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59" r:id="rId6"/>
    <p:sldId id="261" r:id="rId7"/>
    <p:sldId id="260" r:id="rId8"/>
    <p:sldId id="263" r:id="rId9"/>
    <p:sldId id="265" r:id="rId10"/>
    <p:sldId id="267" r:id="rId11"/>
    <p:sldId id="268" r:id="rId12"/>
    <p:sldId id="270" r:id="rId13"/>
    <p:sldId id="271" r:id="rId14"/>
    <p:sldId id="272" r:id="rId15"/>
    <p:sldId id="273" r:id="rId16"/>
    <p:sldId id="275" r:id="rId17"/>
    <p:sldId id="276" r:id="rId18"/>
    <p:sldId id="262" r:id="rId19"/>
    <p:sldId id="26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27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18.01.2016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18.01.2016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18.01.2016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18.01.2016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18.01.2016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18.01.2016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000" b="1" i="1" dirty="0" smtClean="0"/>
              <a:t>Зачем человеку украшения</a:t>
            </a:r>
            <a:r>
              <a:rPr lang="ru-RU" dirty="0" smtClean="0"/>
              <a:t>.</a:t>
            </a:r>
            <a:endParaRPr lang="ru-RU" dirty="0"/>
          </a:p>
        </p:txBody>
      </p:sp>
      <p:sp>
        <p:nvSpPr>
          <p:cNvPr id="3" name="Подзаголовок 2"/>
          <p:cNvSpPr>
            <a:spLocks noGrp="1"/>
          </p:cNvSpPr>
          <p:nvPr>
            <p:ph type="subTitle" idx="1"/>
          </p:nvPr>
        </p:nvSpPr>
        <p:spPr>
          <a:xfrm>
            <a:off x="539552" y="5085184"/>
            <a:ext cx="8305800" cy="1359024"/>
          </a:xfrm>
        </p:spPr>
        <p:txBody>
          <a:bodyPr>
            <a:normAutofit lnSpcReduction="10000"/>
          </a:bodyPr>
          <a:lstStyle/>
          <a:p>
            <a:r>
              <a:rPr lang="ru-RU" dirty="0" smtClean="0"/>
              <a:t>Подготовила учитель ИЗО МБОУ «ООШ № 14»</a:t>
            </a:r>
          </a:p>
          <a:p>
            <a:r>
              <a:rPr lang="ru-RU" dirty="0" smtClean="0"/>
              <a:t> города Троицк Челябинской обл. </a:t>
            </a:r>
          </a:p>
          <a:p>
            <a:r>
              <a:rPr lang="ru-RU" dirty="0" smtClean="0"/>
              <a:t>Лоскут О.А.</a:t>
            </a:r>
            <a:endParaRPr lang="ru-RU" dirty="0"/>
          </a:p>
        </p:txBody>
      </p:sp>
    </p:spTree>
    <p:extLst>
      <p:ext uri="{BB962C8B-B14F-4D97-AF65-F5344CB8AC3E}">
        <p14:creationId xmlns:p14="http://schemas.microsoft.com/office/powerpoint/2010/main" val="155811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4022" y="188640"/>
            <a:ext cx="3034680" cy="866360"/>
          </a:xfrm>
        </p:spPr>
        <p:txBody>
          <a:bodyPr/>
          <a:lstStyle/>
          <a:p>
            <a:r>
              <a:rPr lang="ru-RU" dirty="0" smtClean="0"/>
              <a:t>Браслет</a:t>
            </a:r>
            <a:endParaRPr lang="ru-RU" dirty="0"/>
          </a:p>
        </p:txBody>
      </p:sp>
      <p:sp>
        <p:nvSpPr>
          <p:cNvPr id="4" name="Объект 3"/>
          <p:cNvSpPr>
            <a:spLocks noGrp="1"/>
          </p:cNvSpPr>
          <p:nvPr>
            <p:ph sz="half" idx="2"/>
          </p:nvPr>
        </p:nvSpPr>
        <p:spPr>
          <a:xfrm>
            <a:off x="4283968" y="764704"/>
            <a:ext cx="4824536" cy="5821288"/>
          </a:xfrm>
        </p:spPr>
        <p:txBody>
          <a:bodyPr>
            <a:normAutofit fontScale="77500" lnSpcReduction="20000"/>
          </a:bodyPr>
          <a:lstStyle/>
          <a:p>
            <a:r>
              <a:rPr lang="ru-RU" dirty="0"/>
              <a:t>История возникновения браслетов уходит в древнейшие времена. Мистическое мировоззрение наших древнейших предков приписывало браслетам мистическую силу. Основным предназначением браслета была защита своего владельца. Боевой браслет воина и охотника защищал в бою, придавал силу и меткость руке. Женские браслеты оберегали семью от болезней и сглаза, защищали красоту и плодородие своей хозяйки. Украшенные особой резьбой браслеты наделялись мистической силой, в зависимости от верований передавались из поколения в поколение или сопровождали своего хозяина в мир иной. Дорогие, массивные браслеты из золота всегда были символом богатства и могущества</a:t>
            </a:r>
          </a:p>
        </p:txBody>
      </p:sp>
      <p:pic>
        <p:nvPicPr>
          <p:cNvPr id="8194" name="Picture 2" descr="G:\ИЗО 5 класс\Зачем нужны украшения\Рисунок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2613721" cy="261372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G:\ИЗО 5 класс\Зачем нужны украшения\Рисунок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37056"/>
            <a:ext cx="2736304" cy="244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1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2656"/>
            <a:ext cx="2026568" cy="866360"/>
          </a:xfrm>
        </p:spPr>
        <p:txBody>
          <a:bodyPr/>
          <a:lstStyle/>
          <a:p>
            <a:r>
              <a:rPr lang="ru-RU" dirty="0" smtClean="0"/>
              <a:t>Колье</a:t>
            </a:r>
            <a:endParaRPr lang="ru-RU" dirty="0"/>
          </a:p>
        </p:txBody>
      </p:sp>
      <p:sp>
        <p:nvSpPr>
          <p:cNvPr id="3" name="Объект 2"/>
          <p:cNvSpPr>
            <a:spLocks noGrp="1"/>
          </p:cNvSpPr>
          <p:nvPr>
            <p:ph sz="half" idx="1"/>
          </p:nvPr>
        </p:nvSpPr>
        <p:spPr>
          <a:xfrm>
            <a:off x="107504" y="1196752"/>
            <a:ext cx="4388296" cy="5158173"/>
          </a:xfrm>
        </p:spPr>
        <p:txBody>
          <a:bodyPr>
            <a:normAutofit fontScale="85000" lnSpcReduction="20000"/>
          </a:bodyPr>
          <a:lstStyle/>
          <a:p>
            <a:r>
              <a:rPr lang="ru-RU" dirty="0"/>
              <a:t>История возникновения колье начинается в глубокой древности. Известно, что ещё во втором веке до нашей эры это украшение было очень популярным. Например, древние египтяне носили кулоны с именем, в последствии такие кулоны хоронили вместе с владельцем. А фараоны и их жёны носили ожерелья из отполированных золотых пластин. К этим ожерельям сзади подвешивали противовес, так как по-другому их невозможно было носить. </a:t>
            </a:r>
          </a:p>
        </p:txBody>
      </p:sp>
      <p:pic>
        <p:nvPicPr>
          <p:cNvPr id="9218" name="Picture 2" descr="G:\ИЗО 5 класс\Зачем нужны украшения\Рисунок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22194"/>
            <a:ext cx="2520280" cy="336224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ИЗО 5 класс\Зачем нужны украшения\Рисунок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4149080"/>
            <a:ext cx="399685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5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644008" y="692696"/>
            <a:ext cx="4038600" cy="5734237"/>
          </a:xfrm>
        </p:spPr>
        <p:txBody>
          <a:bodyPr>
            <a:normAutofit fontScale="85000" lnSpcReduction="10000"/>
          </a:bodyPr>
          <a:lstStyle/>
          <a:p>
            <a:r>
              <a:rPr lang="ru-RU" dirty="0"/>
              <a:t>А вот в Испании по количеству колье можно было определить статус вельможи. Первой в обиход колье из отборного жемчуга ввела жена принца Уэльского, а тех, кто носил такое колье, прозвали любительницей «душащих» драгоценностей, так как оно плотно охватывало горло.  В 11 веке на Руси колье было лишь привилегией знатных личностей, но уже к 13 веку его стали носить и более широкие слои населения.</a:t>
            </a:r>
          </a:p>
          <a:p>
            <a:endParaRPr lang="ru-RU" dirty="0"/>
          </a:p>
        </p:txBody>
      </p:sp>
      <p:pic>
        <p:nvPicPr>
          <p:cNvPr id="11266" name="Picture 2" descr="G:\ИЗО 5 класс\Зачем нужны украшения\Рисуно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3888432" cy="291968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G:\ИЗО 5 класс\Зачем нужны украшения\Рисунок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23" y="3645024"/>
            <a:ext cx="364300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4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6632"/>
            <a:ext cx="2890664" cy="938368"/>
          </a:xfrm>
        </p:spPr>
        <p:txBody>
          <a:bodyPr/>
          <a:lstStyle/>
          <a:p>
            <a:r>
              <a:rPr lang="ru-RU" dirty="0" smtClean="0"/>
              <a:t>Диадема</a:t>
            </a:r>
            <a:endParaRPr lang="ru-RU" dirty="0"/>
          </a:p>
        </p:txBody>
      </p:sp>
      <p:sp>
        <p:nvSpPr>
          <p:cNvPr id="3" name="Объект 2"/>
          <p:cNvSpPr>
            <a:spLocks noGrp="1"/>
          </p:cNvSpPr>
          <p:nvPr>
            <p:ph sz="half" idx="1"/>
          </p:nvPr>
        </p:nvSpPr>
        <p:spPr>
          <a:xfrm>
            <a:off x="35496" y="1015566"/>
            <a:ext cx="4678970" cy="4149744"/>
          </a:xfrm>
        </p:spPr>
        <p:txBody>
          <a:bodyPr>
            <a:normAutofit fontScale="85000" lnSpcReduction="10000"/>
          </a:bodyPr>
          <a:lstStyle/>
          <a:p>
            <a:r>
              <a:rPr lang="ru-RU" dirty="0"/>
              <a:t>Диадема - в сущности, разновидность короны - изначально мужское украшение. Диадему носили азиатские правители, еврейские первосвященники и древнеримские жрецы. Само слово диадема образовано от греческого "DIA" и пришло к нам из Древней Греции, где диадемой называли головную повязку древнегреческих жрецов.</a:t>
            </a:r>
          </a:p>
        </p:txBody>
      </p:sp>
      <p:pic>
        <p:nvPicPr>
          <p:cNvPr id="12292" name="Picture 4" descr="G:\ИЗО 5 класс\Зачем нужны украшения\Рисунок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18" y="5013176"/>
            <a:ext cx="3829910" cy="17764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ИЗО 5 класс\Зачем нужны украшения\Рисунок26 - коп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05064"/>
            <a:ext cx="4226892" cy="25294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ИЗО 5 класс\Зачем нужны украшения\Рисунок25 - копи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707447"/>
            <a:ext cx="3600400" cy="272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0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332656"/>
            <a:ext cx="4618856" cy="866360"/>
          </a:xfrm>
        </p:spPr>
        <p:txBody>
          <a:bodyPr/>
          <a:lstStyle/>
          <a:p>
            <a:r>
              <a:rPr lang="ru-RU" dirty="0" smtClean="0"/>
              <a:t>Алмазный фонд</a:t>
            </a:r>
            <a:endParaRPr lang="ru-RU" dirty="0"/>
          </a:p>
        </p:txBody>
      </p:sp>
      <p:sp>
        <p:nvSpPr>
          <p:cNvPr id="4" name="Объект 3"/>
          <p:cNvSpPr>
            <a:spLocks noGrp="1"/>
          </p:cNvSpPr>
          <p:nvPr>
            <p:ph sz="half" idx="2"/>
          </p:nvPr>
        </p:nvSpPr>
        <p:spPr>
          <a:xfrm>
            <a:off x="4648200" y="1340768"/>
            <a:ext cx="4038600" cy="5184575"/>
          </a:xfrm>
        </p:spPr>
        <p:txBody>
          <a:bodyPr>
            <a:normAutofit fontScale="70000" lnSpcReduction="20000"/>
          </a:bodyPr>
          <a:lstStyle/>
          <a:p>
            <a:r>
              <a:rPr lang="ru-RU" dirty="0"/>
              <a:t>Коллекция начала формироваться ещё в XVIII веке, когда Пётр I издал специальный указ о сохранении вещей, «подлежащих государству», тем самым признав, что наиболее значительные из них должны быть собственностью не одной лишь царской фамилии, но и всего Российского государства. Драгоценные предметы государственных регалий, орденские знаки и светские украшения многих поколений российских самодержцев до 1914 года хранились в специальном Бриллиантовом кабинете Зимнего дворца (Императорская </a:t>
            </a:r>
            <a:r>
              <a:rPr lang="ru-RU" dirty="0" err="1"/>
              <a:t>Рентерия</a:t>
            </a:r>
            <a:r>
              <a:rPr lang="ru-RU" dirty="0"/>
              <a:t>).</a:t>
            </a:r>
          </a:p>
        </p:txBody>
      </p:sp>
      <p:pic>
        <p:nvPicPr>
          <p:cNvPr id="13314" name="Picture 2" descr="G:\ИЗО 5 класс\Зачем нужны украшения\Рисунок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6096"/>
            <a:ext cx="2397964" cy="3115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ИЗО 5 класс\Зачем нужны украшения\Рисунок29 - коп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89040"/>
            <a:ext cx="3149251" cy="29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4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179512" y="4869160"/>
            <a:ext cx="8964488" cy="1993052"/>
          </a:xfrm>
        </p:spPr>
        <p:txBody>
          <a:bodyPr>
            <a:normAutofit fontScale="70000" lnSpcReduction="20000"/>
          </a:bodyPr>
          <a:lstStyle/>
          <a:p>
            <a:r>
              <a:rPr lang="ru-RU" dirty="0"/>
              <a:t>После начала Первой мировой войны ценности были спешно эвакуированы в Московский Кремль, где в подвалах находились почти восемь лет. В 1922 году комиссия по выявлению и экспертизе предметов декоративно-прикладного и ювелирного искусства подтвердила уникальную историческую и художественную ценность предметов бывшего Бриллиантового кабинета и определила необходимость изучения и сохранения коллекции в неприкосновенности в составе Государственного хранилища ценностей (Гохран СССР). Выставка Алмазного фонда открылась в 1967 году.</a:t>
            </a:r>
          </a:p>
        </p:txBody>
      </p:sp>
      <p:pic>
        <p:nvPicPr>
          <p:cNvPr id="14338" name="Picture 2" descr="G:\ИЗО 5 класс\Зачем нужны украшения\Рисунок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224108" cy="48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9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476672"/>
            <a:ext cx="1378496" cy="866360"/>
          </a:xfrm>
        </p:spPr>
        <p:txBody>
          <a:bodyPr/>
          <a:lstStyle/>
          <a:p>
            <a:r>
              <a:rPr lang="ru-RU" dirty="0" smtClean="0"/>
              <a:t>Тату</a:t>
            </a:r>
            <a:endParaRPr lang="ru-RU" dirty="0"/>
          </a:p>
        </p:txBody>
      </p:sp>
      <p:sp>
        <p:nvSpPr>
          <p:cNvPr id="3" name="Объект 2"/>
          <p:cNvSpPr>
            <a:spLocks noGrp="1"/>
          </p:cNvSpPr>
          <p:nvPr>
            <p:ph sz="half" idx="1"/>
          </p:nvPr>
        </p:nvSpPr>
        <p:spPr>
          <a:xfrm>
            <a:off x="179512" y="1412776"/>
            <a:ext cx="4316288" cy="5112568"/>
          </a:xfrm>
        </p:spPr>
        <p:txBody>
          <a:bodyPr>
            <a:normAutofit fontScale="92500" lnSpcReduction="10000"/>
          </a:bodyPr>
          <a:lstStyle/>
          <a:p>
            <a:r>
              <a:rPr lang="ru-RU" dirty="0"/>
              <a:t>Трудно сказать, когда именно человек впервые нанес рисунок на свою кожу. Но доподлинно известно, что история татуировки насчитывает не менее 60000 лет. Самые древние татуировки найдены при раскопках египетских пирамид. Мумиям около четырех тысяч лет, но рисунки на высохшей коже хорошо различимы. </a:t>
            </a:r>
          </a:p>
        </p:txBody>
      </p:sp>
      <p:pic>
        <p:nvPicPr>
          <p:cNvPr id="2050" name="Picture 2" descr="G:\ИЗО 5 класс\Зачем нужны украшения\Рисунок36 - коп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56908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860032" y="908720"/>
            <a:ext cx="4038600" cy="5518213"/>
          </a:xfrm>
        </p:spPr>
        <p:txBody>
          <a:bodyPr>
            <a:normAutofit fontScale="85000" lnSpcReduction="20000"/>
          </a:bodyPr>
          <a:lstStyle/>
          <a:p>
            <a:r>
              <a:rPr lang="ru-RU" dirty="0"/>
              <a:t>У разных народов татуировки наделялись самыми разнообразными магическими свойствами: детей оберегали от родительского гнева, взрослых защищали в бою и на охоте, стариков хранили от болезней. Однако магия тату использовалась не только "дикарями". В XVIII-XIX веках британские моряки изображали на своих спинах огромные распятия в надежде, что это оградит их от телесных наказаний, широко практиковавшихся в английском флоте</a:t>
            </a:r>
          </a:p>
        </p:txBody>
      </p:sp>
      <p:pic>
        <p:nvPicPr>
          <p:cNvPr id="17410" name="Picture 2" descr="G:\ИЗО 5 класс\Зачем нужны украшения\Рисунок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71525"/>
            <a:ext cx="3631556" cy="524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2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7504" y="548680"/>
            <a:ext cx="4244280" cy="5616624"/>
          </a:xfrm>
        </p:spPr>
        <p:txBody>
          <a:bodyPr>
            <a:normAutofit fontScale="85000" lnSpcReduction="20000"/>
          </a:bodyPr>
          <a:lstStyle/>
          <a:p>
            <a:r>
              <a:rPr lang="ru-RU" dirty="0" smtClean="0"/>
              <a:t>Женщины </a:t>
            </a:r>
            <a:r>
              <a:rPr lang="ru-RU" dirty="0"/>
              <a:t>японских аборигенов </a:t>
            </a:r>
            <a:r>
              <a:rPr lang="ru-RU" dirty="0" err="1"/>
              <a:t>Айну</a:t>
            </a:r>
            <a:r>
              <a:rPr lang="ru-RU" dirty="0"/>
              <a:t> татуировкой на лице обозначали свое семейное положение. По узорам на губах, щеках и веках можно было определить, замужем ли женщина и сколько у нее детей. Так и у других народов обилие узоров на теле женщины символизировало ее выносливость и плодовитость. А некоторых местах ситуация с женскими тату доходила до крайности: на атолле </a:t>
            </a:r>
            <a:r>
              <a:rPr lang="ru-RU" dirty="0" err="1"/>
              <a:t>Нукуро</a:t>
            </a:r>
            <a:r>
              <a:rPr lang="ru-RU" dirty="0"/>
              <a:t> детей, рожденных </a:t>
            </a:r>
            <a:r>
              <a:rPr lang="ru-RU" dirty="0" err="1"/>
              <a:t>нетатуированными</a:t>
            </a:r>
            <a:r>
              <a:rPr lang="ru-RU" dirty="0"/>
              <a:t> женщинами, убивали при рождении. </a:t>
            </a:r>
          </a:p>
          <a:p>
            <a:endParaRPr lang="ru-RU" dirty="0"/>
          </a:p>
        </p:txBody>
      </p:sp>
      <p:pic>
        <p:nvPicPr>
          <p:cNvPr id="1026" name="Picture 2" descr="G:\ИЗО 5 класс\Зачем нужны украшения\Рисунок39 - коп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39749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34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8680"/>
            <a:ext cx="5976664" cy="854968"/>
          </a:xfrm>
        </p:spPr>
        <p:txBody>
          <a:bodyPr/>
          <a:lstStyle/>
          <a:p>
            <a:r>
              <a:rPr lang="ru-RU" dirty="0" smtClean="0"/>
              <a:t>Творческое задание</a:t>
            </a:r>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07255"/>
            <a:ext cx="78946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ИЗО 5 класс\Зачем нужны украшения\Рисунок40 - коп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566696"/>
            <a:ext cx="4608512" cy="385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Что такое украшение?</a:t>
            </a:r>
            <a:endParaRPr lang="ru-RU" dirty="0"/>
          </a:p>
        </p:txBody>
      </p:sp>
      <p:sp>
        <p:nvSpPr>
          <p:cNvPr id="2" name="Объект 1"/>
          <p:cNvSpPr>
            <a:spLocks noGrp="1"/>
          </p:cNvSpPr>
          <p:nvPr>
            <p:ph idx="1"/>
          </p:nvPr>
        </p:nvSpPr>
        <p:spPr/>
        <p:txBody>
          <a:bodyPr/>
          <a:lstStyle/>
          <a:p>
            <a:r>
              <a:rPr lang="ru-RU" dirty="0"/>
              <a:t> явление, предмет или результат действия, воспринимаемые человеком или социумом в качестве гармоничного дополнения к чему-либо или кому-либо с эстетической целью. Являясь, наряду с искусством, абсолютно субъективной формой деятельности</a:t>
            </a:r>
            <a:r>
              <a:rPr lang="ru-RU" dirty="0" smtClean="0"/>
              <a:t>... </a:t>
            </a:r>
          </a:p>
          <a:p>
            <a:pPr marL="0" indent="0">
              <a:buNone/>
            </a:pPr>
            <a:r>
              <a:rPr lang="ru-RU" dirty="0" smtClean="0"/>
              <a:t>     </a:t>
            </a:r>
            <a:r>
              <a:rPr lang="ru-RU" i="1" dirty="0"/>
              <a:t>(Энциклопедический словарь Ф.А. Брокгауза </a:t>
            </a:r>
            <a:r>
              <a:rPr lang="ru-RU" i="1" dirty="0" smtClean="0"/>
              <a:t>и</a:t>
            </a:r>
          </a:p>
          <a:p>
            <a:pPr marL="0" indent="0">
              <a:buNone/>
            </a:pPr>
            <a:r>
              <a:rPr lang="ru-RU" i="1" dirty="0" smtClean="0"/>
              <a:t> </a:t>
            </a:r>
            <a:r>
              <a:rPr lang="ru-RU" i="1" dirty="0"/>
              <a:t>И.А. </a:t>
            </a:r>
            <a:r>
              <a:rPr lang="ru-RU" i="1" dirty="0" err="1" smtClean="0"/>
              <a:t>Ефрона</a:t>
            </a:r>
            <a:r>
              <a:rPr lang="ru-RU" i="1" dirty="0" smtClean="0"/>
              <a:t>)</a:t>
            </a:r>
            <a:endParaRPr lang="ru-RU" i="1" dirty="0"/>
          </a:p>
        </p:txBody>
      </p:sp>
    </p:spTree>
    <p:extLst>
      <p:ext uri="{BB962C8B-B14F-4D97-AF65-F5344CB8AC3E}">
        <p14:creationId xmlns:p14="http://schemas.microsoft.com/office/powerpoint/2010/main" val="295555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911" y="188640"/>
            <a:ext cx="8229600" cy="1143000"/>
          </a:xfrm>
        </p:spPr>
        <p:txBody>
          <a:bodyPr/>
          <a:lstStyle/>
          <a:p>
            <a:r>
              <a:rPr lang="ru-RU" dirty="0" smtClean="0"/>
              <a:t>Какие украшения вы знаете?</a:t>
            </a:r>
            <a:endParaRPr lang="ru-RU" dirty="0"/>
          </a:p>
        </p:txBody>
      </p:sp>
      <p:sp>
        <p:nvSpPr>
          <p:cNvPr id="3" name="Объект 2"/>
          <p:cNvSpPr>
            <a:spLocks noGrp="1"/>
          </p:cNvSpPr>
          <p:nvPr>
            <p:ph sz="half" idx="1"/>
          </p:nvPr>
        </p:nvSpPr>
        <p:spPr>
          <a:xfrm>
            <a:off x="644984" y="3579664"/>
            <a:ext cx="1658942" cy="693677"/>
          </a:xfrm>
        </p:spPr>
        <p:txBody>
          <a:bodyPr/>
          <a:lstStyle/>
          <a:p>
            <a:r>
              <a:rPr lang="ru-RU" dirty="0" smtClean="0"/>
              <a:t>Кольцо</a:t>
            </a:r>
            <a:endParaRPr lang="ru-RU" dirty="0"/>
          </a:p>
        </p:txBody>
      </p:sp>
      <p:sp>
        <p:nvSpPr>
          <p:cNvPr id="4" name="Объект 3"/>
          <p:cNvSpPr>
            <a:spLocks noGrp="1"/>
          </p:cNvSpPr>
          <p:nvPr>
            <p:ph sz="half" idx="2"/>
          </p:nvPr>
        </p:nvSpPr>
        <p:spPr>
          <a:xfrm>
            <a:off x="3536470" y="3771467"/>
            <a:ext cx="1800200" cy="621669"/>
          </a:xfrm>
        </p:spPr>
        <p:txBody>
          <a:bodyPr/>
          <a:lstStyle/>
          <a:p>
            <a:r>
              <a:rPr lang="ru-RU" dirty="0" smtClean="0"/>
              <a:t>Серьги</a:t>
            </a:r>
            <a:endParaRPr lang="ru-RU" dirty="0"/>
          </a:p>
        </p:txBody>
      </p:sp>
      <p:sp>
        <p:nvSpPr>
          <p:cNvPr id="8" name="Объект 2"/>
          <p:cNvSpPr txBox="1">
            <a:spLocks/>
          </p:cNvSpPr>
          <p:nvPr/>
        </p:nvSpPr>
        <p:spPr>
          <a:xfrm>
            <a:off x="7020272" y="3579664"/>
            <a:ext cx="1658942" cy="57606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ru-RU" dirty="0" smtClean="0"/>
              <a:t>Браслет</a:t>
            </a:r>
            <a:endParaRPr lang="ru-RU" dirty="0"/>
          </a:p>
        </p:txBody>
      </p:sp>
      <p:sp>
        <p:nvSpPr>
          <p:cNvPr id="11" name="Объект 3"/>
          <p:cNvSpPr txBox="1">
            <a:spLocks/>
          </p:cNvSpPr>
          <p:nvPr/>
        </p:nvSpPr>
        <p:spPr>
          <a:xfrm>
            <a:off x="2636370" y="5911303"/>
            <a:ext cx="1800200" cy="62166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ru-RU" dirty="0" smtClean="0"/>
              <a:t>Колье</a:t>
            </a:r>
            <a:endParaRPr lang="ru-RU" dirty="0"/>
          </a:p>
        </p:txBody>
      </p:sp>
      <p:sp>
        <p:nvSpPr>
          <p:cNvPr id="12" name="Объект 3"/>
          <p:cNvSpPr txBox="1">
            <a:spLocks/>
          </p:cNvSpPr>
          <p:nvPr/>
        </p:nvSpPr>
        <p:spPr>
          <a:xfrm>
            <a:off x="4270717" y="4933702"/>
            <a:ext cx="1800200" cy="62166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ru-RU" dirty="0" smtClean="0"/>
              <a:t>Диадема</a:t>
            </a:r>
            <a:endParaRPr lang="ru-RU" dirty="0"/>
          </a:p>
        </p:txBody>
      </p:sp>
      <p:pic>
        <p:nvPicPr>
          <p:cNvPr id="1026" name="Picture 2" descr="G:\ИЗО 5 класс\Зачем нужны украшения\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9612"/>
            <a:ext cx="1981396" cy="1981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ИЗО 5 класс\Зачем нужны украшения\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233" y="1689018"/>
            <a:ext cx="2005194" cy="2005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ИЗО 5 класс\Зачем нужны украшения\Рисунок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423" y="1519612"/>
            <a:ext cx="2000597" cy="2000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ИЗО 5 класс\Зачем нужны украшения\Рисунок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836851"/>
            <a:ext cx="2204614" cy="1657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ИЗО 5 класс\Зачем нужны украшения\Рисунок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353" y="4263146"/>
            <a:ext cx="2623963" cy="22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403648" y="5733256"/>
            <a:ext cx="1666528" cy="621669"/>
          </a:xfrm>
        </p:spPr>
        <p:txBody>
          <a:bodyPr/>
          <a:lstStyle/>
          <a:p>
            <a:pPr marL="0" indent="0">
              <a:buNone/>
            </a:pPr>
            <a:r>
              <a:rPr lang="ru-RU" dirty="0" smtClean="0"/>
              <a:t>Вождь</a:t>
            </a:r>
            <a:endParaRPr lang="ru-RU" dirty="0"/>
          </a:p>
        </p:txBody>
      </p:sp>
      <p:sp>
        <p:nvSpPr>
          <p:cNvPr id="4" name="Объект 3"/>
          <p:cNvSpPr>
            <a:spLocks noGrp="1"/>
          </p:cNvSpPr>
          <p:nvPr>
            <p:ph sz="half" idx="2"/>
          </p:nvPr>
        </p:nvSpPr>
        <p:spPr>
          <a:xfrm>
            <a:off x="6372200" y="5733256"/>
            <a:ext cx="1507976" cy="621669"/>
          </a:xfrm>
        </p:spPr>
        <p:txBody>
          <a:bodyPr/>
          <a:lstStyle/>
          <a:p>
            <a:r>
              <a:rPr lang="ru-RU" dirty="0" smtClean="0"/>
              <a:t>Воин</a:t>
            </a:r>
            <a:endParaRPr lang="ru-RU" dirty="0"/>
          </a:p>
        </p:txBody>
      </p:sp>
      <p:pic>
        <p:nvPicPr>
          <p:cNvPr id="2050" name="Picture 2" descr="G:\ИЗО 5 класс\Зачем нужны украшения\Рисунок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73687"/>
            <a:ext cx="3553596" cy="47255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ИЗО 5 класс\Зачем нужны украшения\Рисунок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74249"/>
            <a:ext cx="3597702" cy="472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9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2962672" cy="998984"/>
          </a:xfrm>
        </p:spPr>
        <p:txBody>
          <a:bodyPr/>
          <a:lstStyle/>
          <a:p>
            <a:r>
              <a:rPr lang="ru-RU" dirty="0" smtClean="0"/>
              <a:t>Кольцо</a:t>
            </a:r>
            <a:endParaRPr lang="ru-RU" dirty="0"/>
          </a:p>
        </p:txBody>
      </p:sp>
      <p:sp>
        <p:nvSpPr>
          <p:cNvPr id="3" name="Объект 2"/>
          <p:cNvSpPr>
            <a:spLocks noGrp="1"/>
          </p:cNvSpPr>
          <p:nvPr>
            <p:ph sz="half" idx="1"/>
          </p:nvPr>
        </p:nvSpPr>
        <p:spPr>
          <a:xfrm>
            <a:off x="179512" y="1556792"/>
            <a:ext cx="4038600" cy="4434840"/>
          </a:xfrm>
        </p:spPr>
        <p:txBody>
          <a:bodyPr>
            <a:normAutofit fontScale="62500" lnSpcReduction="20000"/>
          </a:bodyPr>
          <a:lstStyle/>
          <a:p>
            <a:pPr fontAlgn="base"/>
            <a:r>
              <a:rPr lang="ru-RU" dirty="0"/>
              <a:t>Впервые </a:t>
            </a:r>
            <a:r>
              <a:rPr lang="ru-RU" b="1" dirty="0"/>
              <a:t>кольцо</a:t>
            </a:r>
            <a:r>
              <a:rPr lang="ru-RU" dirty="0"/>
              <a:t> появилось в </a:t>
            </a:r>
            <a:r>
              <a:rPr lang="ru-RU" i="1" dirty="0"/>
              <a:t>Древнем Египте</a:t>
            </a:r>
            <a:r>
              <a:rPr lang="ru-RU" dirty="0"/>
              <a:t>. Их задачей было подчеркнуть статус тех, кто обладал властью. Кольцами и перстнями украшали руки фараоны.</a:t>
            </a:r>
          </a:p>
          <a:p>
            <a:pPr fontAlgn="base"/>
            <a:r>
              <a:rPr lang="ru-RU" dirty="0"/>
              <a:t>В </a:t>
            </a:r>
            <a:r>
              <a:rPr lang="ru-RU" i="1" dirty="0"/>
              <a:t>Древней Греции</a:t>
            </a:r>
            <a:r>
              <a:rPr lang="ru-RU" dirty="0"/>
              <a:t> кольца носили представители знати. Кольцо было знаком высокого сословного положения.</a:t>
            </a:r>
          </a:p>
          <a:p>
            <a:pPr fontAlgn="base"/>
            <a:r>
              <a:rPr lang="ru-RU" dirty="0"/>
              <a:t>И только со временем кольца превратились в светские украшения.</a:t>
            </a:r>
          </a:p>
          <a:p>
            <a:pPr fontAlgn="base"/>
            <a:r>
              <a:rPr lang="ru-RU" dirty="0"/>
              <a:t>На ношение колец августейшие особы выдавали особые разрешения. Так, например, в </a:t>
            </a:r>
            <a:r>
              <a:rPr lang="ru-RU" i="1" dirty="0"/>
              <a:t>Древнем Риме</a:t>
            </a:r>
            <a:r>
              <a:rPr lang="ru-RU" dirty="0"/>
              <a:t> император Август разрешил носить кольца медикам, а </a:t>
            </a:r>
            <a:r>
              <a:rPr lang="ru-RU" dirty="0" err="1"/>
              <a:t>Септимий</a:t>
            </a:r>
            <a:r>
              <a:rPr lang="ru-RU" dirty="0"/>
              <a:t> Север - воинам.</a:t>
            </a:r>
          </a:p>
          <a:p>
            <a:pPr fontAlgn="base"/>
            <a:r>
              <a:rPr lang="ru-RU" dirty="0"/>
              <a:t>По кольцам древнеримских воинов можно было определить, из какого они легиона.</a:t>
            </a:r>
          </a:p>
          <a:p>
            <a:pPr marL="0" indent="0">
              <a:buNone/>
            </a:pPr>
            <a:endParaRPr lang="ru-RU" dirty="0"/>
          </a:p>
        </p:txBody>
      </p:sp>
      <p:pic>
        <p:nvPicPr>
          <p:cNvPr id="3075" name="Picture 3" descr="G:\ИЗО 5 класс\Зачем нужны украшения\Рисунок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2348880"/>
            <a:ext cx="3024336" cy="2418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ИЗО 5 класс\Зачем нужны украшения\Рисунок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471039"/>
            <a:ext cx="3024336" cy="23869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ИЗО 5 класс\Зачем нужны украшения\Рисунок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197" y="116632"/>
            <a:ext cx="31337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4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926976"/>
          </a:xfrm>
        </p:spPr>
        <p:txBody>
          <a:bodyPr/>
          <a:lstStyle/>
          <a:p>
            <a:r>
              <a:rPr lang="ru-RU" dirty="0" smtClean="0"/>
              <a:t>Обручальное кольцо</a:t>
            </a:r>
            <a:endParaRPr lang="ru-RU" dirty="0"/>
          </a:p>
        </p:txBody>
      </p:sp>
      <p:sp>
        <p:nvSpPr>
          <p:cNvPr id="4" name="Объект 3"/>
          <p:cNvSpPr>
            <a:spLocks noGrp="1"/>
          </p:cNvSpPr>
          <p:nvPr>
            <p:ph sz="half" idx="2"/>
          </p:nvPr>
        </p:nvSpPr>
        <p:spPr/>
        <p:txBody>
          <a:bodyPr>
            <a:normAutofit fontScale="70000" lnSpcReduction="20000"/>
          </a:bodyPr>
          <a:lstStyle/>
          <a:p>
            <a:r>
              <a:rPr lang="ru-RU" b="1" dirty="0"/>
              <a:t>Обручальное кольцо </a:t>
            </a:r>
            <a:r>
              <a:rPr lang="ru-RU" dirty="0"/>
              <a:t>— символ, подтверждающий супружеский статус. </a:t>
            </a:r>
            <a:endParaRPr lang="ru-RU" dirty="0" smtClean="0"/>
          </a:p>
          <a:p>
            <a:r>
              <a:rPr lang="ru-RU" dirty="0"/>
              <a:t>Обряд обручения впервые появился у римлян: жених дарил родителям невесты простое металлическое кольцо, как символ обязательств и способности содержать невесту. Традиция же надевать кольцо во время помолвки на палец невесты тесно связана с обычаем покупать женщину. Кольцо являлось как бы коммерческим обязательством, подтверждающим, что соглашение будет выполнено. Кроме того, давало знак другим мужчинам, что эта женщина уже «не продается».</a:t>
            </a:r>
          </a:p>
        </p:txBody>
      </p:sp>
      <p:pic>
        <p:nvPicPr>
          <p:cNvPr id="4098" name="Picture 2" descr="G:\ИЗО 5 класс\Зачем нужны украшения\Рисунок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380403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88640"/>
            <a:ext cx="2314600" cy="866360"/>
          </a:xfrm>
        </p:spPr>
        <p:txBody>
          <a:bodyPr/>
          <a:lstStyle/>
          <a:p>
            <a:r>
              <a:rPr lang="ru-RU" dirty="0" smtClean="0"/>
              <a:t>Серьги</a:t>
            </a:r>
            <a:endParaRPr lang="ru-RU" dirty="0"/>
          </a:p>
        </p:txBody>
      </p:sp>
      <p:sp>
        <p:nvSpPr>
          <p:cNvPr id="4" name="Объект 3"/>
          <p:cNvSpPr>
            <a:spLocks noGrp="1"/>
          </p:cNvSpPr>
          <p:nvPr>
            <p:ph sz="half" idx="2"/>
          </p:nvPr>
        </p:nvSpPr>
        <p:spPr>
          <a:xfrm>
            <a:off x="4648200" y="1268760"/>
            <a:ext cx="4038600" cy="5086165"/>
          </a:xfrm>
        </p:spPr>
        <p:txBody>
          <a:bodyPr>
            <a:normAutofit lnSpcReduction="10000"/>
          </a:bodyPr>
          <a:lstStyle/>
          <a:p>
            <a:r>
              <a:rPr lang="ru-RU" dirty="0"/>
              <a:t>Серьги изначально являлись не женским, а мужским украшением. Их начали делать еще 7 тыс. лет назад в древней Азии. У древних египтян и ассирийцев серьга являлась символом принадлежности к высшему обществу. В древнем Риме серьги носили только </a:t>
            </a:r>
            <a:r>
              <a:rPr lang="ru-RU" dirty="0" smtClean="0"/>
              <a:t>рабы.</a:t>
            </a:r>
            <a:endParaRPr lang="ru-RU" dirty="0"/>
          </a:p>
        </p:txBody>
      </p:sp>
      <p:pic>
        <p:nvPicPr>
          <p:cNvPr id="1026" name="Picture 2" descr="G:\ИЗО 5 класс\Зачем нужны украшения\Рисунок13 - коп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8206"/>
            <a:ext cx="2448272" cy="29088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ИЗО 5 класс\Зачем нужны украшения\Рисунок12 - коп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196752"/>
            <a:ext cx="337278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6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95536" y="692696"/>
            <a:ext cx="4320480" cy="5904656"/>
          </a:xfrm>
        </p:spPr>
        <p:txBody>
          <a:bodyPr>
            <a:normAutofit fontScale="70000" lnSpcReduction="20000"/>
          </a:bodyPr>
          <a:lstStyle/>
          <a:p>
            <a:r>
              <a:rPr lang="ru-RU" dirty="0"/>
              <a:t>В средневековой Европе мужские серьги то становились крайне популярными, то переживали периоды забвения. Католическая церковь в XIII в. ввела запрет на прокалывание ушей. Это было связано с тем, что людям не разрешалось изменять свое тело, сотворенное «по образу и подобию». Носить серьги продолжали в основном только воры, пираты и цыгане. Эти слои населения вкладывали в ношение сережек разные смыслы.</a:t>
            </a:r>
          </a:p>
          <a:p>
            <a:r>
              <a:rPr lang="ru-RU" dirty="0"/>
              <a:t>Воры, таким образом, выражали презрение обществу и показывали свою принадлежность к преступному миру. Цыгане продевали в ухо серьгу тому мальчику, который родился после смерти предыдущего ребенка или является единственным сыном в семье. </a:t>
            </a:r>
            <a:r>
              <a:rPr lang="ru-RU"/>
              <a:t>В среде пиратов серьга в ухе означала захваченный корабль.</a:t>
            </a:r>
          </a:p>
          <a:p>
            <a:endParaRPr lang="ru-RU"/>
          </a:p>
        </p:txBody>
      </p:sp>
      <p:pic>
        <p:nvPicPr>
          <p:cNvPr id="6146" name="Picture 2" descr="G:\ИЗО 5 класс\Зачем нужны украшения\Рисунок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92696"/>
            <a:ext cx="3528392" cy="19795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ИЗО 5 класс\Зачем нужны украшения\Рисунок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52936"/>
            <a:ext cx="281790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1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908720"/>
            <a:ext cx="4038600" cy="5446205"/>
          </a:xfrm>
        </p:spPr>
        <p:txBody>
          <a:bodyPr>
            <a:normAutofit fontScale="77500" lnSpcReduction="20000"/>
          </a:bodyPr>
          <a:lstStyle/>
          <a:p>
            <a:r>
              <a:rPr lang="ru-RU" dirty="0"/>
              <a:t>Мореплаватели надевали серьгу после того, как обогнули Мыс Доброй Надежды.</a:t>
            </a:r>
          </a:p>
          <a:p>
            <a:r>
              <a:rPr lang="ru-RU" dirty="0"/>
              <a:t>Казаки тоже придавали особое значение серьгам. Серьгу в левом ухе должен был носить единственный сын матери-одиночки. В правом — единственный сын в семье. В обоих ушах серьги носил последний в роду, который являлся кормильцем и продолжателем рода. Такого человека должен был оберегать атаман или есаул. Его не подвергали смертельному риску даже в военное время.</a:t>
            </a:r>
          </a:p>
          <a:p>
            <a:endParaRPr lang="ru-RU" dirty="0"/>
          </a:p>
        </p:txBody>
      </p:sp>
      <p:pic>
        <p:nvPicPr>
          <p:cNvPr id="4098" name="Picture 2" descr="G:\ИЗО 5 класс\Зачем нужны украшения\Рисунок16 - коп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980728"/>
            <a:ext cx="36116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40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TotalTime>
  <Words>636</Words>
  <Application>Microsoft Office PowerPoint</Application>
  <PresentationFormat>Экран (4:3)</PresentationFormat>
  <Paragraphs>46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Зачем человеку украшения.</vt:lpstr>
      <vt:lpstr>Что такое украшение?</vt:lpstr>
      <vt:lpstr>Какие украшения вы знаете?</vt:lpstr>
      <vt:lpstr>Презентация PowerPoint</vt:lpstr>
      <vt:lpstr>Кольцо</vt:lpstr>
      <vt:lpstr>Обручальное кольцо</vt:lpstr>
      <vt:lpstr>Серьги</vt:lpstr>
      <vt:lpstr>Презентация PowerPoint</vt:lpstr>
      <vt:lpstr>Презентация PowerPoint</vt:lpstr>
      <vt:lpstr>Браслет</vt:lpstr>
      <vt:lpstr>Колье</vt:lpstr>
      <vt:lpstr>Презентация PowerPoint</vt:lpstr>
      <vt:lpstr>Диадема</vt:lpstr>
      <vt:lpstr>Алмазный фонд</vt:lpstr>
      <vt:lpstr>Презентация PowerPoint</vt:lpstr>
      <vt:lpstr>Тату</vt:lpstr>
      <vt:lpstr>Презентация PowerPoint</vt:lpstr>
      <vt:lpstr>Презентация PowerPoint</vt:lpstr>
      <vt:lpstr>Творческое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Зачем человеку украшения.</dc:title>
  <dc:creator>Ольга</dc:creator>
  <cp:lastModifiedBy>Ольга</cp:lastModifiedBy>
  <cp:revision>31</cp:revision>
  <dcterms:created xsi:type="dcterms:W3CDTF">2016-01-14T21:40:31Z</dcterms:created>
  <dcterms:modified xsi:type="dcterms:W3CDTF">2016-01-17T19:53:03Z</dcterms:modified>
</cp:coreProperties>
</file>