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56" r:id="rId3"/>
    <p:sldId id="257" r:id="rId4"/>
    <p:sldId id="263" r:id="rId5"/>
    <p:sldId id="262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30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10" r:id="rId52"/>
    <p:sldId id="308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CCFF"/>
    <a:srgbClr val="FFCC99"/>
    <a:srgbClr val="FF0066"/>
    <a:srgbClr val="00FFFF"/>
    <a:srgbClr val="FFCCFF"/>
    <a:srgbClr val="FF99FF"/>
    <a:srgbClr val="FF99CC"/>
    <a:srgbClr val="00CC99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33C-EF2A-4A42-B36B-66BFE195F40C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8283-5C3D-43F6-AB7F-E87733ECD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slide" Target="slide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630616" cy="312377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Литературная викторина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 произведениям А.П.Чехова,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8 класс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776864" cy="2232248"/>
          </a:xfrm>
          <a:ln>
            <a:noFill/>
          </a:ln>
        </p:spPr>
        <p:txBody>
          <a:bodyPr>
            <a:normAutofit fontScale="97500"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Выполнено учителем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Карасёвой Е.С., 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ГБОУ СОШ №68,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Калининский р-н,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Санкт-Петербург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642966"/>
            <a:ext cx="8358246" cy="535785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50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Чинопочитание</a:t>
            </a:r>
            <a:r>
              <a:rPr lang="ru-RU" b="1" dirty="0"/>
              <a:t>, подхалимство, угодничество, лицемерие, самодурство. </a:t>
            </a: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285720" y="5929330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215423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6700" b="1" dirty="0" smtClean="0">
                <a:solidFill>
                  <a:srgbClr val="002060"/>
                </a:solidFill>
              </a:rPr>
              <a:t>Где проходила встреча героев рассказа «Толстый и тонкий»? Назовите точное место.</a:t>
            </a:r>
            <a:endParaRPr lang="ru-RU" sz="67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7929586" y="5643578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115328" cy="401161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10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 вокзале Николаевской железной дороги.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285720" y="5929330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01135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>
                <a:solidFill>
                  <a:srgbClr val="002060"/>
                </a:solidFill>
              </a:rPr>
              <a:t>Как </a:t>
            </a:r>
            <a:r>
              <a:rPr lang="ru-RU" sz="6700" b="1" dirty="0" smtClean="0">
                <a:solidFill>
                  <a:srgbClr val="002060"/>
                </a:solidFill>
              </a:rPr>
              <a:t>дразнили Толстого в детстве?  </a:t>
            </a:r>
            <a:endParaRPr lang="ru-RU" sz="67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7858148" y="5715016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571528"/>
            <a:ext cx="8186766" cy="508318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20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Толстого дразнили Геростратом за то, что он «казённую книгу папироской прожёг».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357158" y="5786454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8686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solidFill>
                  <a:srgbClr val="002060"/>
                </a:solidFill>
              </a:rPr>
              <a:t>Назовите фамилию жены Тонкого и её конфессию.</a:t>
            </a:r>
            <a:endParaRPr lang="ru-RU" sz="6700" b="1" dirty="0">
              <a:solidFill>
                <a:srgbClr val="002060"/>
              </a:solidFill>
            </a:endParaRPr>
          </a:p>
        </p:txBody>
      </p:sp>
      <p:sp>
        <p:nvSpPr>
          <p:cNvPr id="3" name="Солнце 2"/>
          <p:cNvSpPr/>
          <p:nvPr/>
        </p:nvSpPr>
        <p:spPr>
          <a:xfrm>
            <a:off x="7929586" y="5643578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857280"/>
            <a:ext cx="8401080" cy="551181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30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Жена, урождённая Ванценбах… лютеранка.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357158" y="5929330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72560" cy="471490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Почему рассказ А.П. Чехова «Толстый и тонкий» можно назвать вечным?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7929586" y="5643578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86900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50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А.П.Чехов в рассказе «Толстый и тонкий»заставляет нас задуматься над проблемами социального неравенства, человеческого непонимания и взаимоотношений, вопросами добра и зла. </a:t>
            </a:r>
            <a:br>
              <a:rPr lang="ru-RU" b="1" dirty="0" smtClean="0"/>
            </a:br>
            <a:r>
              <a:rPr lang="ru-RU" b="1" dirty="0" smtClean="0"/>
              <a:t>Эти проблемы существуют и сейчас. Значит, и рассказ можно назвать вечным.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3857620" y="5715016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829708" cy="472599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sz="6000" b="1" dirty="0">
                <a:solidFill>
                  <a:srgbClr val="002060"/>
                </a:solidFill>
              </a:rPr>
              <a:t>Какая неприятность приключилась с Червяковым?</a:t>
            </a:r>
            <a:br>
              <a:rPr lang="ru-RU" sz="6000" b="1" dirty="0">
                <a:solidFill>
                  <a:srgbClr val="002060"/>
                </a:solidFill>
              </a:rPr>
            </a:b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72462" y="5715016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5"/>
          <a:ext cx="8858313" cy="6572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429"/>
                <a:gridCol w="1575444"/>
                <a:gridCol w="1725488"/>
                <a:gridCol w="1800508"/>
                <a:gridCol w="1575444"/>
              </a:tblGrid>
              <a:tr h="99735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«Хамелеон»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00"/>
                          </a:solidFill>
                          <a:hlinkClick r:id="rId2" action="ppaction://hlinksldjump"/>
                        </a:rPr>
                        <a:t>10</a:t>
                      </a:r>
                      <a:endParaRPr lang="ru-RU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00"/>
                          </a:solidFill>
                          <a:hlinkClick r:id="rId3" action="ppaction://hlinksldjump"/>
                        </a:rPr>
                        <a:t>20</a:t>
                      </a:r>
                      <a:endParaRPr lang="ru-RU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00"/>
                          </a:solidFill>
                          <a:hlinkClick r:id="rId4" action="ppaction://hlinksldjump"/>
                        </a:rPr>
                        <a:t>30</a:t>
                      </a:r>
                      <a:endParaRPr lang="ru-RU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00"/>
                          </a:solidFill>
                          <a:hlinkClick r:id="rId5" action="ppaction://hlinksldjump"/>
                        </a:rPr>
                        <a:t>50</a:t>
                      </a:r>
                      <a:endParaRPr lang="ru-RU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14246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«Толстый и тонкий»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6" action="ppaction://hlinksldjump"/>
                        </a:rPr>
                        <a:t>10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7" action="ppaction://hlinksldjump"/>
                        </a:rPr>
                        <a:t>20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8" action="ppaction://hlinksldjump"/>
                        </a:rPr>
                        <a:t>30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9" action="ppaction://hlinksldjump"/>
                        </a:rPr>
                        <a:t>50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13860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«Смерть чиновника»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10" action="ppaction://hlinksldjump"/>
                        </a:rPr>
                        <a:t>10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11" action="ppaction://hlinksldjump"/>
                        </a:rPr>
                        <a:t>20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12" action="ppaction://hlinksldjump"/>
                        </a:rPr>
                        <a:t>30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13" action="ppaction://hlinksldjump"/>
                        </a:rPr>
                        <a:t>50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14633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«Тоска»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14" action="ppaction://hlinksldjump"/>
                        </a:rPr>
                        <a:t>10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15" action="ppaction://hlinksldjump"/>
                        </a:rPr>
                        <a:t>20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16" action="ppaction://hlinksldjump"/>
                        </a:rPr>
                        <a:t>30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17" action="ppaction://hlinksldjump"/>
                        </a:rPr>
                        <a:t>50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2227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«Крыжовник»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18" action="ppaction://hlinksldjump"/>
                        </a:rPr>
                        <a:t>10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19" action="ppaction://hlinksldjump"/>
                        </a:rPr>
                        <a:t>20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20" action="ppaction://hlinksldjump"/>
                        </a:rPr>
                        <a:t>30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21" action="ppaction://hlinksldjump"/>
                        </a:rPr>
                        <a:t>50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92479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«Человек в футляре»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22" action="ppaction://hlinksldjump"/>
                        </a:rPr>
                        <a:t>10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23" action="ppaction://hlinksldjump"/>
                        </a:rPr>
                        <a:t>20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24" action="ppaction://hlinksldjump"/>
                        </a:rPr>
                        <a:t>30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hlinkClick r:id="rId25" action="ppaction://hlinksldjump"/>
                        </a:rPr>
                        <a:t>50</a:t>
                      </a:r>
                      <a:endParaRPr lang="ru-RU" sz="2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99FF99">
                            <a:shade val="30000"/>
                            <a:satMod val="115000"/>
                          </a:srgbClr>
                        </a:gs>
                        <a:gs pos="50000">
                          <a:srgbClr val="99FF99">
                            <a:shade val="67500"/>
                            <a:satMod val="115000"/>
                          </a:srgbClr>
                        </a:gs>
                        <a:gs pos="100000">
                          <a:srgbClr val="99FF99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329642" cy="344011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10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Червяков, чихнув, случайно обрызгал генерала Бризжалова.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357158" y="5643578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429737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002060"/>
                </a:solidFill>
              </a:rPr>
              <a:t>Каким словом  заканчивается рассказ «Смерть чиновника»? </a:t>
            </a:r>
            <a:br>
              <a:rPr lang="ru-RU" sz="6000" b="1" dirty="0" smtClean="0">
                <a:solidFill>
                  <a:srgbClr val="002060"/>
                </a:solidFill>
              </a:rPr>
            </a:b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01024" y="5857892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428652"/>
            <a:ext cx="8186766" cy="386874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20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Рассказ заканчивается словом «помер».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357158" y="5643578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071594"/>
            <a:ext cx="8329642" cy="565469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002060"/>
                </a:solidFill>
              </a:rPr>
              <a:t>Какова была </a:t>
            </a:r>
            <a:r>
              <a:rPr lang="ru-RU" sz="6000" b="1" dirty="0">
                <a:solidFill>
                  <a:srgbClr val="002060"/>
                </a:solidFill>
              </a:rPr>
              <a:t>реакция генерала на </a:t>
            </a:r>
            <a:r>
              <a:rPr lang="ru-RU" sz="6000" b="1" dirty="0" smtClean="0">
                <a:solidFill>
                  <a:srgbClr val="002060"/>
                </a:solidFill>
              </a:rPr>
              <a:t>извинения Червякова, героя рассказа?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72462" y="5643578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1071594"/>
            <a:ext cx="8472518" cy="615475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30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генералом произошла метаморфоза. У </a:t>
            </a:r>
            <a:r>
              <a:rPr lang="ru-RU" b="1" dirty="0"/>
              <a:t>него резко поменялось настроение и отношение к </a:t>
            </a:r>
            <a:r>
              <a:rPr lang="ru-RU" b="1" dirty="0" smtClean="0"/>
              <a:t>просителю.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428596" y="5786454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86808" cy="458312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002060"/>
                </a:solidFill>
              </a:rPr>
              <a:t>Какой эффект производит в рассказе смерть персонажа?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72462" y="5786454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29750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50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Гибель героя производит в рассказе эффект не только комический, но и трагический, поскольку мы становимся свидетелями добровольного, упорного самоунижения человеческого в человеке.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428596" y="5715016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258285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solidFill>
                  <a:srgbClr val="002060"/>
                </a:solidFill>
              </a:rPr>
              <a:t>Назовите род занятий Ионы Потапова в рассказе «Тоска».</a:t>
            </a:r>
            <a:endParaRPr lang="ru-RU" sz="67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01024" y="5643578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429737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10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Иона Потапов - бедный извозчик, совсем недавно похоронивший своего сына.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285720" y="5786454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solidFill>
                  <a:srgbClr val="002060"/>
                </a:solidFill>
              </a:rPr>
              <a:t>Отчего умер сын Ионы?</a:t>
            </a:r>
            <a:endParaRPr lang="ru-RU" sz="67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72462" y="5786454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386874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>
                <a:solidFill>
                  <a:srgbClr val="002060"/>
                </a:solidFill>
              </a:rPr>
              <a:t>Кто оказался виновником </a:t>
            </a:r>
            <a:r>
              <a:rPr lang="ru-RU" sz="6000" b="1" dirty="0" smtClean="0">
                <a:solidFill>
                  <a:srgbClr val="002060"/>
                </a:solidFill>
              </a:rPr>
              <a:t>скандала в рассказе «Хамелеон»?  </a:t>
            </a:r>
            <a:r>
              <a:rPr lang="ru-RU" sz="6000" b="1" dirty="0">
                <a:solidFill>
                  <a:srgbClr val="002060"/>
                </a:solidFill>
              </a:rPr>
              <a:t/>
            </a:r>
            <a:br>
              <a:rPr lang="ru-RU" sz="6000" b="1" dirty="0">
                <a:solidFill>
                  <a:srgbClr val="002060"/>
                </a:solidFill>
              </a:rPr>
            </a:b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олнце 4">
            <a:hlinkClick r:id="rId2" action="ppaction://hlinksldjump"/>
          </p:cNvPr>
          <p:cNvSpPr/>
          <p:nvPr/>
        </p:nvSpPr>
        <p:spPr>
          <a:xfrm>
            <a:off x="7429520" y="5214950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258204" cy="444024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20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«Должно, от горячки… Три дня полежал в больнице и помер…»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357158" y="5857892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365442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002060"/>
                </a:solidFill>
              </a:rPr>
              <a:t>Кому Иона высказывает в конце концов своё горе?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143900" y="5786454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14338"/>
            <a:ext cx="8329642" cy="465456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30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«Иона увлекается и рассказывает ей (лошадёнке) всё…»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357158" y="5715016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08305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002060"/>
                </a:solidFill>
              </a:rPr>
              <a:t>Какова главная тема рассказа «Тоска»?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72462" y="5786454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186766" cy="565469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50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Это рассказ о сытых, равнодушных людях, считающих себя классом выше, неспособных понять, пожалеть другого человека, поддержать его дружеской мягкой и доброй улыбкой, чуждых к отзывчивости и состраданию.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571472" y="5715016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39401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002060"/>
                </a:solidFill>
              </a:rPr>
              <a:t>О ком рассказывал ветеринарный врач Иван Иванович своему приятелю?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72462" y="5786454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444024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10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Он повествует о своём брате, помещике Чимше-Гималайском.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214282" y="5643578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344011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002060"/>
                </a:solidFill>
              </a:rPr>
              <a:t>На каком приёме построена композиция рассказа «Крыжовник»?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72462" y="5715016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258285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20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Композиция этого рассказа построена на приеме рассказа в рассказе.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357158" y="5715016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379730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002060"/>
                </a:solidFill>
              </a:rPr>
              <a:t>О чём мечтал Николай Иванович, сидя в канцелярии?</a:t>
            </a:r>
            <a:br>
              <a:rPr lang="ru-RU" sz="6000" b="1" dirty="0" smtClean="0">
                <a:solidFill>
                  <a:srgbClr val="002060"/>
                </a:solidFill>
              </a:rPr>
            </a:b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01024" y="5786454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94031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10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Виновником </a:t>
            </a:r>
            <a:r>
              <a:rPr lang="ru-RU" b="1" dirty="0"/>
              <a:t>скандала оказался белый борзой щенок, в слезящихся глазах его было выражение тоски и ужаса.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428596" y="5715016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6766" cy="415449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30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 деревенской жизни в собственном доме  с рекой, мельницей, с проточными прудами с садом и крыжовником.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357158" y="5643578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40116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ru-RU" sz="6000" b="1" dirty="0" smtClean="0">
                <a:solidFill>
                  <a:srgbClr val="002060"/>
                </a:solidFill>
              </a:rPr>
              <a:t>Почему рассказ «Крыжовник» можно назвать трагическим?</a:t>
            </a:r>
            <a:br>
              <a:rPr lang="ru-RU" sz="6000" b="1" dirty="0" smtClean="0">
                <a:solidFill>
                  <a:srgbClr val="002060"/>
                </a:solidFill>
              </a:rPr>
            </a:b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72462" y="5715016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428652"/>
            <a:ext cx="8472518" cy="615475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50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Человек предстает совершенно довольным своей жизнью. Его мечта осуществлена. Но каким низким и отвратительно убогим представляется этот мелкий чиновник. духовная деградация приводит к тому, что человек практически полностью теряет человеческий облик, он превращается в низменное существо, не имеющее идеалов, не обладающее добротой и благородством.</a:t>
            </a:r>
            <a:endParaRPr lang="ru-RU" sz="3600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428596" y="5786454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15449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002060"/>
                </a:solidFill>
              </a:rPr>
              <a:t>«Этот человечек, ходивший всегда в галошах и с зонтиком, держал в руках всю гимназию целых пятнадцать лет». Кто это? Назовите имя, род занятий.</a:t>
            </a:r>
            <a:endParaRPr lang="ru-RU" sz="53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72462" y="5857892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351155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10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Гимназический учитель греческого языка Беликов. 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285720" y="5357826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08305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solidFill>
                  <a:srgbClr val="002060"/>
                </a:solidFill>
              </a:rPr>
              <a:t>Главное опасение главного героя рассказа «Человек в футляре». </a:t>
            </a:r>
            <a:endParaRPr lang="ru-RU" sz="67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143900" y="5857892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20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«Как бы чего не вышло»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285720" y="5572140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508318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solidFill>
                  <a:srgbClr val="002060"/>
                </a:solidFill>
              </a:rPr>
              <a:t>Какой поступок возможной невесты героя Вареньки приводит его в оторопь? Почему? </a:t>
            </a:r>
            <a:br>
              <a:rPr lang="ru-RU" sz="6700" b="1" dirty="0" smtClean="0">
                <a:solidFill>
                  <a:srgbClr val="002060"/>
                </a:solidFill>
              </a:rPr>
            </a:br>
            <a:endParaRPr lang="ru-RU" sz="67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72462" y="5857892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6766" cy="301148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30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Такая забава, как езда на велосипеде, — «совершенно неприлична для воспитателя юношества».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428596" y="5500702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379730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6000" b="1" dirty="0" smtClean="0">
                <a:solidFill>
                  <a:srgbClr val="002060"/>
                </a:solidFill>
              </a:rPr>
              <a:t>Что, по мнению Чехова, является футляром в нашей жизни?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143900" y="5857892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01175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>
                <a:solidFill>
                  <a:srgbClr val="002060"/>
                </a:solidFill>
              </a:rPr>
              <a:t>Есть ли в рассказе герои, которых автор упоминает, но они не появляются перед читателями? </a:t>
            </a:r>
            <a:r>
              <a:rPr lang="ru-RU" sz="6700" b="1" dirty="0" smtClean="0">
                <a:solidFill>
                  <a:srgbClr val="002060"/>
                </a:solidFill>
              </a:rPr>
              <a:t>Назовите их.</a:t>
            </a:r>
            <a:endParaRPr lang="ru-RU" sz="67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7786710" y="5572140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508318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50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“А разве то, что мы живем в городе в духоте, в тесноте, пишем ненужные бумаги, играем в винт, — разве это не футляр? А то, что мы проводим всю жизнь среди бездельников, сутяг, глупых, праздных женщин, говорим и слушаем разный вздор, — разве это не футляр?”.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3689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Дополнения к правилам игры</a:t>
            </a:r>
            <a:br>
              <a:rPr lang="ru-RU" dirty="0" smtClean="0"/>
            </a:br>
            <a:r>
              <a:rPr lang="ru-RU" dirty="0" smtClean="0"/>
              <a:t>За каждый полный ответ добавляется </a:t>
            </a:r>
            <a:r>
              <a:rPr lang="ru-RU" b="1" dirty="0" smtClean="0">
                <a:solidFill>
                  <a:srgbClr val="FF0000"/>
                </a:solidFill>
              </a:rPr>
              <a:t>5 баллов.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ответ частичный (или даётся после наводящих вопросов) </a:t>
            </a:r>
            <a:r>
              <a:rPr lang="ru-RU" b="1" dirty="0" smtClean="0">
                <a:solidFill>
                  <a:srgbClr val="C00000"/>
                </a:solidFill>
              </a:rPr>
              <a:t>– 5 баллов.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Всем спасибо!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Documents and Settings\Admin\Мои документы\Документы С.В\_&amp;_6553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050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15423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20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Есть. Генерал Жигалов и его брат.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214282" y="5715016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715436" cy="35004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>
                <a:solidFill>
                  <a:srgbClr val="002060"/>
                </a:solidFill>
              </a:rPr>
              <a:t>Сколько хамелеонов вы видите в рассказе? </a:t>
            </a:r>
            <a:r>
              <a:rPr lang="ru-RU" sz="6000" b="1" dirty="0" smtClean="0">
                <a:solidFill>
                  <a:srgbClr val="002060"/>
                </a:solidFill>
              </a:rPr>
              <a:t>Назовите их.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7929586" y="5643578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365442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30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Троих. Очумелов, Хрюкин и толпа.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285720" y="5929330"/>
            <a:ext cx="785818" cy="64294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15462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>
                <a:solidFill>
                  <a:srgbClr val="002060"/>
                </a:solidFill>
              </a:rPr>
              <a:t>Чехов как бы утверждает, что </a:t>
            </a:r>
            <a:r>
              <a:rPr lang="ru-RU" sz="6000" b="1" dirty="0" smtClean="0">
                <a:solidFill>
                  <a:srgbClr val="002060"/>
                </a:solidFill>
              </a:rPr>
              <a:t>«хамелеонство» </a:t>
            </a:r>
            <a:r>
              <a:rPr lang="ru-RU" sz="6000" b="1" dirty="0">
                <a:solidFill>
                  <a:srgbClr val="002060"/>
                </a:solidFill>
              </a:rPr>
              <a:t>– всеобщее </a:t>
            </a:r>
            <a:r>
              <a:rPr lang="ru-RU" sz="6000" b="1" dirty="0" smtClean="0">
                <a:solidFill>
                  <a:srgbClr val="002060"/>
                </a:solidFill>
              </a:rPr>
              <a:t>явление. Какие пороки включает в себя «хамелеонство»?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8072462" y="5857892"/>
            <a:ext cx="857256" cy="78581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283</TotalTime>
  <Words>94</Words>
  <Application>Microsoft Office PowerPoint</Application>
  <PresentationFormat>Экран (4:3)</PresentationFormat>
  <Paragraphs>86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Литературная викторина по произведениям А.П.Чехова, 8 класс </vt:lpstr>
      <vt:lpstr>Слайд 2</vt:lpstr>
      <vt:lpstr> Кто оказался виновником скандала в рассказе «Хамелеон»?   </vt:lpstr>
      <vt:lpstr>10  Виновником скандала оказался белый борзой щенок, в слезящихся глазах его было выражение тоски и ужаса. </vt:lpstr>
      <vt:lpstr> Есть ли в рассказе герои, которых автор упоминает, но они не появляются перед читателями? Назовите их.</vt:lpstr>
      <vt:lpstr>20  Есть. Генерал Жигалов и его брат.</vt:lpstr>
      <vt:lpstr> Сколько хамелеонов вы видите в рассказе? Назовите их.</vt:lpstr>
      <vt:lpstr>30  Троих. Очумелов, Хрюкин и толпа.</vt:lpstr>
      <vt:lpstr> Чехов как бы утверждает, что «хамелеонство» – всеобщее явление. Какие пороки включает в себя «хамелеонство»?</vt:lpstr>
      <vt:lpstr>50  Чинопочитание, подхалимство, угодничество, лицемерие, самодурство. </vt:lpstr>
      <vt:lpstr>  Где проходила встреча героев рассказа «Толстый и тонкий»? Назовите точное место.</vt:lpstr>
      <vt:lpstr>10  На вокзале Николаевской железной дороги.</vt:lpstr>
      <vt:lpstr> Как дразнили Толстого в детстве?  </vt:lpstr>
      <vt:lpstr>20  Толстого дразнили Геростратом за то, что он «казённую книгу папироской прожёг».</vt:lpstr>
      <vt:lpstr> Назовите фамилию жены Тонкого и её конфессию.</vt:lpstr>
      <vt:lpstr>30  Жена, урождённая Ванценбах… лютеранка.</vt:lpstr>
      <vt:lpstr>  Почему рассказ А.П. Чехова «Толстый и тонкий» можно назвать вечным?</vt:lpstr>
      <vt:lpstr>50  А.П.Чехов в рассказе «Толстый и тонкий»заставляет нас задуматься над проблемами социального неравенства, человеческого непонимания и взаимоотношений, вопросами добра и зла.  Эти проблемы существуют и сейчас. Значит, и рассказ можно назвать вечным.</vt:lpstr>
      <vt:lpstr>  Какая неприятность приключилась с Червяковым? </vt:lpstr>
      <vt:lpstr>10  Червяков, чихнув, случайно обрызгал генерала Бризжалова.</vt:lpstr>
      <vt:lpstr> Каким словом  заканчивается рассказ «Смерть чиновника»?  </vt:lpstr>
      <vt:lpstr>20  Рассказ заканчивается словом «помер».</vt:lpstr>
      <vt:lpstr> Какова была реакция генерала на извинения Червякова, героя рассказа?</vt:lpstr>
      <vt:lpstr>30  С генералом произошла метаморфоза. У него резко поменялось настроение и отношение к просителю.</vt:lpstr>
      <vt:lpstr> Какой эффект производит в рассказе смерть персонажа? </vt:lpstr>
      <vt:lpstr>50   Гибель героя производит в рассказе эффект не только комический, но и трагический, поскольку мы становимся свидетелями добровольного, упорного самоунижения человеческого в человеке.</vt:lpstr>
      <vt:lpstr> Назовите род занятий Ионы Потапова в рассказе «Тоска».</vt:lpstr>
      <vt:lpstr>10   Иона Потапов - бедный извозчик, совсем недавно похоронивший своего сына.</vt:lpstr>
      <vt:lpstr> Отчего умер сын Ионы?</vt:lpstr>
      <vt:lpstr>20  «Должно, от горячки… Три дня полежал в больнице и помер…»</vt:lpstr>
      <vt:lpstr> Кому Иона высказывает в конце концов своё горе?</vt:lpstr>
      <vt:lpstr>30   «Иона увлекается и рассказывает ей (лошадёнке) всё…»</vt:lpstr>
      <vt:lpstr> Какова главная тема рассказа «Тоска»?</vt:lpstr>
      <vt:lpstr>50  Это рассказ о сытых, равнодушных людях, считающих себя классом выше, неспособных понять, пожалеть другого человека, поддержать его дружеской мягкой и доброй улыбкой, чуждых к отзывчивости и состраданию.</vt:lpstr>
      <vt:lpstr> О ком рассказывал ветеринарный врач Иван Иванович своему приятелю?</vt:lpstr>
      <vt:lpstr>10   Он повествует о своём брате, помещике Чимше-Гималайском.</vt:lpstr>
      <vt:lpstr> На каком приёме построена композиция рассказа «Крыжовник»?</vt:lpstr>
      <vt:lpstr>20   Композиция этого рассказа построена на приеме рассказа в рассказе.</vt:lpstr>
      <vt:lpstr> О чём мечтал Николай Иванович, сидя в канцелярии? </vt:lpstr>
      <vt:lpstr>30  О деревенской жизни в собственном доме  с рекой, мельницей, с проточными прудами с садом и крыжовником.</vt:lpstr>
      <vt:lpstr> Почему рассказ «Крыжовник» можно назвать трагическим? </vt:lpstr>
      <vt:lpstr>50 Человек предстает совершенно довольным своей жизнью. Его мечта осуществлена. Но каким низким и отвратительно убогим представляется этот мелкий чиновник. духовная деградация приводит к тому, что человек практически полностью теряет человеческий облик, он превращается в низменное существо, не имеющее идеалов, не обладающее добротой и благородством.</vt:lpstr>
      <vt:lpstr> «Этот человечек, ходивший всегда в галошах и с зонтиком, держал в руках всю гимназию целых пятнадцать лет». Кто это? Назовите имя, род занятий.</vt:lpstr>
      <vt:lpstr>10  Гимназический учитель греческого языка Беликов. </vt:lpstr>
      <vt:lpstr> Главное опасение главного героя рассказа «Человек в футляре». </vt:lpstr>
      <vt:lpstr>20  «Как бы чего не вышло»</vt:lpstr>
      <vt:lpstr> Какой поступок возможной невесты героя Вареньки приводит его в оторопь? Почему?  </vt:lpstr>
      <vt:lpstr>30   Такая забава, как езда на велосипеде, — «совершенно неприлична для воспитателя юношества».</vt:lpstr>
      <vt:lpstr> Что, по мнению Чехова, является футляром в нашей жизни?</vt:lpstr>
      <vt:lpstr>50 “А разве то, что мы живем в городе в духоте, в тесноте, пишем ненужные бумаги, играем в винт, — разве это не футляр? А то, что мы проводим всю жизнь среди бездельников, сутяг, глупых, праздных женщин, говорим и слушаем разный вздор, — разве это не футляр?”.</vt:lpstr>
      <vt:lpstr>Дополнения к правилам игры За каждый полный ответ добавляется 5 баллов.  Если ответ частичный (или даётся после наводящих вопросов) – 5 баллов.</vt:lpstr>
      <vt:lpstr>Всем спасибо!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Елена</cp:lastModifiedBy>
  <cp:revision>38</cp:revision>
  <dcterms:created xsi:type="dcterms:W3CDTF">2010-04-13T17:12:15Z</dcterms:created>
  <dcterms:modified xsi:type="dcterms:W3CDTF">2016-01-15T04:04:55Z</dcterms:modified>
</cp:coreProperties>
</file>