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3" r:id="rId7"/>
    <p:sldId id="261" r:id="rId8"/>
    <p:sldId id="264" r:id="rId9"/>
    <p:sldId id="266" r:id="rId10"/>
    <p:sldId id="265" r:id="rId11"/>
    <p:sldId id="273" r:id="rId12"/>
    <p:sldId id="267" r:id="rId13"/>
    <p:sldId id="268" r:id="rId14"/>
    <p:sldId id="269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2.doc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ru-RU" dirty="0" smtClean="0"/>
              <a:t>Рекомендации для взрослых. Профилактика суицидального поведения у подростков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632848" cy="2135088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едагог-психолог </a:t>
            </a:r>
          </a:p>
          <a:p>
            <a:r>
              <a:rPr lang="ru-RU" dirty="0" smtClean="0"/>
              <a:t>МБОУ «Школа № 72»</a:t>
            </a:r>
          </a:p>
          <a:p>
            <a:r>
              <a:rPr lang="ru-RU" dirty="0" smtClean="0"/>
              <a:t>Султанова Мадина Равилевна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7530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ru-RU" sz="3600" dirty="0"/>
              <a:t>ЧТО МОЖЕТ УДЕРЖАТЬ ПОДРОСТКА ОТ СУИЦИДА: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04056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Заботливые </a:t>
            </a:r>
            <a:r>
              <a:rPr lang="ru-RU" dirty="0"/>
              <a:t>взаимоотношения с </a:t>
            </a:r>
            <a:r>
              <a:rPr lang="ru-RU" dirty="0" smtClean="0"/>
              <a:t>ребенком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Быть </a:t>
            </a:r>
            <a:r>
              <a:rPr lang="ru-RU" dirty="0"/>
              <a:t>внимательным </a:t>
            </a:r>
            <a:r>
              <a:rPr lang="ru-RU" dirty="0" smtClean="0"/>
              <a:t>слушателем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Быть </a:t>
            </a:r>
            <a:r>
              <a:rPr lang="ru-RU" dirty="0"/>
              <a:t>искренними в общении, спокойно и доходчиво </a:t>
            </a:r>
            <a:r>
              <a:rPr lang="ru-RU" dirty="0" smtClean="0"/>
              <a:t>спросить о </a:t>
            </a:r>
            <a:r>
              <a:rPr lang="ru-RU" dirty="0"/>
              <a:t>тревожащей </a:t>
            </a:r>
            <a:r>
              <a:rPr lang="ru-RU" dirty="0" smtClean="0"/>
              <a:t>ситуации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Помочь </a:t>
            </a:r>
            <a:r>
              <a:rPr lang="ru-RU" dirty="0"/>
              <a:t>определить источник психического </a:t>
            </a:r>
            <a:r>
              <a:rPr lang="ru-RU" dirty="0" smtClean="0"/>
              <a:t>дискомфорта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Вселить </a:t>
            </a:r>
            <a:r>
              <a:rPr lang="ru-RU" dirty="0"/>
              <a:t>надежду, что все проблемы можно решить </a:t>
            </a:r>
            <a:r>
              <a:rPr lang="ru-RU" dirty="0" smtClean="0"/>
              <a:t>конструктивно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Помочь </a:t>
            </a:r>
            <a:r>
              <a:rPr lang="ru-RU" dirty="0"/>
              <a:t>ребенку осознать его личностные </a:t>
            </a:r>
            <a:r>
              <a:rPr lang="ru-RU" dirty="0" smtClean="0"/>
              <a:t>ресурсы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Окажите </a:t>
            </a:r>
            <a:r>
              <a:rPr lang="ru-RU" dirty="0"/>
              <a:t>поддержку в успешной реализации ребенка в настоящем и помогите определить перспективу на </a:t>
            </a:r>
            <a:r>
              <a:rPr lang="ru-RU" dirty="0" smtClean="0"/>
              <a:t>будущее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Внимательно </a:t>
            </a:r>
            <a:r>
              <a:rPr lang="ru-RU" dirty="0"/>
              <a:t>выслушайте подростка!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29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ИНТЕРНЕТ ДЛЯ ПОДРОСТКА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Знания об интернете порой у подростка более обширнее</a:t>
            </a:r>
          </a:p>
          <a:p>
            <a:r>
              <a:rPr lang="ru-RU" dirty="0" smtClean="0"/>
              <a:t> Важно строго соблюдать правила Интернет-безопасности</a:t>
            </a:r>
          </a:p>
          <a:p>
            <a:r>
              <a:rPr lang="ru-RU" dirty="0" smtClean="0"/>
              <a:t>Введение родительского пароля (пароля администратора) и поддержание его секретности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4126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ПРЕДПОЧТЕНИЯ РАЗНЫЕ…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13–17 лет подростки активно используют поисковые машины, пользуются электронной почтой, службами мгновенного обмена сообщениями, скачивают музыку и фильмы. Мальчикам больше по нраву сметать все ограничения, они жаждут грубого юмора, азартных игр, картинок "для взрослых". Девочки предпочитают общаться в чатах, при этом они гораздо боле чувствительны к сексуальным домогательствам в Интернете.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28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ПО БЕЗОПАСНОСТИ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Создать </a:t>
            </a:r>
            <a:r>
              <a:rPr lang="ru-RU" dirty="0"/>
              <a:t>список домашних правил посещения </a:t>
            </a:r>
            <a:r>
              <a:rPr lang="ru-RU" dirty="0" smtClean="0"/>
              <a:t>Интернета</a:t>
            </a:r>
          </a:p>
          <a:p>
            <a:pPr marL="0" indent="0">
              <a:buNone/>
            </a:pPr>
            <a:r>
              <a:rPr lang="ru-RU" dirty="0" smtClean="0"/>
              <a:t>Компьютер </a:t>
            </a:r>
            <a:r>
              <a:rPr lang="ru-RU" dirty="0"/>
              <a:t>с подключением к Интернету должен находиться в общей </a:t>
            </a:r>
            <a:r>
              <a:rPr lang="ru-RU" dirty="0" smtClean="0"/>
              <a:t>комнате</a:t>
            </a:r>
          </a:p>
          <a:p>
            <a:pPr marL="0" indent="0">
              <a:buNone/>
            </a:pPr>
            <a:r>
              <a:rPr lang="ru-RU" dirty="0" smtClean="0"/>
              <a:t>Часы </a:t>
            </a:r>
            <a:r>
              <a:rPr lang="ru-RU" dirty="0"/>
              <a:t>работы в Интернете могут быть легко настроены при помощи средств Родительского контроля.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Б</a:t>
            </a:r>
            <a:r>
              <a:rPr lang="ru-RU" dirty="0" smtClean="0"/>
              <a:t>еседовать </a:t>
            </a:r>
            <a:r>
              <a:rPr lang="ru-RU" dirty="0"/>
              <a:t>с детьми об их друзьях в Интернете, о том, чем они </a:t>
            </a:r>
            <a:r>
              <a:rPr lang="ru-RU" dirty="0" smtClean="0"/>
              <a:t>заняты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511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/>
              <a:t>СОВЕТЫ ПО БЕЗОПАСНОСТИ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Используйте </a:t>
            </a:r>
            <a:r>
              <a:rPr lang="ru-RU" dirty="0"/>
              <a:t>средства блокирования нежелательного контента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Необходимо </a:t>
            </a:r>
            <a:r>
              <a:rPr lang="ru-RU" dirty="0"/>
              <a:t>знать, какими чатами пользуются ваши дети.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Настаивайте </a:t>
            </a:r>
            <a:r>
              <a:rPr lang="ru-RU" dirty="0"/>
              <a:t>на том, чтобы дети никогда не встречались лично </a:t>
            </a:r>
            <a:r>
              <a:rPr lang="ru-RU"/>
              <a:t>с </a:t>
            </a:r>
            <a:r>
              <a:rPr lang="ru-RU" smtClean="0"/>
              <a:t>незнакомыми «друзьями» </a:t>
            </a:r>
            <a:r>
              <a:rPr lang="ru-RU" dirty="0"/>
              <a:t>из Интернета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Табу на личную информацию для </a:t>
            </a:r>
            <a:r>
              <a:rPr lang="ru-RU" dirty="0" smtClean="0"/>
              <a:t>Интернета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Табу на загрузку </a:t>
            </a:r>
            <a:r>
              <a:rPr lang="ru-RU" dirty="0" smtClean="0"/>
              <a:t>программы без разрешения родителя. </a:t>
            </a:r>
            <a:endParaRPr lang="ru-RU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617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 Факты истории…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Для </a:t>
            </a:r>
            <a:r>
              <a:rPr lang="ru-RU" dirty="0"/>
              <a:t>веселия планета наша мало оборудована,</a:t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Надо </a:t>
            </a:r>
            <a:r>
              <a:rPr lang="ru-RU" dirty="0"/>
              <a:t>вырвать радость у грядущих дней,</a:t>
            </a:r>
            <a:br>
              <a:rPr lang="ru-RU" dirty="0"/>
            </a:br>
            <a:r>
              <a:rPr lang="ru-RU" dirty="0" smtClean="0"/>
              <a:t>               </a:t>
            </a:r>
          </a:p>
          <a:p>
            <a:pPr marL="0" indent="0">
              <a:buNone/>
            </a:pPr>
            <a:r>
              <a:rPr lang="ru-RU" dirty="0" smtClean="0"/>
              <a:t>                    В </a:t>
            </a:r>
            <a:r>
              <a:rPr lang="ru-RU" dirty="0"/>
              <a:t>этой жизни помереть не трудно.</a:t>
            </a:r>
            <a:br>
              <a:rPr lang="ru-RU" dirty="0"/>
            </a:br>
            <a:r>
              <a:rPr lang="ru-RU" dirty="0"/>
              <a:t>Сделать жизнь значительно трудней.</a:t>
            </a:r>
          </a:p>
          <a:p>
            <a:pPr marL="0" indent="0" algn="r">
              <a:buNone/>
            </a:pPr>
            <a:r>
              <a:rPr lang="ru-RU" dirty="0"/>
              <a:t>В. Маяковский</a:t>
            </a:r>
            <a:br>
              <a:rPr lang="ru-RU" dirty="0"/>
            </a:br>
            <a:r>
              <a:rPr lang="ru-RU" dirty="0"/>
              <a:t>(«Сергею Есенину»)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456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Факты истории…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Зигмунд </a:t>
            </a:r>
            <a:r>
              <a:rPr lang="ru-RU" dirty="0"/>
              <a:t>Фрейд в свое время ввел понятие </a:t>
            </a:r>
            <a:r>
              <a:rPr lang="ru-RU" i="1" dirty="0"/>
              <a:t>«инстинкт смерти» - стремление к саморазрушению, очевидно, заложенное в нем от природы</a:t>
            </a:r>
            <a:r>
              <a:rPr lang="ru-RU" dirty="0"/>
              <a:t> – если все живое вокруг изо всех сил борется за существование, то отдельные человеческие индивиды, наоборот, вкладывают недюжинную энергию в то, чтобы полностью испортить себе жизнь, а иногда и расстаться с нею. Поистине человек – странное создание: только он способен на самоуничтожение, лишь ему присуще загадочное влечение к смерти – никакому другому живому существу это не свойственно.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999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ВАЖНО!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64096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443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 ПСИХОПРОФИЛАКТИКИ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52260656"/>
              </p:ext>
            </p:extLst>
          </p:nvPr>
        </p:nvGraphicFramePr>
        <p:xfrm>
          <a:off x="467544" y="3429000"/>
          <a:ext cx="8064896" cy="2736304"/>
        </p:xfrm>
        <a:graphic>
          <a:graphicData uri="http://schemas.openxmlformats.org/presentationml/2006/ole">
            <p:oleObj spid="_x0000_s2104" name="Документ" r:id="rId3" imgW="6288416" imgH="3087670" progId="Word.Document.12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20508986"/>
              </p:ext>
            </p:extLst>
          </p:nvPr>
        </p:nvGraphicFramePr>
        <p:xfrm>
          <a:off x="395536" y="1772816"/>
          <a:ext cx="8280920" cy="2116559"/>
        </p:xfrm>
        <a:graphic>
          <a:graphicData uri="http://schemas.openxmlformats.org/presentationml/2006/ole">
            <p:oleObj spid="_x0000_s2105" name="Документ" r:id="rId4" imgW="6288416" imgH="920291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263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«Плата за свободу?»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Самоубийство – чисто человеческий, сознательный поведенческий </a:t>
            </a:r>
            <a:r>
              <a:rPr lang="ru-RU" dirty="0" smtClean="0"/>
              <a:t>акт, </a:t>
            </a:r>
            <a:r>
              <a:rPr lang="ru-RU" dirty="0"/>
              <a:t>оно является своеобразной «платой» за разум, индивидуальность, за свободу воли и выбора. Тем не менее, это не значит, что мы не должны стремиться максимально снизить число самоубийств, а для этого необходимо углубленное изучение феномена самоубийства во всех его аспектах.</a:t>
            </a:r>
          </a:p>
        </p:txBody>
      </p:sp>
    </p:spTree>
    <p:extLst>
      <p:ext uri="{BB962C8B-B14F-4D97-AF65-F5344CB8AC3E}">
        <p14:creationId xmlns="" xmlns:p14="http://schemas.microsoft.com/office/powerpoint/2010/main" val="286894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584175"/>
          </a:xfrm>
        </p:spPr>
        <p:txBody>
          <a:bodyPr/>
          <a:lstStyle/>
          <a:p>
            <a:r>
              <a:rPr lang="ru-RU" dirty="0"/>
              <a:t>"Что посеешь, то и пожнёшь!"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7632848" cy="187220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родители могут сделать 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профилактике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подростковых суицидов?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980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МОЖНО РЕКОМЕНДОВАТЬ…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1. Открыто </a:t>
            </a:r>
            <a:r>
              <a:rPr lang="ru-RU" dirty="0" smtClean="0"/>
              <a:t>обсуждать </a:t>
            </a:r>
            <a:r>
              <a:rPr lang="ru-RU" dirty="0"/>
              <a:t>семейные и внутренние проблемы детей.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smtClean="0"/>
              <a:t>Помогать </a:t>
            </a:r>
            <a:r>
              <a:rPr lang="ru-RU" dirty="0"/>
              <a:t>своим детям строить реальные цели в жизни и стремиться к ним.</a:t>
            </a:r>
          </a:p>
          <a:p>
            <a:pPr marL="0" indent="0">
              <a:buNone/>
            </a:pPr>
            <a:r>
              <a:rPr lang="ru-RU" dirty="0"/>
              <a:t>3. Обязательно </a:t>
            </a:r>
            <a:r>
              <a:rPr lang="ru-RU" dirty="0" smtClean="0"/>
              <a:t>содействовать </a:t>
            </a:r>
            <a:r>
              <a:rPr lang="ru-RU" dirty="0"/>
              <a:t>в преодолении препятствий.</a:t>
            </a:r>
          </a:p>
          <a:p>
            <a:pPr marL="0" indent="0">
              <a:buNone/>
            </a:pPr>
            <a:r>
              <a:rPr lang="ru-RU" dirty="0"/>
              <a:t>4. Любые стоящие положительные начинания молодых людей </a:t>
            </a:r>
            <a:r>
              <a:rPr lang="ru-RU" dirty="0" smtClean="0"/>
              <a:t>одобрять </a:t>
            </a:r>
            <a:r>
              <a:rPr lang="ru-RU" dirty="0"/>
              <a:t>словом и делом.</a:t>
            </a:r>
          </a:p>
          <a:p>
            <a:pPr marL="0" indent="0">
              <a:buNone/>
            </a:pPr>
            <a:r>
              <a:rPr lang="ru-RU" dirty="0"/>
              <a:t>5. Ни при каких обстоятельствах не </a:t>
            </a:r>
            <a:r>
              <a:rPr lang="ru-RU" dirty="0" smtClean="0"/>
              <a:t>применять </a:t>
            </a:r>
            <a:r>
              <a:rPr lang="ru-RU" dirty="0"/>
              <a:t>физические наказания.</a:t>
            </a:r>
          </a:p>
          <a:p>
            <a:pPr marL="0" indent="0">
              <a:buNone/>
            </a:pPr>
            <a:r>
              <a:rPr lang="ru-RU" dirty="0"/>
              <a:t>6. Больше </a:t>
            </a:r>
            <a:r>
              <a:rPr lang="ru-RU" dirty="0" smtClean="0"/>
              <a:t>любить </a:t>
            </a:r>
            <a:r>
              <a:rPr lang="ru-RU" dirty="0"/>
              <a:t>своих подрастающих детей, </a:t>
            </a:r>
            <a:r>
              <a:rPr lang="ru-RU" dirty="0" smtClean="0"/>
              <a:t>быть внимательными </a:t>
            </a:r>
            <a:r>
              <a:rPr lang="ru-RU" dirty="0"/>
              <a:t>и, что особенно важно, деликатными с ними.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4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prstTxWarp prst="textInflate">
              <a:avLst/>
            </a:prstTxWarp>
            <a:normAutofit fontScale="90000"/>
          </a:bodyPr>
          <a:lstStyle/>
          <a:p>
            <a:r>
              <a:rPr lang="ru-RU" sz="3600" dirty="0"/>
              <a:t>Самое главное, надо научиться принимать своих детей такими, какие они есть.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60851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Принятие человека таковым, каким он является, принятие его сущности и сути его существования на Земле - и есть Любовь в истинном её проявлении.</a:t>
            </a:r>
          </a:p>
          <a:p>
            <a:pPr marL="0" indent="0">
              <a:buNone/>
            </a:pPr>
            <a:r>
              <a:rPr lang="ru-RU" dirty="0"/>
              <a:t>Поэтому совет родителям прост и доступен: "Любите своих детей, будьте искренне и честны в своём отношении к своим детям и к самим себе".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763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• Отсутствие доброжелательного внимания со стороны взрослых</a:t>
            </a:r>
            <a:br>
              <a:rPr lang="ru-RU" dirty="0"/>
            </a:br>
            <a:r>
              <a:rPr lang="ru-RU" dirty="0"/>
              <a:t>• Резкое повышение общего ритма жизни</a:t>
            </a:r>
            <a:br>
              <a:rPr lang="ru-RU" dirty="0"/>
            </a:br>
            <a:r>
              <a:rPr lang="ru-RU" dirty="0"/>
              <a:t>• Социально-экономическая дестабилизация</a:t>
            </a:r>
            <a:br>
              <a:rPr lang="ru-RU" dirty="0"/>
            </a:br>
            <a:r>
              <a:rPr lang="ru-RU" dirty="0"/>
              <a:t>• Алкоголизм и наркомания среди родителей</a:t>
            </a:r>
            <a:br>
              <a:rPr lang="ru-RU" dirty="0"/>
            </a:br>
            <a:r>
              <a:rPr lang="ru-RU" dirty="0"/>
              <a:t>• Жестокое обращение с подростком, психологическое, физическое и сексуальное насилие</a:t>
            </a:r>
            <a:br>
              <a:rPr lang="ru-RU" dirty="0"/>
            </a:br>
            <a:r>
              <a:rPr lang="ru-RU" dirty="0"/>
              <a:t>• Алкоголизм и наркомания среди подростков</a:t>
            </a:r>
            <a:br>
              <a:rPr lang="ru-RU" dirty="0"/>
            </a:br>
            <a:r>
              <a:rPr lang="ru-RU" dirty="0"/>
              <a:t>• Неуверенность в завтрашнем дне</a:t>
            </a:r>
            <a:br>
              <a:rPr lang="ru-RU" dirty="0"/>
            </a:br>
            <a:r>
              <a:rPr lang="ru-RU" dirty="0"/>
              <a:t>• Отсутствие морально-этических ценностей</a:t>
            </a:r>
            <a:br>
              <a:rPr lang="ru-RU" dirty="0"/>
            </a:br>
            <a:r>
              <a:rPr lang="ru-RU" dirty="0"/>
              <a:t>• Потеря смысла жизни</a:t>
            </a:r>
            <a:br>
              <a:rPr lang="ru-RU" dirty="0"/>
            </a:br>
            <a:r>
              <a:rPr lang="ru-RU" dirty="0"/>
              <a:t>• Низкая самооценка, трудности в самоопределении</a:t>
            </a:r>
            <a:br>
              <a:rPr lang="ru-RU" dirty="0"/>
            </a:br>
            <a:r>
              <a:rPr lang="ru-RU" dirty="0"/>
              <a:t>• Бедность эмоциональной и интеллектуальной жизни</a:t>
            </a:r>
            <a:br>
              <a:rPr lang="ru-RU" dirty="0"/>
            </a:br>
            <a:r>
              <a:rPr lang="ru-RU" dirty="0"/>
              <a:t>• Безответная влюбленность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 anchor="b"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ПРИЧИНЫ ПРОЯВЛЕНИЯ СУИЦИДА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953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533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Документ</vt:lpstr>
      <vt:lpstr>Рекомендации для взрослых. Профилактика суицидального поведения у подростков</vt:lpstr>
      <vt:lpstr>Факты истории…</vt:lpstr>
      <vt:lpstr>ВАЖНО!</vt:lpstr>
      <vt:lpstr>МЕРЫ ПСИХОПРОФИЛАКТИКИ</vt:lpstr>
      <vt:lpstr>«Плата за свободу?»</vt:lpstr>
      <vt:lpstr>"Что посеешь, то и пожнёшь!" </vt:lpstr>
      <vt:lpstr>МОЖНО РЕКОМЕНДОВАТЬ…</vt:lpstr>
      <vt:lpstr>Самое главное, надо научиться принимать своих детей такими, какие они есть.</vt:lpstr>
      <vt:lpstr>  ПРИЧИНЫ ПРОЯВЛЕНИЯ СУИЦИДА</vt:lpstr>
      <vt:lpstr>ЧТО МОЖЕТ УДЕРЖАТЬ ПОДРОСТКА ОТ СУИЦИДА:</vt:lpstr>
      <vt:lpstr>ИНТЕРНЕТ ДЛЯ ПОДРОСТКА</vt:lpstr>
      <vt:lpstr>ПРЕДПОЧТЕНИЯ РАЗНЫЕ…</vt:lpstr>
      <vt:lpstr>СОВЕТЫ ПО БЕЗОПАСНОСТИ</vt:lpstr>
      <vt:lpstr>СОВЕТЫ ПО БЕЗОПАСНОСТИ</vt:lpstr>
      <vt:lpstr> Факты истории…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для взрослых. Профилактика суицидального поведения у подростков</dc:title>
  <dc:creator>муля77</dc:creator>
  <cp:lastModifiedBy>Султановы</cp:lastModifiedBy>
  <cp:revision>28</cp:revision>
  <dcterms:created xsi:type="dcterms:W3CDTF">2014-12-17T08:31:48Z</dcterms:created>
  <dcterms:modified xsi:type="dcterms:W3CDTF">2016-01-16T15:30:35Z</dcterms:modified>
</cp:coreProperties>
</file>