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2" r:id="rId4"/>
    <p:sldId id="256" r:id="rId5"/>
    <p:sldId id="273" r:id="rId6"/>
    <p:sldId id="270" r:id="rId7"/>
    <p:sldId id="259" r:id="rId8"/>
    <p:sldId id="260" r:id="rId9"/>
    <p:sldId id="262" r:id="rId10"/>
    <p:sldId id="264" r:id="rId11"/>
    <p:sldId id="274" r:id="rId12"/>
    <p:sldId id="266" r:id="rId13"/>
    <p:sldId id="279" r:id="rId14"/>
    <p:sldId id="275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gapDepth val="0"/>
        <c:shape val="box"/>
        <c:axId val="50965888"/>
        <c:axId val="52916992"/>
        <c:axId val="0"/>
      </c:bar3DChart>
      <c:catAx>
        <c:axId val="50965888"/>
        <c:scaling>
          <c:orientation val="minMax"/>
        </c:scaling>
        <c:axPos val="b"/>
        <c:tickLblPos val="low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2916992"/>
        <c:crosses val="autoZero"/>
        <c:auto val="1"/>
        <c:lblAlgn val="ctr"/>
        <c:lblOffset val="100"/>
        <c:tickMarkSkip val="1"/>
      </c:catAx>
      <c:valAx>
        <c:axId val="52916992"/>
        <c:scaling>
          <c:orientation val="minMax"/>
        </c:scaling>
        <c:axPos val="l"/>
        <c:majorGridlines>
          <c:spPr>
            <a:ln w="3168">
              <a:solidFill>
                <a:schemeClr val="tx1"/>
              </a:solidFill>
              <a:prstDash val="solid"/>
            </a:ln>
          </c:spPr>
        </c:majorGridlines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0965888"/>
        <c:crosses val="autoZero"/>
        <c:crossBetween val="between"/>
      </c:valAx>
      <c:spPr>
        <a:noFill/>
        <a:ln w="25346">
          <a:noFill/>
        </a:ln>
      </c:spPr>
    </c:plotArea>
    <c:legend>
      <c:legendPos val="r"/>
      <c:layout>
        <c:manualLayout>
          <c:xMode val="edge"/>
          <c:yMode val="edge"/>
          <c:x val="0.75844155844156003"/>
          <c:y val="0.40521327014218012"/>
          <c:w val="0.23116883116883141"/>
          <c:h val="0.18957345971563991"/>
        </c:manualLayout>
      </c:layout>
      <c:spPr>
        <a:noFill/>
        <a:ln w="3168">
          <a:solidFill>
            <a:schemeClr val="tx1"/>
          </a:solidFill>
          <a:prstDash val="solid"/>
        </a:ln>
      </c:spPr>
      <c:txPr>
        <a:bodyPr/>
        <a:lstStyle/>
        <a:p>
          <a:pPr>
            <a:defRPr sz="165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97E53B-3A81-42B0-A883-DE2173AC4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75" y="142875"/>
            <a:ext cx="1071563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2pPr>
            <a:lvl3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3pPr>
            <a:lvl4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4pPr>
            <a:lvl5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75" y="142875"/>
            <a:ext cx="1071563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>
              <a:defRPr sz="24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2pPr>
            <a:lvl3pPr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3pPr>
            <a:lvl4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4pPr>
            <a:lvl5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>
              <a:defRPr sz="24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2pPr>
            <a:lvl3pPr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3pPr>
            <a:lvl4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4pPr>
            <a:lvl5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75" y="142875"/>
            <a:ext cx="1071563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75" y="142875"/>
            <a:ext cx="1071563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75" y="142875"/>
            <a:ext cx="1071563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9FFBEB-7E22-437B-AA9E-79A54F8FB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37AE01-732D-4436-A447-27526EC7F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cap="all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reflection blurRad="12700" stA="50000" endPos="50000" dist="5000" dir="5400000" sy="-100000" rotWithShape="0"/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hi.ru/avtor/olgaknorr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302Jw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376264" cy="3168352"/>
          </a:xfrm>
          <a:prstGeom prst="rect">
            <a:avLst/>
          </a:prstGeom>
          <a:noFill/>
        </p:spPr>
      </p:pic>
      <p:pic>
        <p:nvPicPr>
          <p:cNvPr id="2051" name="Picture 3" descr="C:\Users\1\Desktop\302Jw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2656"/>
            <a:ext cx="2232248" cy="2976331"/>
          </a:xfrm>
          <a:prstGeom prst="rect">
            <a:avLst/>
          </a:prstGeom>
          <a:noFill/>
        </p:spPr>
      </p:pic>
      <p:pic>
        <p:nvPicPr>
          <p:cNvPr id="2052" name="Picture 4" descr="C:\Users\1\Desktop\302Jw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304256" cy="3072341"/>
          </a:xfrm>
          <a:prstGeom prst="rect">
            <a:avLst/>
          </a:prstGeom>
          <a:noFill/>
        </p:spPr>
      </p:pic>
      <p:pic>
        <p:nvPicPr>
          <p:cNvPr id="2053" name="Picture 5" descr="C:\Users\1\Desktop\302Jw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2304256" cy="3072342"/>
          </a:xfrm>
          <a:prstGeom prst="rect">
            <a:avLst/>
          </a:prstGeom>
          <a:noFill/>
        </p:spPr>
      </p:pic>
      <p:pic>
        <p:nvPicPr>
          <p:cNvPr id="2054" name="Picture 6" descr="C:\Users\1\Desktop\302Jw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53004"/>
            <a:ext cx="2388096" cy="3184128"/>
          </a:xfrm>
          <a:prstGeom prst="rect">
            <a:avLst/>
          </a:prstGeom>
          <a:noFill/>
        </p:spPr>
      </p:pic>
      <p:pic>
        <p:nvPicPr>
          <p:cNvPr id="2055" name="Picture 7" descr="C:\Users\1\Desktop\1256128900_3913845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1368152" cy="864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606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1886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6450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2056" name="Picture 8" descr="C:\Users\1\Desktop\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060848"/>
            <a:ext cx="1094522" cy="1368152"/>
          </a:xfrm>
          <a:prstGeom prst="rect">
            <a:avLst/>
          </a:prstGeom>
          <a:noFill/>
        </p:spPr>
      </p:pic>
      <p:pic>
        <p:nvPicPr>
          <p:cNvPr id="2057" name="Picture 9" descr="C:\Users\1\Desktop\4169256347_a2f648af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7" y="5485682"/>
            <a:ext cx="1368152" cy="1275516"/>
          </a:xfrm>
          <a:prstGeom prst="rect">
            <a:avLst/>
          </a:prstGeom>
          <a:noFill/>
        </p:spPr>
      </p:pic>
      <p:pic>
        <p:nvPicPr>
          <p:cNvPr id="2058" name="Picture 10" descr="C:\Users\1\Desktop\Sort-yabloni-Vi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804248" y="1124744"/>
            <a:ext cx="1452720" cy="1080120"/>
          </a:xfrm>
          <a:prstGeom prst="rect">
            <a:avLst/>
          </a:prstGeom>
          <a:noFill/>
        </p:spPr>
      </p:pic>
      <p:pic>
        <p:nvPicPr>
          <p:cNvPr id="2059" name="Picture 11" descr="C:\Users\1\Desktop\cimg6452-withered-love-romantic-q85-674x3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661248"/>
            <a:ext cx="1866637" cy="100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7158037" cy="10279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Кровеносная система птиц</a:t>
            </a:r>
          </a:p>
        </p:txBody>
      </p:sp>
      <p:pic>
        <p:nvPicPr>
          <p:cNvPr id="20484" name="Picture 6" descr="КРОВ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96" b="30016"/>
          <a:stretch>
            <a:fillRect/>
          </a:stretch>
        </p:blipFill>
        <p:spPr bwMode="auto">
          <a:xfrm>
            <a:off x="-540568" y="836712"/>
            <a:ext cx="6497976" cy="5652120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5445224"/>
            <a:ext cx="934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Сердце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276872"/>
            <a:ext cx="1874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Сонная артерия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077072"/>
            <a:ext cx="97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Правая дуга аорты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013176"/>
            <a:ext cx="1115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Спинная аорта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5934670"/>
            <a:ext cx="1080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Задняя полая вена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852936"/>
            <a:ext cx="1187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Передняя полая вена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708920"/>
            <a:ext cx="207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Лёгочная артерия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3501008"/>
            <a:ext cx="170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Лёгочная вена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725144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Капиллярная сеть</a:t>
            </a:r>
            <a:endParaRPr lang="ru-RU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7"/>
            <a:ext cx="8496943" cy="720081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Нервная система птиц</a:t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026" name="Picture 2" descr="C:\Documents and Settings\Администратор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16163"/>
            <a:ext cx="5286412" cy="39703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242886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Головной мозг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428625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2.Спинной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мозг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8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Нервы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74638"/>
            <a:ext cx="7067128" cy="8501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Мочеполовая система птиц</a:t>
            </a:r>
          </a:p>
        </p:txBody>
      </p:sp>
      <p:pic>
        <p:nvPicPr>
          <p:cNvPr id="105483" name="Picture 11" descr="размно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/>
          </a:blip>
          <a:srcRect/>
          <a:stretch>
            <a:fillRect/>
          </a:stretch>
        </p:blipFill>
        <p:spPr bwMode="auto">
          <a:xfrm>
            <a:off x="1403648" y="1798121"/>
            <a:ext cx="6192688" cy="5059879"/>
          </a:xfrm>
        </p:spPr>
      </p:pic>
      <p:sp>
        <p:nvSpPr>
          <p:cNvPr id="5" name="Прямоугольник 4"/>
          <p:cNvSpPr/>
          <p:nvPr/>
        </p:nvSpPr>
        <p:spPr>
          <a:xfrm>
            <a:off x="3995936" y="3140968"/>
            <a:ext cx="84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581128"/>
            <a:ext cx="149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Мочеточник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445224"/>
            <a:ext cx="95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Клоака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772816"/>
            <a:ext cx="1381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Семенники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581128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Семяпроводы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2132856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Яичник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75704" y="2996952"/>
            <a:ext cx="2091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Воронка яйцевода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68344" y="3573016"/>
            <a:ext cx="1069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Яйцевод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373216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Рудимент правого      яйцевода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6488668"/>
            <a:ext cx="95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Клоака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130100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Все системы органов в совокупности образуют целостность внутренней системы </a:t>
            </a:r>
            <a:r>
              <a:rPr lang="ru-RU" sz="3100" dirty="0" smtClean="0"/>
              <a:t>органов</a:t>
            </a:r>
            <a:endParaRPr lang="ru-RU" sz="3100" dirty="0"/>
          </a:p>
        </p:txBody>
      </p:sp>
      <p:pic>
        <p:nvPicPr>
          <p:cNvPr id="1026" name="Picture 2" descr="C:\Users\1\Desktop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84784"/>
            <a:ext cx="784887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3789040"/>
            <a:ext cx="5544616" cy="2890664"/>
          </a:xfrm>
        </p:spPr>
        <p:txBody>
          <a:bodyPr/>
          <a:lstStyle/>
          <a:p>
            <a:r>
              <a:rPr lang="ru-RU" dirty="0" smtClean="0"/>
              <a:t>Изучить п.46, ответить на вопросы в конце п.,</a:t>
            </a:r>
          </a:p>
          <a:p>
            <a:r>
              <a:rPr lang="ru-RU" dirty="0" smtClean="0"/>
              <a:t> работа в тетради, задание № 2,3, с.48-49;</a:t>
            </a:r>
          </a:p>
          <a:p>
            <a:r>
              <a:rPr lang="ru-RU" dirty="0" smtClean="0"/>
              <a:t>Разгадать кроссворд.</a:t>
            </a:r>
            <a:endParaRPr lang="ru-RU" dirty="0"/>
          </a:p>
        </p:txBody>
      </p:sp>
      <p:pic>
        <p:nvPicPr>
          <p:cNvPr id="3074" name="Picture 2" descr="C:\Users\1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240360" cy="3257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«Полет парящей птицы </a:t>
            </a:r>
            <a:b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может быть прекрасней?</a:t>
            </a:r>
            <a:b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Любовь той птицы к высоте </a:t>
            </a:r>
            <a:b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 и свободы дух 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манящий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6021288"/>
            <a:ext cx="2278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Иси До Ра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дерево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я буду только наблюдателем;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дерево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я буду добывать знания самостоятельно;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дерево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за меня все сделают другие;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если мне будет трудно, я обращусь за помощью к ребятам;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мне будет интересно и я буду активным на уроке.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devi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979712" cy="1318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Яя</a:t>
            </a:r>
            <a:r>
              <a:rPr lang="ru-RU" dirty="0" smtClean="0"/>
              <a:t> 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45811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C:\Users\1\Desktop\134694abbbd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332656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Свободная птица в полете,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 небе синем она одна.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Почему же она летает,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А я человек, не умею лететь ?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64096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Внутреннее строение птиц: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системы органов.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73216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познакомиться с основными понятиями относительно темы урока;</a:t>
            </a:r>
          </a:p>
          <a:p>
            <a:pPr algn="just"/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получить знания о внутреннем строении птиц в связи с полетом; </a:t>
            </a:r>
          </a:p>
          <a:p>
            <a:pPr algn="just"/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распознать системы органов класса птицы;</a:t>
            </a:r>
          </a:p>
          <a:p>
            <a:pPr algn="just"/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установить взаимосвязи между строением и функцией системы органов.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850106"/>
          </a:xfrm>
        </p:spPr>
        <p:txBody>
          <a:bodyPr/>
          <a:lstStyle/>
          <a:p>
            <a:r>
              <a:rPr lang="ru-RU" dirty="0" smtClean="0"/>
              <a:t>Работа со словариком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257800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Железистый желудок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часть желудка, снабженная железами. </a:t>
            </a: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Мускульный желудок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толстостенный отдел пищеварительной системы птиц.</a:t>
            </a:r>
            <a:r>
              <a:rPr lang="ru-RU" sz="2400" dirty="0" smtClean="0">
                <a:solidFill>
                  <a:srgbClr val="00B0F0"/>
                </a:solidFill>
              </a:rPr>
              <a:t> </a:t>
            </a: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Нижняя гортань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расширение в месте разделения трахеи на бронхи, играет роль голосового аппарата.</a:t>
            </a: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Голосовые связки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парные эластические складки слизистой оболочки, натянутые в полости гортани, участвуют в образовании звука.</a:t>
            </a: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Воздушные мешки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тонкостенные мешки, соединенные с легкими или с полостями в костях. </a:t>
            </a: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Двойное дыхание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увеличение интенсивности газообмена. </a:t>
            </a: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Экстраполяция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предвидение наступления событий.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x_17443f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1872207" cy="136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476374" y="188640"/>
            <a:ext cx="748811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15"/>
              </a:avLst>
            </a:prstTxWarp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Распознай системы органов класса птицы </a:t>
            </a: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</a:p>
        </p:txBody>
      </p:sp>
      <p:pic>
        <p:nvPicPr>
          <p:cNvPr id="2050" name="Picture 2" descr="C:\Users\1\Desktop\птицы\4822_html_m7cb855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136399" cy="2376264"/>
          </a:xfrm>
          <a:prstGeom prst="rect">
            <a:avLst/>
          </a:prstGeom>
          <a:noFill/>
        </p:spPr>
      </p:pic>
      <p:pic>
        <p:nvPicPr>
          <p:cNvPr id="2052" name="Picture 4" descr="C:\Users\1\Desktop\птицы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21088"/>
            <a:ext cx="2808312" cy="2448272"/>
          </a:xfrm>
          <a:prstGeom prst="rect">
            <a:avLst/>
          </a:prstGeom>
          <a:noFill/>
        </p:spPr>
      </p:pic>
      <p:pic>
        <p:nvPicPr>
          <p:cNvPr id="2053" name="Picture 5" descr="C:\Users\1\Desktop\птицы\0008-011-Dykhatelnaja-sistema-pt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84784"/>
            <a:ext cx="3007951" cy="2619672"/>
          </a:xfrm>
          <a:prstGeom prst="rect">
            <a:avLst/>
          </a:prstGeom>
          <a:noFill/>
        </p:spPr>
      </p:pic>
      <p:pic>
        <p:nvPicPr>
          <p:cNvPr id="2054" name="Picture 6" descr="C:\Users\1\Desktop\птицы\0011-014-Mochepolovaja-sistema-pti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3032670" cy="24482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15816" y="155679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32440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616530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9944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6" descr="КРОВ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96" b="30016"/>
          <a:stretch>
            <a:fillRect/>
          </a:stretch>
        </p:blipFill>
        <p:spPr bwMode="auto">
          <a:xfrm>
            <a:off x="2699792" y="2285999"/>
            <a:ext cx="3600399" cy="3015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7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Пищеварительная система </a:t>
            </a:r>
          </a:p>
        </p:txBody>
      </p:sp>
      <p:graphicFrame>
        <p:nvGraphicFramePr>
          <p:cNvPr id="6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1000125" y="2035175"/>
          <a:ext cx="3652838" cy="400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9" name="Picture 9" descr="ПИЩЕВА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1738009"/>
            <a:ext cx="6228184" cy="511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32849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2060848"/>
            <a:ext cx="89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Глотка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852936"/>
            <a:ext cx="1173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Пищевод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22108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08520" y="5085184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Железистый желудок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3356992"/>
            <a:ext cx="244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Мускульный желудок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877272"/>
            <a:ext cx="96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Печень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3789040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Поджелудочная железа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4365104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Тонкая кишка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229200"/>
            <a:ext cx="1080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Толстая кишка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6309320"/>
            <a:ext cx="947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Клоака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1" name="Rectangle 11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7158037" cy="9558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Дыхательная система птиц</a:t>
            </a:r>
          </a:p>
        </p:txBody>
      </p:sp>
      <p:pic>
        <p:nvPicPr>
          <p:cNvPr id="18436" name="Picture 9" descr="ДЫХАТЕЛЬНА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042283"/>
            <a:ext cx="6120680" cy="56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2420888"/>
            <a:ext cx="1223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Трахея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725144"/>
            <a:ext cx="2016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Передние воздушные мешки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212976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Лёгкие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4005064"/>
            <a:ext cx="2016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Задние воздушные мешки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1" grpId="0"/>
    </p:bldLst>
  </p:timing>
</p:sld>
</file>

<file path=ppt/theme/theme1.xml><?xml version="1.0" encoding="utf-8"?>
<a:theme xmlns:a="http://schemas.openxmlformats.org/drawingml/2006/main" name="Птиц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Птицы</Template>
  <TotalTime>788</TotalTime>
  <Words>247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Птицы</vt:lpstr>
      <vt:lpstr>Слайд 1</vt:lpstr>
      <vt:lpstr>Слайд 2</vt:lpstr>
      <vt:lpstr>Яя я</vt:lpstr>
      <vt:lpstr>Внутреннее строение птиц: системы органов.</vt:lpstr>
      <vt:lpstr>Задачи урока</vt:lpstr>
      <vt:lpstr>Работа со словариком</vt:lpstr>
      <vt:lpstr>Слайд 7</vt:lpstr>
      <vt:lpstr>Пищеварительная система </vt:lpstr>
      <vt:lpstr>Дыхательная система птиц</vt:lpstr>
      <vt:lpstr>Кровеносная система птиц</vt:lpstr>
      <vt:lpstr> Нервная система птиц </vt:lpstr>
      <vt:lpstr>Мочеполовая система птиц</vt:lpstr>
      <vt:lpstr>Все системы органов в совокупности образуют целостность внутренней системы органов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Внутреннее строение птицы</dc:title>
  <dc:creator>Admin</dc:creator>
  <cp:lastModifiedBy>1</cp:lastModifiedBy>
  <cp:revision>17</cp:revision>
  <dcterms:created xsi:type="dcterms:W3CDTF">2010-02-19T17:00:17Z</dcterms:created>
  <dcterms:modified xsi:type="dcterms:W3CDTF">2015-03-01T06:28:31Z</dcterms:modified>
</cp:coreProperties>
</file>