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71" r:id="rId3"/>
    <p:sldId id="257" r:id="rId4"/>
    <p:sldId id="272" r:id="rId5"/>
    <p:sldId id="273" r:id="rId6"/>
    <p:sldId id="274" r:id="rId7"/>
    <p:sldId id="275" r:id="rId8"/>
    <p:sldId id="258" r:id="rId9"/>
    <p:sldId id="259" r:id="rId10"/>
    <p:sldId id="263" r:id="rId11"/>
    <p:sldId id="270" r:id="rId12"/>
    <p:sldId id="276" r:id="rId13"/>
    <p:sldId id="277" r:id="rId14"/>
    <p:sldId id="278" r:id="rId15"/>
    <p:sldId id="281" r:id="rId16"/>
    <p:sldId id="282" r:id="rId17"/>
    <p:sldId id="279" r:id="rId18"/>
    <p:sldId id="28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7E122A4-3D36-4AEA-9845-767D09EFA3CA}">
          <p14:sldIdLst>
            <p14:sldId id="256"/>
            <p14:sldId id="271"/>
            <p14:sldId id="257"/>
            <p14:sldId id="272"/>
            <p14:sldId id="273"/>
            <p14:sldId id="274"/>
            <p14:sldId id="275"/>
            <p14:sldId id="258"/>
            <p14:sldId id="259"/>
            <p14:sldId id="263"/>
            <p14:sldId id="270"/>
            <p14:sldId id="276"/>
            <p14:sldId id="277"/>
            <p14:sldId id="278"/>
            <p14:sldId id="281"/>
            <p14:sldId id="282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016" autoAdjust="0"/>
    <p:restoredTop sz="94629" autoAdjust="0"/>
  </p:normalViewPr>
  <p:slideViewPr>
    <p:cSldViewPr snapToGrid="0">
      <p:cViewPr>
        <p:scale>
          <a:sx n="117" d="100"/>
          <a:sy n="117" d="100"/>
        </p:scale>
        <p:origin x="-72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8C0E8-D25B-4E2A-A60D-61A21E78EF0B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CED7D-AE0A-4720-BB00-F148FCE9D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12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E1EC316-AAB8-4373-A8B6-5FF931D311F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A1F597C-4491-4A8C-AADB-4FEB47193A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 2016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0943" y="3069771"/>
            <a:ext cx="9385300" cy="1752600"/>
          </a:xfrm>
        </p:spPr>
        <p:txBody>
          <a:bodyPr/>
          <a:lstStyle/>
          <a:p>
            <a:r>
              <a:rPr lang="ru-RU" b="1" dirty="0" smtClean="0"/>
              <a:t>Задание 16 </a:t>
            </a:r>
            <a:r>
              <a:rPr lang="ru-RU" b="1" dirty="0"/>
              <a:t>(повышенный уровень, время – 2 мин)</a:t>
            </a:r>
          </a:p>
          <a:p>
            <a:endParaRPr lang="ru-RU" b="1" dirty="0" smtClean="0"/>
          </a:p>
          <a:p>
            <a:r>
              <a:rPr lang="ru-RU" b="1" dirty="0" smtClean="0"/>
              <a:t>Тема</a:t>
            </a:r>
            <a:r>
              <a:rPr lang="ru-RU" dirty="0"/>
              <a:t>:  Кодирование чисел. Системы счисления.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16929" y="5607332"/>
            <a:ext cx="70621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/>
              <a:t>Вишневская М.П.</a:t>
            </a:r>
          </a:p>
          <a:p>
            <a:pPr algn="r"/>
            <a:r>
              <a:rPr lang="ru-RU" sz="1600" dirty="0" smtClean="0"/>
              <a:t>МАОУ «Гимназия №3» Фрунзенского </a:t>
            </a:r>
            <a:r>
              <a:rPr lang="ru-RU" sz="1600" dirty="0" smtClean="0"/>
              <a:t>района г. Саратова</a:t>
            </a:r>
            <a:endParaRPr lang="ru-RU" sz="1600" dirty="0" smtClean="0"/>
          </a:p>
          <a:p>
            <a:pPr algn="r"/>
            <a:r>
              <a:rPr lang="en-US" sz="1600" dirty="0" smtClean="0"/>
              <a:t>mpvish55@gmail.com</a:t>
            </a:r>
            <a:endParaRPr lang="ru-RU" sz="1600" dirty="0" smtClean="0"/>
          </a:p>
          <a:p>
            <a:pPr algn="r"/>
            <a:r>
              <a:rPr lang="ru-RU" sz="1600" dirty="0" smtClean="0"/>
              <a:t>По материалам сайта </a:t>
            </a:r>
            <a:r>
              <a:rPr lang="en-US" sz="1600" dirty="0" smtClean="0">
                <a:solidFill>
                  <a:schemeClr val="tx2"/>
                </a:solidFill>
              </a:rPr>
              <a:t>http</a:t>
            </a:r>
            <a:r>
              <a:rPr lang="en-US" sz="1600" dirty="0">
                <a:solidFill>
                  <a:schemeClr val="tx2"/>
                </a:solidFill>
              </a:rPr>
              <a:t>://kpolyakov.spb.ru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24"/>
          <a:stretch/>
        </p:blipFill>
        <p:spPr bwMode="auto">
          <a:xfrm>
            <a:off x="9198428" y="0"/>
            <a:ext cx="2794907" cy="248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57984"/>
              </p:ext>
            </p:extLst>
          </p:nvPr>
        </p:nvGraphicFramePr>
        <p:xfrm>
          <a:off x="1020536" y="1061359"/>
          <a:ext cx="3780064" cy="3867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0032"/>
                <a:gridCol w="1890032"/>
              </a:tblGrid>
              <a:tr h="64450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1024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50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2017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50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2015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50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2013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50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5432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450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3038</a:t>
                      </a:r>
                      <a:endParaRPr lang="ru-RU" sz="4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6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121481"/>
              </p:ext>
            </p:extLst>
          </p:nvPr>
        </p:nvGraphicFramePr>
        <p:xfrm>
          <a:off x="785813" y="1670050"/>
          <a:ext cx="9931400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Формула" r:id="rId3" imgW="2831760" imgH="723600" progId="Equation.3">
                  <p:embed/>
                </p:oleObj>
              </mc:Choice>
              <mc:Fallback>
                <p:oleObj name="Формула" r:id="rId3" imgW="283176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5813" y="1670050"/>
                        <a:ext cx="9931400" cy="2538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65607" y="4405925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713 единиц,</a:t>
            </a:r>
          </a:p>
          <a:p>
            <a:r>
              <a:rPr lang="ru-RU" dirty="0" smtClean="0"/>
              <a:t>1301 нуль</a:t>
            </a:r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800361" y="3399822"/>
            <a:ext cx="312204" cy="179647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26129" y="4405925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1294 единиц,</a:t>
            </a:r>
          </a:p>
          <a:p>
            <a:r>
              <a:rPr lang="ru-RU" dirty="0" smtClean="0"/>
              <a:t> 6 нулей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7453" y="5259888"/>
            <a:ext cx="553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713 + 1294 + 2 + 1 = </a:t>
            </a:r>
            <a:r>
              <a:rPr lang="ru-RU" sz="2800" dirty="0" smtClean="0">
                <a:solidFill>
                  <a:srgbClr val="FF0000"/>
                </a:solidFill>
              </a:rPr>
              <a:t>2010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9407" y="4454161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единицы, </a:t>
            </a:r>
          </a:p>
          <a:p>
            <a:r>
              <a:rPr lang="ru-RU" dirty="0"/>
              <a:t>3</a:t>
            </a:r>
            <a:r>
              <a:rPr lang="ru-RU" dirty="0" smtClean="0"/>
              <a:t> нуля</a:t>
            </a:r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6999715" y="3676918"/>
            <a:ext cx="312204" cy="130937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2193402" y="3106822"/>
            <a:ext cx="312204" cy="228600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8955518" y="3676918"/>
            <a:ext cx="312204" cy="130937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306926" y="4467395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 единица, </a:t>
            </a:r>
          </a:p>
          <a:p>
            <a:r>
              <a:rPr lang="ru-RU" dirty="0" smtClean="0"/>
              <a:t>1 нуль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7452" y="5971204"/>
            <a:ext cx="7131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Использование     -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N </a:t>
            </a:r>
            <a:r>
              <a:rPr lang="en-US" sz="2400" b="1" dirty="0">
                <a:solidFill>
                  <a:srgbClr val="FF0000"/>
                </a:solidFill>
              </a:rPr>
              <a:t>= </a:t>
            </a:r>
            <a:r>
              <a:rPr lang="ru-RU" sz="2400" b="1" dirty="0" smtClean="0">
                <a:solidFill>
                  <a:srgbClr val="FF0000"/>
                </a:solidFill>
              </a:rPr>
              <a:t>-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N+1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400" b="1" baseline="30000" dirty="0">
                <a:solidFill>
                  <a:srgbClr val="FF0000"/>
                </a:solidFill>
              </a:rPr>
              <a:t>N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6290" y="787178"/>
            <a:ext cx="9536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Сколько единиц в двоичной записи числа 2</a:t>
            </a:r>
            <a:r>
              <a:rPr lang="ru-RU" sz="2400" baseline="30000" dirty="0"/>
              <a:t>2014</a:t>
            </a:r>
            <a:r>
              <a:rPr lang="ru-RU" sz="2400" dirty="0"/>
              <a:t> – 4</a:t>
            </a:r>
            <a:r>
              <a:rPr lang="ru-RU" sz="2400" baseline="30000" dirty="0"/>
              <a:t>650</a:t>
            </a:r>
            <a:r>
              <a:rPr lang="ru-RU" sz="2400" dirty="0"/>
              <a:t> – 38?</a:t>
            </a:r>
          </a:p>
        </p:txBody>
      </p:sp>
    </p:spTree>
    <p:extLst>
      <p:ext uri="{BB962C8B-B14F-4D97-AF65-F5344CB8AC3E}">
        <p14:creationId xmlns:p14="http://schemas.microsoft.com/office/powerpoint/2010/main" val="17958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285270"/>
              </p:ext>
            </p:extLst>
          </p:nvPr>
        </p:nvGraphicFramePr>
        <p:xfrm>
          <a:off x="940027" y="2062254"/>
          <a:ext cx="973137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3" imgW="1752480" imgH="203040" progId="Equation.3">
                  <p:embed/>
                </p:oleObj>
              </mc:Choice>
              <mc:Fallback>
                <p:oleObj name="Формула" r:id="rId3" imgW="1752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0027" y="2062254"/>
                        <a:ext cx="9731375" cy="1128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36298" y="3751606"/>
            <a:ext cx="133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 = 3 - 1</a:t>
            </a:r>
            <a:endParaRPr lang="ru-RU" sz="2400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7786868" y="2448833"/>
            <a:ext cx="312204" cy="179647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98083" y="4525103"/>
            <a:ext cx="175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</a:t>
            </a:r>
            <a:r>
              <a:rPr lang="ru-RU" sz="2800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8947" y="3659274"/>
            <a:ext cx="130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 двойки, </a:t>
            </a:r>
          </a:p>
          <a:p>
            <a:r>
              <a:rPr lang="ru-RU" dirty="0"/>
              <a:t>1</a:t>
            </a:r>
            <a:r>
              <a:rPr lang="ru-RU" dirty="0" smtClean="0"/>
              <a:t> нуль</a:t>
            </a:r>
            <a:endParaRPr lang="ru-RU" dirty="0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5555267" y="2911890"/>
            <a:ext cx="312204" cy="105502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9992024" y="3019727"/>
            <a:ext cx="312204" cy="654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459822" y="3664918"/>
            <a:ext cx="137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 единица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6290" y="697663"/>
            <a:ext cx="108661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Значение арифметического выражения: 9</a:t>
            </a:r>
            <a:r>
              <a:rPr lang="ru-RU" sz="2400" baseline="30000" dirty="0"/>
              <a:t>8</a:t>
            </a:r>
            <a:r>
              <a:rPr lang="ru-RU" sz="2400" dirty="0"/>
              <a:t> + 3</a:t>
            </a:r>
            <a:r>
              <a:rPr lang="ru-RU" sz="2400" baseline="30000" dirty="0"/>
              <a:t>5</a:t>
            </a:r>
            <a:r>
              <a:rPr lang="ru-RU" sz="2400" dirty="0"/>
              <a:t> – 2 – записали в системе счисления с основанием</a:t>
            </a:r>
            <a:r>
              <a:rPr lang="en-US" sz="2400" dirty="0"/>
              <a:t> </a:t>
            </a:r>
            <a:r>
              <a:rPr lang="ru-RU" sz="2400" dirty="0"/>
              <a:t>3. Сколько цифр «2» содержится в этой записи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4045588" y="3157796"/>
            <a:ext cx="312204" cy="69075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143036" y="3711084"/>
            <a:ext cx="164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единица, </a:t>
            </a:r>
          </a:p>
          <a:p>
            <a:r>
              <a:rPr lang="ru-RU" dirty="0" smtClean="0"/>
              <a:t>16 нулей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1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589535"/>
              </p:ext>
            </p:extLst>
          </p:nvPr>
        </p:nvGraphicFramePr>
        <p:xfrm>
          <a:off x="785813" y="2039938"/>
          <a:ext cx="993140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Формула" r:id="rId3" imgW="2527200" imgH="457200" progId="Equation.3">
                  <p:embed/>
                </p:oleObj>
              </mc:Choice>
              <mc:Fallback>
                <p:oleObj name="Формула" r:id="rId3" imgW="2527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5813" y="2039938"/>
                        <a:ext cx="9931400" cy="179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7155" y="4175502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пятерка,</a:t>
            </a:r>
          </a:p>
          <a:p>
            <a:r>
              <a:rPr lang="ru-RU" dirty="0" smtClean="0"/>
              <a:t>14 нулей</a:t>
            </a:r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377109" y="3165942"/>
            <a:ext cx="312204" cy="163228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17069" y="4242639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</a:t>
            </a:r>
            <a:r>
              <a:rPr lang="ru-RU" dirty="0" smtClean="0"/>
              <a:t> пятерок,</a:t>
            </a:r>
          </a:p>
          <a:p>
            <a:r>
              <a:rPr lang="ru-RU" dirty="0" smtClean="0"/>
              <a:t> 2 нуля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7453" y="5259888"/>
            <a:ext cx="553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8 + 1 = </a:t>
            </a:r>
            <a:r>
              <a:rPr lang="ru-RU" sz="2800" dirty="0">
                <a:solidFill>
                  <a:srgbClr val="FF0000"/>
                </a:solidFill>
              </a:rPr>
              <a:t>9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2018778" y="3119845"/>
            <a:ext cx="312204" cy="172447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6290" y="787178"/>
            <a:ext cx="10866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Значение арифметического выражения: 5∙36</a:t>
            </a:r>
            <a:r>
              <a:rPr lang="ru-RU" sz="2400" baseline="30000" dirty="0"/>
              <a:t>7</a:t>
            </a:r>
            <a:r>
              <a:rPr lang="ru-RU" sz="2400" dirty="0"/>
              <a:t> + 6</a:t>
            </a:r>
            <a:r>
              <a:rPr lang="ru-RU" sz="2400" baseline="30000" dirty="0"/>
              <a:t>10</a:t>
            </a:r>
            <a:r>
              <a:rPr lang="ru-RU" sz="2400" dirty="0"/>
              <a:t> – 36  записали в системе счисления с основанием 6. Сколько цифр «5» содержится в этой записи?</a:t>
            </a:r>
          </a:p>
        </p:txBody>
      </p:sp>
    </p:spTree>
    <p:extLst>
      <p:ext uri="{BB962C8B-B14F-4D97-AF65-F5344CB8AC3E}">
        <p14:creationId xmlns:p14="http://schemas.microsoft.com/office/powerpoint/2010/main" val="34457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53918"/>
              </p:ext>
            </p:extLst>
          </p:nvPr>
        </p:nvGraphicFramePr>
        <p:xfrm>
          <a:off x="867176" y="1412876"/>
          <a:ext cx="8178573" cy="157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Формула" r:id="rId3" imgW="990360" imgH="190440" progId="Equation.3">
                  <p:embed/>
                </p:oleObj>
              </mc:Choice>
              <mc:Fallback>
                <p:oleObj name="Формула" r:id="rId3" imgW="9903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7176" y="1412876"/>
                        <a:ext cx="8178573" cy="157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0445" y="3303746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 единица,</a:t>
            </a:r>
          </a:p>
          <a:p>
            <a:r>
              <a:rPr lang="ru-RU" dirty="0" smtClean="0"/>
              <a:t>379 нулей</a:t>
            </a:r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335863" y="2411815"/>
            <a:ext cx="312204" cy="151534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34240" y="3458868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единица,</a:t>
            </a:r>
          </a:p>
          <a:p>
            <a:r>
              <a:rPr lang="ru-RU" dirty="0" smtClean="0"/>
              <a:t> 378 нулей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0485" y="6068153"/>
            <a:ext cx="553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</a:t>
            </a:r>
            <a:r>
              <a:rPr lang="ru-RU" sz="2800" dirty="0">
                <a:solidFill>
                  <a:srgbClr val="FF0000"/>
                </a:solidFill>
              </a:rPr>
              <a:t>1110</a:t>
            </a:r>
            <a:r>
              <a:rPr lang="ru-RU" sz="2800" baseline="-25000" dirty="0">
                <a:solidFill>
                  <a:srgbClr val="FF0000"/>
                </a:solidFill>
              </a:rPr>
              <a:t>2</a:t>
            </a:r>
            <a:r>
              <a:rPr lang="ru-RU" sz="2800" dirty="0">
                <a:solidFill>
                  <a:srgbClr val="FF0000"/>
                </a:solidFill>
              </a:rPr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</a:rPr>
              <a:t>16</a:t>
            </a:r>
            <a:endParaRPr lang="ru-RU" sz="2800" baseline="-25000" dirty="0">
              <a:solidFill>
                <a:srgbClr val="FF0000"/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1142068" y="2225125"/>
            <a:ext cx="312204" cy="155112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7646146" y="2492958"/>
            <a:ext cx="312204" cy="130937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23054" y="5029897"/>
            <a:ext cx="140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 единицы, </a:t>
            </a:r>
          </a:p>
          <a:p>
            <a:r>
              <a:rPr lang="ru-RU" dirty="0" smtClean="0"/>
              <a:t>377 нулей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6290" y="787178"/>
            <a:ext cx="10555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Какая первая цифра в шестнадцатеричной записи числа 2</a:t>
            </a:r>
            <a:r>
              <a:rPr lang="ru-RU" sz="2400" baseline="30000" dirty="0"/>
              <a:t>379</a:t>
            </a:r>
            <a:r>
              <a:rPr lang="ru-RU" sz="2400" dirty="0"/>
              <a:t>+2</a:t>
            </a:r>
            <a:r>
              <a:rPr lang="ru-RU" sz="2400" baseline="30000" dirty="0"/>
              <a:t>378</a:t>
            </a:r>
            <a:r>
              <a:rPr lang="ru-RU" sz="2400" dirty="0"/>
              <a:t>+2</a:t>
            </a:r>
            <a:r>
              <a:rPr lang="ru-RU" sz="2400" baseline="30000" dirty="0"/>
              <a:t>377</a:t>
            </a:r>
            <a:r>
              <a:rPr lang="ru-RU" sz="24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093" y="4327071"/>
            <a:ext cx="1144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11100000……….0000</a:t>
            </a:r>
            <a:r>
              <a:rPr lang="ru-RU" baseline="-25000" dirty="0" smtClean="0"/>
              <a:t>2   </a:t>
            </a:r>
            <a:r>
              <a:rPr lang="ru-RU" dirty="0" smtClean="0"/>
              <a:t>переводим в 16 </a:t>
            </a:r>
            <a:r>
              <a:rPr lang="ru-RU" dirty="0" err="1" smtClean="0"/>
              <a:t>с.с</a:t>
            </a:r>
            <a:r>
              <a:rPr lang="ru-RU" dirty="0" smtClean="0"/>
              <a:t>. с помощью </a:t>
            </a:r>
            <a:r>
              <a:rPr lang="ru-RU" dirty="0" err="1" smtClean="0"/>
              <a:t>тетрад</a:t>
            </a:r>
            <a:r>
              <a:rPr lang="ru-RU" dirty="0" smtClean="0"/>
              <a:t>: 377:4 = 94 и 1 «0» в остатке</a:t>
            </a:r>
            <a:endParaRPr lang="ru-RU" baseline="-25000" dirty="0">
              <a:solidFill>
                <a:srgbClr val="FF0000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1469081" y="3847051"/>
            <a:ext cx="312204" cy="187778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44523" y="3469686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единица,</a:t>
            </a:r>
          </a:p>
          <a:p>
            <a:r>
              <a:rPr lang="ru-RU" dirty="0" smtClean="0"/>
              <a:t> </a:t>
            </a:r>
            <a:r>
              <a:rPr lang="ru-RU" dirty="0" smtClean="0"/>
              <a:t>377 </a:t>
            </a:r>
            <a:r>
              <a:rPr lang="ru-RU" dirty="0" smtClean="0"/>
              <a:t>нулей</a:t>
            </a:r>
            <a:endParaRPr lang="ru-RU" dirty="0"/>
          </a:p>
        </p:txBody>
      </p:sp>
      <p:sp>
        <p:nvSpPr>
          <p:cNvPr id="3" name="Дуга 2"/>
          <p:cNvSpPr/>
          <p:nvPr/>
        </p:nvSpPr>
        <p:spPr>
          <a:xfrm rot="19292735">
            <a:off x="1946661" y="4270497"/>
            <a:ext cx="739138" cy="596873"/>
          </a:xfrm>
          <a:prstGeom prst="arc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9292735">
            <a:off x="153038" y="4267920"/>
            <a:ext cx="739138" cy="596873"/>
          </a:xfrm>
          <a:prstGeom prst="arc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9292735">
            <a:off x="718249" y="4281120"/>
            <a:ext cx="739138" cy="596873"/>
          </a:xfrm>
          <a:prstGeom prst="arc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882878"/>
              </p:ext>
            </p:extLst>
          </p:nvPr>
        </p:nvGraphicFramePr>
        <p:xfrm>
          <a:off x="685800" y="1417638"/>
          <a:ext cx="9931400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Формула" r:id="rId3" imgW="2806560" imgH="457200" progId="Equation.3">
                  <p:embed/>
                </p:oleObj>
              </mc:Choice>
              <mc:Fallback>
                <p:oleObj name="Формула" r:id="rId3" imgW="2806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417638"/>
                        <a:ext cx="9931400" cy="161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0215" y="3504009"/>
            <a:ext cx="148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</a:t>
            </a:r>
            <a:r>
              <a:rPr lang="ru-RU" dirty="0" smtClean="0"/>
              <a:t> единица,</a:t>
            </a:r>
            <a:endParaRPr lang="ru-RU" dirty="0" smtClean="0"/>
          </a:p>
          <a:p>
            <a:r>
              <a:rPr lang="ru-RU" dirty="0" smtClean="0"/>
              <a:t>8800</a:t>
            </a:r>
            <a:r>
              <a:rPr lang="ru-RU" dirty="0" smtClean="0"/>
              <a:t> нулей</a:t>
            </a:r>
            <a:endParaRPr lang="ru-RU" dirty="0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3356410" y="2331051"/>
            <a:ext cx="312204" cy="179647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4787" y="3533876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единица,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4400 </a:t>
            </a:r>
            <a:r>
              <a:rPr lang="ru-RU" dirty="0" smtClean="0"/>
              <a:t>нулей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27624" y="6231438"/>
            <a:ext cx="553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</a:t>
            </a:r>
            <a:r>
              <a:rPr lang="ru-RU" sz="2800" dirty="0" smtClean="0"/>
              <a:t>1 +4399 = </a:t>
            </a:r>
            <a:r>
              <a:rPr lang="ru-RU" sz="2800" dirty="0" smtClean="0">
                <a:solidFill>
                  <a:srgbClr val="FF0000"/>
                </a:solidFill>
              </a:rPr>
              <a:t>4400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3457" y="3533875"/>
            <a:ext cx="191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 единица, </a:t>
            </a:r>
            <a:endParaRPr lang="ru-RU" dirty="0" smtClean="0"/>
          </a:p>
          <a:p>
            <a:r>
              <a:rPr lang="ru-RU" dirty="0"/>
              <a:t>1</a:t>
            </a:r>
            <a:r>
              <a:rPr lang="ru-RU" dirty="0" smtClean="0"/>
              <a:t> нуль</a:t>
            </a:r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5458024" y="2867157"/>
            <a:ext cx="312204" cy="72426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1435030" y="2714031"/>
            <a:ext cx="312204" cy="103051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6290" y="787178"/>
            <a:ext cx="9536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Сколько единиц в двоичной записи числа (2</a:t>
            </a:r>
            <a:r>
              <a:rPr lang="ru-RU" sz="2400" baseline="30000" dirty="0"/>
              <a:t>4400</a:t>
            </a:r>
            <a:r>
              <a:rPr lang="ru-RU" sz="2400" dirty="0"/>
              <a:t> – 1)·(4</a:t>
            </a:r>
            <a:r>
              <a:rPr lang="ru-RU" sz="2400" baseline="30000" dirty="0"/>
              <a:t>2200 </a:t>
            </a:r>
            <a:r>
              <a:rPr lang="ru-RU" sz="2400" dirty="0"/>
              <a:t>+ 2)?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35036" y="4552760"/>
            <a:ext cx="560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r>
              <a:rPr lang="ru-RU" sz="2400" b="1" baseline="30000" dirty="0" smtClean="0"/>
              <a:t>4400</a:t>
            </a:r>
            <a:r>
              <a:rPr lang="ru-RU" sz="2400" dirty="0" smtClean="0"/>
              <a:t>         –          </a:t>
            </a:r>
            <a:r>
              <a:rPr lang="ru-RU" sz="2400" b="1" dirty="0" smtClean="0"/>
              <a:t>2</a:t>
            </a:r>
            <a:r>
              <a:rPr lang="ru-RU" sz="2400" b="1" baseline="30000" dirty="0" smtClean="0"/>
              <a:t>1</a:t>
            </a:r>
            <a:r>
              <a:rPr lang="ru-RU" sz="2400" baseline="30000" dirty="0" smtClean="0"/>
              <a:t> </a:t>
            </a:r>
            <a:r>
              <a:rPr lang="ru-RU" sz="2400" dirty="0" smtClean="0"/>
              <a:t>=1111111….11110</a:t>
            </a:r>
            <a:endParaRPr lang="ru-RU" sz="2400" dirty="0" smtClean="0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4224890" y="2457423"/>
            <a:ext cx="312204" cy="353342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6645089" y="4075989"/>
            <a:ext cx="312204" cy="205672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79659" y="5355771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4399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084431"/>
              </p:ext>
            </p:extLst>
          </p:nvPr>
        </p:nvGraphicFramePr>
        <p:xfrm>
          <a:off x="836613" y="1485900"/>
          <a:ext cx="9628187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Формула" r:id="rId3" imgW="2806560" imgH="431640" progId="Equation.3">
                  <p:embed/>
                </p:oleObj>
              </mc:Choice>
              <mc:Fallback>
                <p:oleObj name="Формула" r:id="rId3" imgW="28065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613" y="1485900"/>
                        <a:ext cx="9628187" cy="1481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5849" y="3497375"/>
            <a:ext cx="17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4400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единиц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3130" y="5726635"/>
            <a:ext cx="5533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</a:t>
            </a:r>
            <a:r>
              <a:rPr lang="ru-RU" sz="2800" dirty="0" smtClean="0">
                <a:solidFill>
                  <a:srgbClr val="FF0000"/>
                </a:solidFill>
              </a:rPr>
              <a:t>4400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2410664" y="1738400"/>
            <a:ext cx="312204" cy="298177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6290" y="787178"/>
            <a:ext cx="9536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Сколько единиц в двоичной записи числа (2</a:t>
            </a:r>
            <a:r>
              <a:rPr lang="ru-RU" sz="2400" baseline="30000" dirty="0"/>
              <a:t>4400</a:t>
            </a:r>
            <a:r>
              <a:rPr lang="ru-RU" sz="2400" dirty="0"/>
              <a:t> – 1)·(4</a:t>
            </a:r>
            <a:r>
              <a:rPr lang="ru-RU" sz="2400" baseline="30000" dirty="0"/>
              <a:t>2200 </a:t>
            </a:r>
            <a:r>
              <a:rPr lang="ru-RU" sz="2400" dirty="0"/>
              <a:t>+ 2)?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4836" y="3967843"/>
            <a:ext cx="3673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tx2"/>
                </a:solidFill>
              </a:rPr>
              <a:t>1111</a:t>
            </a:r>
          </a:p>
          <a:p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 1010</a:t>
            </a:r>
          </a:p>
          <a:p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1111</a:t>
            </a:r>
          </a:p>
          <a:p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1111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 1001011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567543" y="4563836"/>
            <a:ext cx="734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73629" y="5083629"/>
            <a:ext cx="9497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Умножение 17"/>
          <p:cNvSpPr/>
          <p:nvPr/>
        </p:nvSpPr>
        <p:spPr>
          <a:xfrm>
            <a:off x="1613127" y="4192360"/>
            <a:ext cx="123824" cy="155122"/>
          </a:xfrm>
          <a:prstGeom prst="mathMultiply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люс 22"/>
          <p:cNvSpPr/>
          <p:nvPr/>
        </p:nvSpPr>
        <p:spPr>
          <a:xfrm>
            <a:off x="1285875" y="4769882"/>
            <a:ext cx="155121" cy="126750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6766" y="5059850"/>
            <a:ext cx="422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Количество</a:t>
            </a:r>
            <a:r>
              <a:rPr lang="ru-RU" dirty="0" smtClean="0">
                <a:solidFill>
                  <a:schemeClr val="tx2"/>
                </a:solidFill>
              </a:rPr>
              <a:t> единиц не меняется!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67453" y="5259888"/>
            <a:ext cx="713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</a:t>
            </a:r>
            <a:r>
              <a:rPr lang="ru-RU" sz="2800" b="1" dirty="0" smtClean="0"/>
              <a:t>101110110</a:t>
            </a:r>
            <a:r>
              <a:rPr lang="ru-RU" sz="2800" b="1" baseline="-25000" dirty="0" smtClean="0"/>
              <a:t>2</a:t>
            </a:r>
            <a:r>
              <a:rPr lang="ru-RU" sz="2800" b="1" dirty="0" smtClean="0"/>
              <a:t> </a:t>
            </a:r>
            <a:r>
              <a:rPr lang="ru-RU" sz="2800" dirty="0" smtClean="0"/>
              <a:t>= </a:t>
            </a:r>
            <a:r>
              <a:rPr lang="ru-RU" sz="2800" dirty="0" smtClean="0">
                <a:solidFill>
                  <a:srgbClr val="FF0000"/>
                </a:solidFill>
              </a:rPr>
              <a:t>374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1257" y="787178"/>
            <a:ext cx="113891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Некоторое число </a:t>
            </a:r>
            <a:r>
              <a:rPr lang="ru-RU" sz="2400" i="1" dirty="0"/>
              <a:t>X</a:t>
            </a:r>
            <a:r>
              <a:rPr lang="ru-RU" sz="2400" dirty="0"/>
              <a:t> из десятичной системы счисления перевели в системы счисления с основаниями 16, 8, 4. Часть символов при записи утеряна. Позиции утерянных символов обозначены знаком *: </a:t>
            </a:r>
          </a:p>
          <a:p>
            <a:pPr algn="ctr"/>
            <a:r>
              <a:rPr lang="ru-RU" sz="2400" b="1" dirty="0"/>
              <a:t>X= *7*</a:t>
            </a:r>
            <a:r>
              <a:rPr lang="ru-RU" sz="2400" b="1" baseline="-25000" dirty="0"/>
              <a:t>16</a:t>
            </a:r>
            <a:r>
              <a:rPr lang="ru-RU" sz="2400" b="1" dirty="0"/>
              <a:t> = 5*6</a:t>
            </a:r>
            <a:r>
              <a:rPr lang="ru-RU" sz="2400" b="1" baseline="-25000" dirty="0"/>
              <a:t>8</a:t>
            </a:r>
            <a:r>
              <a:rPr lang="ru-RU" sz="2400" b="1" dirty="0"/>
              <a:t> = ***</a:t>
            </a:r>
            <a:r>
              <a:rPr lang="ru-RU" sz="2400" b="1" dirty="0" smtClean="0"/>
              <a:t>1*</a:t>
            </a:r>
            <a:r>
              <a:rPr lang="ru-RU" sz="2400" b="1" baseline="-25000" dirty="0" smtClean="0"/>
              <a:t>4</a:t>
            </a:r>
            <a:endParaRPr lang="en-US" sz="2400" b="1" baseline="-25000" dirty="0" smtClean="0"/>
          </a:p>
          <a:p>
            <a:r>
              <a:rPr lang="ru-RU" sz="2400" dirty="0"/>
              <a:t>Определите число </a:t>
            </a:r>
            <a:r>
              <a:rPr lang="ru-RU" sz="2400" i="1" dirty="0"/>
              <a:t>X</a:t>
            </a:r>
            <a:r>
              <a:rPr lang="ru-RU" sz="2400" dirty="0"/>
              <a:t>. </a:t>
            </a:r>
            <a:endParaRPr lang="en-US" sz="2400" dirty="0" smtClean="0"/>
          </a:p>
          <a:p>
            <a:r>
              <a:rPr lang="ru-RU" sz="2400" dirty="0" smtClean="0"/>
              <a:t>Представим все числа в 2 </a:t>
            </a:r>
            <a:r>
              <a:rPr lang="ru-RU" sz="2400" dirty="0" err="1" smtClean="0"/>
              <a:t>с.с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b="1" dirty="0"/>
              <a:t>*7*</a:t>
            </a:r>
            <a:r>
              <a:rPr lang="ru-RU" sz="2400" b="1" baseline="-25000" dirty="0"/>
              <a:t>16</a:t>
            </a:r>
            <a:r>
              <a:rPr lang="ru-RU" sz="2400" b="1" dirty="0"/>
              <a:t> = </a:t>
            </a:r>
            <a:r>
              <a:rPr lang="ru-RU" sz="2400" b="1" dirty="0" smtClean="0"/>
              <a:t>* * * * 0111  * *  *  *</a:t>
            </a:r>
            <a:r>
              <a:rPr lang="ru-RU" sz="2400" b="1" baseline="-25000" dirty="0"/>
              <a:t>2</a:t>
            </a:r>
            <a:r>
              <a:rPr lang="ru-RU" sz="2400" b="1" dirty="0" smtClean="0"/>
              <a:t> </a:t>
            </a:r>
            <a:endParaRPr lang="en-US" sz="2400" b="1" baseline="-25000" dirty="0"/>
          </a:p>
          <a:p>
            <a:r>
              <a:rPr lang="ru-RU" sz="2400" b="1" dirty="0" smtClean="0"/>
              <a:t>5*6</a:t>
            </a:r>
            <a:r>
              <a:rPr lang="ru-RU" sz="2400" b="1" baseline="-25000" dirty="0" smtClean="0"/>
              <a:t>8</a:t>
            </a:r>
            <a:r>
              <a:rPr lang="ru-RU" sz="2400" b="1" dirty="0" smtClean="0"/>
              <a:t>  =        101 * * * 1 1  0</a:t>
            </a:r>
            <a:r>
              <a:rPr lang="ru-RU" sz="2400" b="1" baseline="-25000" dirty="0" smtClean="0"/>
              <a:t>2</a:t>
            </a:r>
          </a:p>
          <a:p>
            <a:r>
              <a:rPr lang="ru-RU" sz="2400" b="1" dirty="0" smtClean="0"/>
              <a:t>***1*</a:t>
            </a:r>
            <a:r>
              <a:rPr lang="ru-RU" sz="2400" b="1" baseline="-25000" dirty="0" smtClean="0"/>
              <a:t>4</a:t>
            </a:r>
            <a:r>
              <a:rPr lang="ru-RU" sz="2400" b="1" dirty="0" smtClean="0"/>
              <a:t>=     * * * * * * 0 1 *  *</a:t>
            </a:r>
            <a:r>
              <a:rPr lang="ru-RU" sz="2400" b="1" baseline="-25000" dirty="0" smtClean="0"/>
              <a:t>2</a:t>
            </a:r>
            <a:endParaRPr lang="en-US" sz="2400" b="1" baseline="-25000" dirty="0"/>
          </a:p>
          <a:p>
            <a:r>
              <a:rPr lang="ru-RU" sz="2400" dirty="0" smtClean="0"/>
              <a:t>                   </a:t>
            </a:r>
            <a:r>
              <a:rPr lang="ru-RU" sz="2400" b="1" dirty="0" smtClean="0"/>
              <a:t>101110110</a:t>
            </a:r>
            <a:r>
              <a:rPr lang="ru-RU" sz="2400" b="1" baseline="-25000" dirty="0" smtClean="0"/>
              <a:t>2</a:t>
            </a:r>
            <a:endParaRPr lang="ru-RU" sz="2400" b="1" baseline="-25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5271" y="4155621"/>
            <a:ext cx="2800350" cy="8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3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Пример с решением: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18718" y="5783108"/>
            <a:ext cx="713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Итого:  </a:t>
            </a:r>
            <a:r>
              <a:rPr lang="ru-RU" sz="2800" dirty="0">
                <a:solidFill>
                  <a:srgbClr val="FF0000"/>
                </a:solidFill>
              </a:rPr>
              <a:t>3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256" y="893314"/>
            <a:ext cx="1138917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Некоторое число X из десятичной системы счисления перевели в системы счисления с основаниями 16, 8. Часть символов при записи утеряна. Позиции утерянных символов обозначены *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ru-RU" sz="2400" b="1" dirty="0"/>
              <a:t>X = *</a:t>
            </a:r>
            <a:r>
              <a:rPr lang="en-US" sz="2400" b="1" dirty="0"/>
              <a:t>5</a:t>
            </a:r>
            <a:r>
              <a:rPr lang="ru-RU" sz="2400" b="1" baseline="-25000" dirty="0"/>
              <a:t>16</a:t>
            </a:r>
            <a:r>
              <a:rPr lang="ru-RU" sz="2400" b="1" dirty="0"/>
              <a:t> = *</a:t>
            </a:r>
            <a:r>
              <a:rPr lang="en-US" sz="2400" b="1" dirty="0"/>
              <a:t>0*</a:t>
            </a:r>
            <a:r>
              <a:rPr lang="ru-RU" sz="2400" b="1" baseline="-25000" dirty="0"/>
              <a:t>8</a:t>
            </a:r>
            <a:r>
              <a:rPr lang="ru-RU" sz="2400" b="1" dirty="0"/>
              <a:t>.</a:t>
            </a:r>
            <a:endParaRPr lang="ru-RU" sz="2400" dirty="0"/>
          </a:p>
          <a:p>
            <a:r>
              <a:rPr lang="ru-RU" sz="2400" dirty="0"/>
              <a:t>Сколько чисел соответствуют условию задачи?</a:t>
            </a:r>
          </a:p>
          <a:p>
            <a:r>
              <a:rPr lang="ru-RU" sz="2400" dirty="0" smtClean="0"/>
              <a:t>Представим все числа в 2 </a:t>
            </a:r>
            <a:r>
              <a:rPr lang="ru-RU" sz="2400" dirty="0" err="1" smtClean="0"/>
              <a:t>с.с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 smtClean="0"/>
              <a:t>*</a:t>
            </a:r>
            <a:r>
              <a:rPr lang="ru-RU" sz="2400" b="1" dirty="0"/>
              <a:t>5</a:t>
            </a:r>
            <a:r>
              <a:rPr lang="ru-RU" sz="2400" b="1" baseline="-25000" dirty="0" smtClean="0"/>
              <a:t>16</a:t>
            </a:r>
            <a:r>
              <a:rPr lang="ru-RU" sz="2400" b="1" dirty="0" smtClean="0"/>
              <a:t>  =    * * * *01 01</a:t>
            </a:r>
            <a:r>
              <a:rPr lang="ru-RU" sz="2400" b="1" baseline="-25000" dirty="0" smtClean="0"/>
              <a:t>2</a:t>
            </a:r>
            <a:r>
              <a:rPr lang="ru-RU" sz="2400" b="1" dirty="0" smtClean="0"/>
              <a:t> </a:t>
            </a:r>
            <a:endParaRPr lang="en-US" sz="2400" b="1" baseline="-25000" dirty="0"/>
          </a:p>
          <a:p>
            <a:r>
              <a:rPr lang="ru-RU" sz="2400" b="1" dirty="0" smtClean="0"/>
              <a:t>*0*</a:t>
            </a:r>
            <a:r>
              <a:rPr lang="ru-RU" sz="2400" b="1" baseline="-25000" dirty="0" smtClean="0"/>
              <a:t>8</a:t>
            </a:r>
            <a:r>
              <a:rPr lang="ru-RU" sz="2400" b="1" dirty="0" smtClean="0"/>
              <a:t>  = * * * 000 * * *</a:t>
            </a:r>
            <a:r>
              <a:rPr lang="ru-RU" sz="2400" b="1" baseline="-25000" dirty="0" smtClean="0"/>
              <a:t>2</a:t>
            </a:r>
          </a:p>
          <a:p>
            <a:endParaRPr lang="en-US" sz="2400" b="1" baseline="-25000" dirty="0"/>
          </a:p>
          <a:p>
            <a:r>
              <a:rPr lang="ru-RU" sz="2400" dirty="0" smtClean="0"/>
              <a:t>              * * </a:t>
            </a:r>
            <a:r>
              <a:rPr lang="ru-RU" sz="2400" b="1" dirty="0" smtClean="0"/>
              <a:t>000101</a:t>
            </a:r>
            <a:r>
              <a:rPr lang="ru-RU" sz="2400" dirty="0" smtClean="0"/>
              <a:t> </a:t>
            </a:r>
            <a:r>
              <a:rPr lang="ru-RU" sz="2400" b="1" baseline="-25000" dirty="0" smtClean="0"/>
              <a:t>2     </a:t>
            </a:r>
            <a:endParaRPr lang="ru-RU" sz="2400" b="1" baseline="-25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5271" y="4335235"/>
            <a:ext cx="2800350" cy="8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Левая фигурная скобка 2"/>
          <p:cNvSpPr/>
          <p:nvPr/>
        </p:nvSpPr>
        <p:spPr>
          <a:xfrm rot="5400000" flipH="1">
            <a:off x="1600198" y="4623108"/>
            <a:ext cx="179615" cy="42454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73652" y="4988379"/>
            <a:ext cx="526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00</a:t>
            </a:r>
          </a:p>
          <a:p>
            <a:r>
              <a:rPr lang="ru-RU" b="1" dirty="0" smtClean="0"/>
              <a:t>01</a:t>
            </a:r>
          </a:p>
          <a:p>
            <a:r>
              <a:rPr lang="ru-RU" b="1" dirty="0" smtClean="0"/>
              <a:t>10</a:t>
            </a:r>
          </a:p>
          <a:p>
            <a:r>
              <a:rPr lang="ru-RU" b="1" dirty="0" smtClean="0"/>
              <a:t>11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73652" y="4988379"/>
            <a:ext cx="526598" cy="40005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412421" y="4988380"/>
            <a:ext cx="587829" cy="40004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93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688203"/>
          </a:xfrm>
        </p:spPr>
        <p:txBody>
          <a:bodyPr anchor="t">
            <a:normAutofit fontScale="90000"/>
          </a:bodyPr>
          <a:lstStyle/>
          <a:p>
            <a:r>
              <a:rPr lang="ru-RU" dirty="0" err="1" smtClean="0"/>
              <a:t>Демо</a:t>
            </a:r>
            <a:r>
              <a:rPr lang="ru-RU" dirty="0" smtClean="0"/>
              <a:t> версии 2014, 2015, 2016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4" y="2624138"/>
            <a:ext cx="7821704" cy="129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4" y="4529795"/>
            <a:ext cx="7523389" cy="118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4" y="1113745"/>
            <a:ext cx="7437198" cy="81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0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Что нужно </a:t>
            </a:r>
            <a:r>
              <a:rPr lang="ru-RU" sz="4800" b="1" dirty="0" smtClean="0"/>
              <a:t>знать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•</a:t>
            </a:r>
            <a:r>
              <a:rPr lang="ru-RU" dirty="0"/>
              <a:t>	принципы кодирования чисел в позиционных системах </a:t>
            </a:r>
            <a:r>
              <a:rPr lang="ru-RU" dirty="0" smtClean="0"/>
              <a:t>счисления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/>
              <a:t>• </a:t>
            </a:r>
            <a:r>
              <a:rPr lang="ru-RU" dirty="0" smtClean="0"/>
              <a:t>           правила перевода из 10-ной в любую другую </a:t>
            </a:r>
            <a:r>
              <a:rPr lang="ru-RU" dirty="0" err="1" smtClean="0"/>
              <a:t>с.с</a:t>
            </a:r>
            <a:r>
              <a:rPr lang="ru-RU" dirty="0" smtClean="0"/>
              <a:t>. и соотношение между 2-ной, 8-ной и 16-ной </a:t>
            </a:r>
            <a:r>
              <a:rPr lang="ru-RU" dirty="0" err="1" smtClean="0"/>
              <a:t>с.с</a:t>
            </a:r>
            <a:r>
              <a:rPr lang="ru-RU" dirty="0" smtClean="0"/>
              <a:t>. ;</a:t>
            </a:r>
          </a:p>
          <a:p>
            <a:r>
              <a:rPr lang="ru-RU" dirty="0" smtClean="0"/>
              <a:t>•</a:t>
            </a:r>
            <a:r>
              <a:rPr lang="ru-RU" dirty="0"/>
              <a:t>	чтобы перевести </a:t>
            </a:r>
            <a:r>
              <a:rPr lang="ru-RU" dirty="0" smtClean="0"/>
              <a:t>число</a:t>
            </a:r>
            <a:r>
              <a:rPr lang="en-US" dirty="0" smtClean="0"/>
              <a:t> </a:t>
            </a:r>
            <a:r>
              <a:rPr lang="ru-RU" dirty="0" smtClean="0"/>
              <a:t>12345</a:t>
            </a:r>
            <a:r>
              <a:rPr lang="ru-RU" baseline="-25000" dirty="0" smtClean="0"/>
              <a:t>N</a:t>
            </a:r>
            <a:r>
              <a:rPr lang="ru-RU" dirty="0"/>
              <a:t>, из системы счисления с основанием  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/>
              <a:t>в десятичную систему, нужно умножить значение каждой цифры на   в степени, равной ее разряду:</a:t>
            </a:r>
          </a:p>
          <a:p>
            <a:r>
              <a:rPr lang="ru-RU" dirty="0"/>
              <a:t>4 </a:t>
            </a:r>
            <a:r>
              <a:rPr lang="ru-RU" dirty="0" smtClean="0"/>
              <a:t>3 2 1 </a:t>
            </a:r>
            <a:r>
              <a:rPr lang="ru-RU" dirty="0"/>
              <a:t>0   ← разряды</a:t>
            </a:r>
          </a:p>
          <a:p>
            <a:r>
              <a:rPr lang="ru-RU" dirty="0"/>
              <a:t>1 2 3 4 5</a:t>
            </a:r>
            <a:r>
              <a:rPr lang="ru-RU" baseline="-25000" dirty="0"/>
              <a:t>N</a:t>
            </a:r>
            <a:r>
              <a:rPr lang="ru-RU" dirty="0"/>
              <a:t> = 1•N</a:t>
            </a:r>
            <a:r>
              <a:rPr lang="ru-RU" baseline="30000" dirty="0"/>
              <a:t>4</a:t>
            </a:r>
            <a:r>
              <a:rPr lang="ru-RU" dirty="0"/>
              <a:t> + 2•N</a:t>
            </a:r>
            <a:r>
              <a:rPr lang="ru-RU" baseline="30000" dirty="0"/>
              <a:t>3 </a:t>
            </a:r>
            <a:r>
              <a:rPr lang="ru-RU" dirty="0"/>
              <a:t>+ 3•N</a:t>
            </a:r>
            <a:r>
              <a:rPr lang="ru-RU" baseline="30000" dirty="0"/>
              <a:t>2</a:t>
            </a:r>
            <a:r>
              <a:rPr lang="ru-RU" dirty="0"/>
              <a:t> + 4•N</a:t>
            </a:r>
            <a:r>
              <a:rPr lang="ru-RU" baseline="30000" dirty="0"/>
              <a:t>1</a:t>
            </a:r>
            <a:r>
              <a:rPr lang="ru-RU" dirty="0"/>
              <a:t> + 5•N</a:t>
            </a:r>
            <a:r>
              <a:rPr lang="ru-RU" baseline="30000" dirty="0"/>
              <a:t>0 </a:t>
            </a:r>
            <a:r>
              <a:rPr lang="ru-RU" dirty="0"/>
              <a:t>  </a:t>
            </a:r>
          </a:p>
          <a:p>
            <a:r>
              <a:rPr lang="ru-RU" dirty="0"/>
              <a:t>•	последняя цифра записи числа в системе счисления с основанием   </a:t>
            </a:r>
            <a:r>
              <a:rPr lang="en-US" dirty="0" smtClean="0"/>
              <a:t>N </a:t>
            </a:r>
            <a:r>
              <a:rPr lang="ru-RU" dirty="0" smtClean="0"/>
              <a:t>– </a:t>
            </a:r>
            <a:r>
              <a:rPr lang="ru-RU" dirty="0"/>
              <a:t>это остаток от деления этого числа на  </a:t>
            </a:r>
            <a:r>
              <a:rPr lang="en-US" dirty="0" smtClean="0"/>
              <a:t>N</a:t>
            </a:r>
            <a:endParaRPr lang="ru-RU" dirty="0"/>
          </a:p>
          <a:p>
            <a:r>
              <a:rPr lang="ru-RU" dirty="0"/>
              <a:t>•	две последние цифры – это остаток от деления на 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ru-RU" dirty="0" smtClean="0"/>
              <a:t>, </a:t>
            </a:r>
            <a:r>
              <a:rPr lang="ru-RU" dirty="0"/>
              <a:t>и т.д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             двоичная арифметика (сложение, вычитание, умножение)</a:t>
            </a:r>
            <a:endParaRPr lang="en-US" dirty="0" smtClean="0"/>
          </a:p>
          <a:p>
            <a:r>
              <a:rPr lang="ru-RU" sz="2600" dirty="0" smtClean="0">
                <a:solidFill>
                  <a:srgbClr val="FF0000"/>
                </a:solidFill>
              </a:rPr>
              <a:t>Этого было достаточно для решения задач до 2015 года!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4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Что нужно </a:t>
            </a:r>
            <a:r>
              <a:rPr lang="ru-RU" sz="4800" b="1" dirty="0" smtClean="0"/>
              <a:t>знать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1111" y="1496558"/>
            <a:ext cx="10160000" cy="5361442"/>
          </a:xfrm>
        </p:spPr>
        <p:txBody>
          <a:bodyPr>
            <a:normAutofit/>
          </a:bodyPr>
          <a:lstStyle/>
          <a:p>
            <a:r>
              <a:rPr lang="ru-RU" dirty="0"/>
              <a:t>•	число 2</a:t>
            </a:r>
            <a:r>
              <a:rPr lang="ru-RU" baseline="30000" dirty="0"/>
              <a:t>N</a:t>
            </a:r>
            <a:r>
              <a:rPr lang="ru-RU" dirty="0"/>
              <a:t> в двоичной системе записывается как единица и N нулей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                                               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10000</a:t>
            </a:r>
            <a:r>
              <a:rPr lang="en-US" dirty="0" smtClean="0"/>
              <a:t>….0</a:t>
            </a:r>
            <a:r>
              <a:rPr lang="en-US" baseline="-25000" dirty="0" smtClean="0"/>
              <a:t>2</a:t>
            </a:r>
          </a:p>
          <a:p>
            <a:r>
              <a:rPr lang="en-US" baseline="-25000" dirty="0" smtClean="0"/>
              <a:t>                                                                                                </a:t>
            </a:r>
            <a:r>
              <a:rPr lang="ru-RU" baseline="-25000" dirty="0" smtClean="0"/>
              <a:t>  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N</a:t>
            </a:r>
            <a:endParaRPr lang="ru-RU" baseline="-25000" dirty="0"/>
          </a:p>
          <a:p>
            <a:r>
              <a:rPr lang="ru-RU" dirty="0"/>
              <a:t>•	число 2</a:t>
            </a:r>
            <a:r>
              <a:rPr lang="ru-RU" baseline="30000" dirty="0"/>
              <a:t>N</a:t>
            </a:r>
            <a:r>
              <a:rPr lang="ru-RU" dirty="0"/>
              <a:t>-1 в двоичной системе записывается как N единиц: </a:t>
            </a:r>
            <a:endParaRPr lang="en-US" dirty="0" smtClean="0"/>
          </a:p>
          <a:p>
            <a:pPr algn="ctr"/>
            <a:r>
              <a:rPr lang="ru-RU" dirty="0"/>
              <a:t>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11</a:t>
            </a:r>
            <a:r>
              <a:rPr lang="en-US" dirty="0" smtClean="0"/>
              <a:t>….1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             </a:t>
            </a:r>
            <a:r>
              <a:rPr lang="ru-RU" baseline="-25000" dirty="0" smtClean="0"/>
              <a:t>     </a:t>
            </a:r>
            <a:r>
              <a:rPr lang="en-US" baseline="-25000" dirty="0" smtClean="0"/>
              <a:t>N</a:t>
            </a:r>
            <a:endParaRPr lang="en-US" baseline="-25000" dirty="0"/>
          </a:p>
          <a:p>
            <a:r>
              <a:rPr lang="ru-RU" dirty="0" smtClean="0"/>
              <a:t>•</a:t>
            </a:r>
            <a:r>
              <a:rPr lang="ru-RU" dirty="0"/>
              <a:t>	число 2</a:t>
            </a:r>
            <a:r>
              <a:rPr lang="ru-RU" baseline="30000" dirty="0"/>
              <a:t>N</a:t>
            </a:r>
            <a:r>
              <a:rPr lang="ru-RU" dirty="0"/>
              <a:t>–2</a:t>
            </a:r>
            <a:r>
              <a:rPr lang="ru-RU" baseline="30000" dirty="0"/>
              <a:t>K</a:t>
            </a:r>
            <a:r>
              <a:rPr lang="ru-RU" dirty="0"/>
              <a:t>  при K &lt; N в двоичной системе записывается как N–K единиц и K нулей:  </a:t>
            </a:r>
            <a:endParaRPr lang="en-US" dirty="0" smtClean="0"/>
          </a:p>
          <a:p>
            <a:pPr algn="ctr"/>
            <a:r>
              <a:rPr lang="ru-RU" dirty="0"/>
              <a:t>2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r>
              <a:rPr lang="ru-RU" baseline="30000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11</a:t>
            </a:r>
            <a:r>
              <a:rPr lang="en-US" dirty="0"/>
              <a:t>….</a:t>
            </a:r>
            <a:r>
              <a:rPr lang="en-US" dirty="0" smtClean="0"/>
              <a:t>100…00</a:t>
            </a:r>
            <a:r>
              <a:rPr lang="en-US" baseline="-25000" dirty="0" smtClean="0"/>
              <a:t>2</a:t>
            </a:r>
          </a:p>
          <a:p>
            <a:r>
              <a:rPr lang="ru-RU" dirty="0"/>
              <a:t>	</a:t>
            </a:r>
            <a:r>
              <a:rPr lang="en-US" sz="1800" dirty="0" smtClean="0"/>
              <a:t>                                                             N-K         K</a:t>
            </a:r>
          </a:p>
          <a:p>
            <a:r>
              <a:rPr lang="ru-RU" sz="1800" dirty="0" smtClean="0"/>
              <a:t>•</a:t>
            </a:r>
            <a:r>
              <a:rPr lang="en-US" sz="1800" dirty="0" smtClean="0"/>
              <a:t>           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1800" baseline="300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rgbClr val="FF0000"/>
                </a:solidFill>
              </a:rPr>
              <a:t> + 2</a:t>
            </a:r>
            <a:r>
              <a:rPr lang="en-US" sz="1800" baseline="300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rgbClr val="FF0000"/>
                </a:solidFill>
              </a:rPr>
              <a:t> = 2*2</a:t>
            </a:r>
            <a:r>
              <a:rPr lang="en-US" sz="1800" baseline="300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rgbClr val="FF0000"/>
                </a:solidFill>
              </a:rPr>
              <a:t> = 2</a:t>
            </a:r>
            <a:r>
              <a:rPr lang="en-US" sz="1800" baseline="30000" dirty="0" smtClean="0">
                <a:solidFill>
                  <a:srgbClr val="FF0000"/>
                </a:solidFill>
              </a:rPr>
              <a:t>N+1</a:t>
            </a:r>
          </a:p>
          <a:p>
            <a:r>
              <a:rPr lang="en-US" sz="1800" baseline="30000" dirty="0">
                <a:solidFill>
                  <a:srgbClr val="FF0000"/>
                </a:solidFill>
              </a:rPr>
              <a:t> </a:t>
            </a:r>
            <a:r>
              <a:rPr lang="en-US" sz="1800" baseline="30000" dirty="0" smtClean="0">
                <a:solidFill>
                  <a:srgbClr val="FF0000"/>
                </a:solidFill>
              </a:rPr>
              <a:t>                 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1800" baseline="30000" dirty="0" smtClean="0">
                <a:solidFill>
                  <a:srgbClr val="FF0000"/>
                </a:solidFill>
              </a:rPr>
              <a:t>N </a:t>
            </a:r>
            <a:r>
              <a:rPr lang="en-US" sz="1800" dirty="0" smtClean="0">
                <a:solidFill>
                  <a:srgbClr val="FF0000"/>
                </a:solidFill>
              </a:rPr>
              <a:t>=</a:t>
            </a:r>
            <a:r>
              <a:rPr lang="en-US" sz="1800" baseline="300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1800" baseline="30000" dirty="0" smtClean="0">
                <a:solidFill>
                  <a:srgbClr val="FF0000"/>
                </a:solidFill>
              </a:rPr>
              <a:t>N+1</a:t>
            </a:r>
            <a:r>
              <a:rPr lang="en-US" sz="1800" dirty="0" smtClean="0">
                <a:solidFill>
                  <a:srgbClr val="FF0000"/>
                </a:solidFill>
              </a:rPr>
              <a:t> - 2</a:t>
            </a:r>
            <a:r>
              <a:rPr lang="en-US" sz="1800" baseline="30000" dirty="0" smtClean="0">
                <a:solidFill>
                  <a:srgbClr val="FF0000"/>
                </a:solidFill>
              </a:rPr>
              <a:t>N </a:t>
            </a:r>
          </a:p>
          <a:p>
            <a:r>
              <a:rPr lang="en-US" sz="1800" baseline="30000" dirty="0">
                <a:solidFill>
                  <a:srgbClr val="FF0000"/>
                </a:solidFill>
              </a:rPr>
              <a:t>                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- 2</a:t>
            </a:r>
            <a:r>
              <a:rPr lang="en-US" sz="1800" baseline="30000" dirty="0" smtClean="0">
                <a:solidFill>
                  <a:srgbClr val="FF0000"/>
                </a:solidFill>
              </a:rPr>
              <a:t>N </a:t>
            </a:r>
            <a:r>
              <a:rPr lang="en-US" sz="1800" dirty="0">
                <a:solidFill>
                  <a:srgbClr val="FF0000"/>
                </a:solidFill>
              </a:rPr>
              <a:t>=</a:t>
            </a:r>
            <a:r>
              <a:rPr lang="en-US" sz="1800" baseline="300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-</a:t>
            </a:r>
            <a:r>
              <a:rPr lang="en-US" sz="1800" baseline="300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1800" baseline="30000" dirty="0" smtClean="0">
                <a:solidFill>
                  <a:srgbClr val="FF0000"/>
                </a:solidFill>
              </a:rPr>
              <a:t>N+1</a:t>
            </a:r>
            <a:r>
              <a:rPr lang="en-US" sz="1800" dirty="0" smtClean="0">
                <a:solidFill>
                  <a:srgbClr val="FF0000"/>
                </a:solidFill>
              </a:rPr>
              <a:t> + </a:t>
            </a:r>
            <a:r>
              <a:rPr lang="en-US" sz="18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</a:rPr>
              <a:t>N </a:t>
            </a:r>
            <a:endParaRPr lang="en-US" sz="1800" baseline="30000" dirty="0" smtClean="0">
              <a:solidFill>
                <a:srgbClr val="FF00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5407616" y="1842272"/>
            <a:ext cx="84094" cy="102869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5951538" y="3212643"/>
            <a:ext cx="171450" cy="685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58" y="4989286"/>
            <a:ext cx="70167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63" y="4981995"/>
            <a:ext cx="759732" cy="19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0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Легче объяснить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1114" y="1495295"/>
            <a:ext cx="10160000" cy="43735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•	число </a:t>
            </a:r>
            <a:r>
              <a:rPr lang="en-US" dirty="0" smtClean="0"/>
              <a:t>10</a:t>
            </a:r>
            <a:r>
              <a:rPr lang="ru-RU" baseline="30000" dirty="0" smtClean="0"/>
              <a:t>N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десятичной (более привычной!) </a:t>
            </a:r>
            <a:r>
              <a:rPr lang="ru-RU" dirty="0"/>
              <a:t>системе записывается как единица и N нулей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                                               10</a:t>
            </a:r>
            <a:r>
              <a:rPr lang="en-US" baseline="30000" dirty="0" smtClean="0"/>
              <a:t>N</a:t>
            </a:r>
            <a:r>
              <a:rPr lang="en-US" dirty="0" smtClean="0"/>
              <a:t>=10000….0</a:t>
            </a:r>
            <a:r>
              <a:rPr lang="ru-RU" baseline="-25000" dirty="0" smtClean="0"/>
              <a:t>10      </a:t>
            </a:r>
            <a:r>
              <a:rPr lang="ru-RU" dirty="0" smtClean="0">
                <a:solidFill>
                  <a:srgbClr val="FF0000"/>
                </a:solidFill>
              </a:rPr>
              <a:t>Пример:  10</a:t>
            </a:r>
            <a:r>
              <a:rPr lang="ru-RU" baseline="30000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=10000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aseline="-25000" dirty="0" smtClean="0"/>
              <a:t>                                                                                                </a:t>
            </a:r>
            <a:r>
              <a:rPr lang="ru-RU" baseline="-25000" dirty="0" smtClean="0"/>
              <a:t>      </a:t>
            </a:r>
            <a:r>
              <a:rPr lang="en-US" baseline="-25000" dirty="0" smtClean="0"/>
              <a:t> N</a:t>
            </a:r>
            <a:endParaRPr lang="ru-RU" baseline="-25000" dirty="0"/>
          </a:p>
          <a:p>
            <a:r>
              <a:rPr lang="ru-RU" dirty="0"/>
              <a:t>•	число </a:t>
            </a:r>
            <a:r>
              <a:rPr lang="ru-RU" dirty="0" smtClean="0"/>
              <a:t>10</a:t>
            </a:r>
            <a:r>
              <a:rPr lang="ru-RU" baseline="30000" dirty="0" smtClean="0"/>
              <a:t>N</a:t>
            </a:r>
            <a:r>
              <a:rPr lang="ru-RU" dirty="0" smtClean="0"/>
              <a:t>-1 </a:t>
            </a:r>
            <a:r>
              <a:rPr lang="ru-RU" dirty="0"/>
              <a:t>в </a:t>
            </a:r>
            <a:r>
              <a:rPr lang="ru-RU" dirty="0" smtClean="0"/>
              <a:t>десятичной </a:t>
            </a:r>
            <a:r>
              <a:rPr lang="ru-RU" dirty="0"/>
              <a:t>системе записывается как N </a:t>
            </a:r>
            <a:r>
              <a:rPr lang="ru-RU" dirty="0" smtClean="0"/>
              <a:t>девяток (!): </a:t>
            </a:r>
            <a:endParaRPr lang="en-US" dirty="0" smtClean="0"/>
          </a:p>
          <a:p>
            <a:pPr algn="just"/>
            <a:r>
              <a:rPr lang="ru-RU" dirty="0" smtClean="0"/>
              <a:t>                                                   10</a:t>
            </a:r>
            <a:r>
              <a:rPr lang="en-US" baseline="30000" dirty="0" smtClean="0"/>
              <a:t>N</a:t>
            </a:r>
            <a:r>
              <a:rPr lang="en-US" dirty="0" smtClean="0"/>
              <a:t>-1=</a:t>
            </a:r>
            <a:r>
              <a:rPr lang="ru-RU" dirty="0" smtClean="0"/>
              <a:t>99</a:t>
            </a:r>
            <a:r>
              <a:rPr lang="en-US" dirty="0" smtClean="0"/>
              <a:t>….</a:t>
            </a:r>
            <a:r>
              <a:rPr lang="ru-RU" dirty="0" smtClean="0"/>
              <a:t>9</a:t>
            </a:r>
            <a:r>
              <a:rPr lang="ru-RU" baseline="-25000" dirty="0" smtClean="0"/>
              <a:t>10           </a:t>
            </a:r>
            <a:r>
              <a:rPr lang="ru-RU" dirty="0" smtClean="0">
                <a:solidFill>
                  <a:srgbClr val="FF0000"/>
                </a:solidFill>
              </a:rPr>
              <a:t>Пример: 10</a:t>
            </a:r>
            <a:r>
              <a:rPr lang="ru-RU" baseline="30000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-1= 9999</a:t>
            </a:r>
          </a:p>
          <a:p>
            <a:pPr algn="just"/>
            <a:r>
              <a:rPr lang="ru-RU" dirty="0" smtClean="0"/>
              <a:t>                                                                   </a:t>
            </a:r>
            <a:r>
              <a:rPr lang="en-US" baseline="-25000" dirty="0" smtClean="0"/>
              <a:t> N</a:t>
            </a:r>
          </a:p>
          <a:p>
            <a:r>
              <a:rPr lang="ru-RU" dirty="0" smtClean="0"/>
              <a:t>•</a:t>
            </a:r>
            <a:r>
              <a:rPr lang="ru-RU" dirty="0"/>
              <a:t>	число </a:t>
            </a:r>
            <a:r>
              <a:rPr lang="ru-RU" dirty="0" smtClean="0"/>
              <a:t>10</a:t>
            </a:r>
            <a:r>
              <a:rPr lang="ru-RU" baseline="30000" dirty="0" smtClean="0"/>
              <a:t>N</a:t>
            </a:r>
            <a:r>
              <a:rPr lang="ru-RU" dirty="0" smtClean="0"/>
              <a:t>–10</a:t>
            </a:r>
            <a:r>
              <a:rPr lang="ru-RU" baseline="30000" dirty="0" smtClean="0"/>
              <a:t>K</a:t>
            </a:r>
            <a:r>
              <a:rPr lang="ru-RU" dirty="0" smtClean="0"/>
              <a:t>  </a:t>
            </a:r>
            <a:r>
              <a:rPr lang="ru-RU" dirty="0"/>
              <a:t>при K &lt; N в </a:t>
            </a:r>
            <a:r>
              <a:rPr lang="ru-RU" dirty="0" smtClean="0"/>
              <a:t>десятичной </a:t>
            </a:r>
            <a:r>
              <a:rPr lang="ru-RU" dirty="0"/>
              <a:t>системе записывается как N–K </a:t>
            </a:r>
            <a:r>
              <a:rPr lang="ru-RU" dirty="0" smtClean="0"/>
              <a:t>девяток </a:t>
            </a:r>
            <a:r>
              <a:rPr lang="ru-RU" dirty="0"/>
              <a:t>и K нулей:  </a:t>
            </a:r>
            <a:endParaRPr lang="en-US" dirty="0" smtClean="0"/>
          </a:p>
          <a:p>
            <a:pPr algn="just"/>
            <a:r>
              <a:rPr lang="ru-RU" dirty="0" smtClean="0"/>
              <a:t>                                            10</a:t>
            </a:r>
            <a:r>
              <a:rPr lang="en-US" baseline="30000" dirty="0" smtClean="0"/>
              <a:t>N</a:t>
            </a:r>
            <a:r>
              <a:rPr lang="en-US" dirty="0" smtClean="0"/>
              <a:t>-</a:t>
            </a:r>
            <a:r>
              <a:rPr lang="ru-RU" dirty="0" smtClean="0"/>
              <a:t>10</a:t>
            </a:r>
            <a:r>
              <a:rPr lang="en-US" baseline="30000" dirty="0" smtClean="0"/>
              <a:t>K</a:t>
            </a:r>
            <a:r>
              <a:rPr lang="en-US" dirty="0" smtClean="0"/>
              <a:t>=</a:t>
            </a:r>
            <a:r>
              <a:rPr lang="ru-RU" dirty="0" smtClean="0"/>
              <a:t>99</a:t>
            </a:r>
            <a:r>
              <a:rPr lang="en-US" dirty="0" smtClean="0"/>
              <a:t>….</a:t>
            </a:r>
            <a:r>
              <a:rPr lang="ru-RU" dirty="0"/>
              <a:t>9</a:t>
            </a:r>
            <a:r>
              <a:rPr lang="en-US" dirty="0" smtClean="0"/>
              <a:t>00…00</a:t>
            </a:r>
            <a:r>
              <a:rPr lang="ru-RU" baseline="-25000" dirty="0" smtClean="0"/>
              <a:t>10        </a:t>
            </a:r>
            <a:r>
              <a:rPr lang="ru-RU" dirty="0" smtClean="0">
                <a:solidFill>
                  <a:srgbClr val="FF0000"/>
                </a:solidFill>
              </a:rPr>
              <a:t>Пример: 10</a:t>
            </a:r>
            <a:r>
              <a:rPr lang="ru-RU" baseline="30000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-10</a:t>
            </a:r>
            <a:r>
              <a:rPr lang="ru-RU" baseline="30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= 100000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/>
              <a:t>	</a:t>
            </a:r>
            <a:r>
              <a:rPr lang="en-US" sz="1800" dirty="0" smtClean="0"/>
              <a:t>                                                     N-K        K</a:t>
            </a:r>
            <a:r>
              <a:rPr lang="ru-RU" sz="1800" dirty="0" smtClean="0"/>
              <a:t>                                                       </a:t>
            </a:r>
            <a:r>
              <a:rPr lang="ru-RU" sz="2200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</a:t>
            </a:r>
            <a:r>
              <a:rPr lang="ru-RU" sz="2200" dirty="0" smtClean="0">
                <a:solidFill>
                  <a:srgbClr val="FF0000"/>
                </a:solidFill>
              </a:rPr>
              <a:t>99900  </a:t>
            </a:r>
            <a:r>
              <a:rPr lang="ru-RU" sz="2200" dirty="0" smtClean="0"/>
              <a:t>     </a:t>
            </a:r>
            <a:endParaRPr lang="en-US" sz="2200" dirty="0" smtClean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5236167" y="1956571"/>
            <a:ext cx="84094" cy="102869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5094517" y="3265683"/>
            <a:ext cx="171450" cy="685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476" y="4947244"/>
            <a:ext cx="70167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214" y="4939955"/>
            <a:ext cx="759732" cy="19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490857" y="5035351"/>
            <a:ext cx="1306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8621486" y="5821137"/>
            <a:ext cx="351064" cy="26942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09164" y="6025243"/>
            <a:ext cx="96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5-2=3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02019" y="6025243"/>
            <a:ext cx="96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55292">
            <a:off x="9210133" y="5753748"/>
            <a:ext cx="4572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4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0624457" cy="1371600"/>
          </a:xfrm>
        </p:spPr>
        <p:txBody>
          <a:bodyPr anchor="t">
            <a:normAutofit/>
          </a:bodyPr>
          <a:lstStyle/>
          <a:p>
            <a:r>
              <a:rPr lang="ru-RU" sz="4800" b="1" dirty="0" smtClean="0"/>
              <a:t>переход </a:t>
            </a:r>
            <a:r>
              <a:rPr lang="ru-RU" sz="4800" b="1" dirty="0" smtClean="0"/>
              <a:t>к другим </a:t>
            </a:r>
            <a:r>
              <a:rPr lang="ru-RU" sz="4800" b="1" dirty="0" err="1" smtClean="0"/>
              <a:t>с.с</a:t>
            </a:r>
            <a:r>
              <a:rPr lang="ru-RU" sz="4800" b="1" dirty="0" smtClean="0"/>
              <a:t>.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1111" y="1496558"/>
            <a:ext cx="10160000" cy="4373563"/>
          </a:xfrm>
        </p:spPr>
        <p:txBody>
          <a:bodyPr>
            <a:normAutofit/>
          </a:bodyPr>
          <a:lstStyle/>
          <a:p>
            <a:r>
              <a:rPr lang="ru-RU" dirty="0"/>
              <a:t>•	число </a:t>
            </a:r>
            <a:r>
              <a:rPr lang="ru-RU" dirty="0" smtClean="0"/>
              <a:t>3</a:t>
            </a:r>
            <a:r>
              <a:rPr lang="ru-RU" baseline="30000" dirty="0" smtClean="0"/>
              <a:t>N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троичной </a:t>
            </a:r>
            <a:r>
              <a:rPr lang="ru-RU" dirty="0"/>
              <a:t>системе записывается как единица и N нулей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                                               3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10000</a:t>
            </a:r>
            <a:r>
              <a:rPr lang="en-US" dirty="0" smtClean="0"/>
              <a:t>….0</a:t>
            </a:r>
            <a:r>
              <a:rPr lang="ru-RU" baseline="-25000" dirty="0"/>
              <a:t>3</a:t>
            </a:r>
            <a:endParaRPr lang="en-US" baseline="-25000" dirty="0" smtClean="0"/>
          </a:p>
          <a:p>
            <a:r>
              <a:rPr lang="en-US" baseline="-25000" dirty="0" smtClean="0"/>
              <a:t>                                                                                                </a:t>
            </a:r>
            <a:r>
              <a:rPr lang="ru-RU" baseline="-25000" dirty="0" smtClean="0"/>
              <a:t>    </a:t>
            </a:r>
            <a:r>
              <a:rPr lang="en-US" baseline="-25000" dirty="0" smtClean="0"/>
              <a:t> </a:t>
            </a:r>
            <a:r>
              <a:rPr lang="en-US" baseline="-25000" dirty="0" smtClean="0"/>
              <a:t>N</a:t>
            </a:r>
            <a:endParaRPr lang="ru-RU" baseline="-25000" dirty="0"/>
          </a:p>
          <a:p>
            <a:r>
              <a:rPr lang="ru-RU" dirty="0"/>
              <a:t>•	число </a:t>
            </a:r>
            <a:r>
              <a:rPr lang="ru-RU" dirty="0" smtClean="0"/>
              <a:t>3</a:t>
            </a:r>
            <a:r>
              <a:rPr lang="ru-RU" baseline="30000" dirty="0" smtClean="0"/>
              <a:t>N</a:t>
            </a:r>
            <a:r>
              <a:rPr lang="ru-RU" dirty="0" smtClean="0"/>
              <a:t>-1 </a:t>
            </a:r>
            <a:r>
              <a:rPr lang="ru-RU" dirty="0"/>
              <a:t>в </a:t>
            </a:r>
            <a:r>
              <a:rPr lang="ru-RU" dirty="0" smtClean="0"/>
              <a:t>троичной </a:t>
            </a:r>
            <a:r>
              <a:rPr lang="ru-RU" dirty="0"/>
              <a:t>системе записывается как N </a:t>
            </a:r>
            <a:r>
              <a:rPr lang="ru-RU" dirty="0" smtClean="0"/>
              <a:t>двоек: </a:t>
            </a:r>
            <a:endParaRPr lang="en-US" dirty="0" smtClean="0"/>
          </a:p>
          <a:p>
            <a:pPr algn="ctr"/>
            <a:r>
              <a:rPr lang="ru-RU" dirty="0" smtClean="0"/>
              <a:t>3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222..</a:t>
            </a:r>
            <a:r>
              <a:rPr lang="en-US" dirty="0" smtClean="0"/>
              <a:t>.</a:t>
            </a:r>
            <a:r>
              <a:rPr lang="ru-RU" dirty="0" smtClean="0"/>
              <a:t>2</a:t>
            </a:r>
            <a:r>
              <a:rPr lang="ru-RU" baseline="-25000" dirty="0" smtClean="0"/>
              <a:t>3</a:t>
            </a:r>
            <a:endParaRPr lang="en-US" baseline="-25000" dirty="0" smtClean="0"/>
          </a:p>
          <a:p>
            <a:pPr algn="ctr"/>
            <a:r>
              <a:rPr lang="en-US" baseline="-25000" dirty="0" smtClean="0"/>
              <a:t>             </a:t>
            </a:r>
            <a:r>
              <a:rPr lang="ru-RU" baseline="-25000" dirty="0" smtClean="0"/>
              <a:t>   </a:t>
            </a:r>
            <a:r>
              <a:rPr lang="en-US" baseline="-25000" dirty="0" smtClean="0"/>
              <a:t>N</a:t>
            </a:r>
            <a:endParaRPr lang="en-US" baseline="-25000" dirty="0"/>
          </a:p>
          <a:p>
            <a:r>
              <a:rPr lang="ru-RU" dirty="0" smtClean="0"/>
              <a:t>•</a:t>
            </a:r>
            <a:r>
              <a:rPr lang="ru-RU" dirty="0"/>
              <a:t>	число </a:t>
            </a:r>
            <a:r>
              <a:rPr lang="ru-RU" dirty="0" smtClean="0"/>
              <a:t>3</a:t>
            </a:r>
            <a:r>
              <a:rPr lang="ru-RU" baseline="30000" dirty="0" smtClean="0"/>
              <a:t>N</a:t>
            </a:r>
            <a:r>
              <a:rPr lang="ru-RU" dirty="0" smtClean="0"/>
              <a:t>–3</a:t>
            </a:r>
            <a:r>
              <a:rPr lang="ru-RU" baseline="30000" dirty="0" smtClean="0"/>
              <a:t>K</a:t>
            </a:r>
            <a:r>
              <a:rPr lang="ru-RU" dirty="0" smtClean="0"/>
              <a:t>  </a:t>
            </a:r>
            <a:r>
              <a:rPr lang="ru-RU" dirty="0"/>
              <a:t>при K &lt; N в </a:t>
            </a:r>
            <a:r>
              <a:rPr lang="ru-RU" dirty="0" smtClean="0"/>
              <a:t>троичной  </a:t>
            </a:r>
            <a:r>
              <a:rPr lang="ru-RU" dirty="0"/>
              <a:t>системе записывается как N–K </a:t>
            </a:r>
            <a:r>
              <a:rPr lang="ru-RU" dirty="0" smtClean="0"/>
              <a:t>двоек </a:t>
            </a:r>
            <a:r>
              <a:rPr lang="ru-RU" dirty="0"/>
              <a:t>и K нулей:  </a:t>
            </a:r>
            <a:endParaRPr lang="en-US" dirty="0" smtClean="0"/>
          </a:p>
          <a:p>
            <a:pPr algn="ctr"/>
            <a:r>
              <a:rPr lang="ru-RU" dirty="0" smtClean="0"/>
              <a:t>3</a:t>
            </a:r>
            <a:r>
              <a:rPr lang="en-US" baseline="30000" dirty="0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3</a:t>
            </a:r>
            <a:r>
              <a:rPr lang="en-US" baseline="30000" dirty="0" smtClean="0"/>
              <a:t>K</a:t>
            </a:r>
            <a:r>
              <a:rPr lang="ru-RU" baseline="30000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222…2</a:t>
            </a:r>
            <a:r>
              <a:rPr lang="en-US" dirty="0" smtClean="0"/>
              <a:t>00…00</a:t>
            </a:r>
            <a:r>
              <a:rPr lang="ru-RU" baseline="-25000" dirty="0"/>
              <a:t>3</a:t>
            </a:r>
            <a:endParaRPr lang="en-US" baseline="-25000" dirty="0" smtClean="0"/>
          </a:p>
          <a:p>
            <a:r>
              <a:rPr lang="ru-RU" dirty="0"/>
              <a:t>	</a:t>
            </a:r>
            <a:r>
              <a:rPr lang="en-US" sz="1800" dirty="0" smtClean="0"/>
              <a:t>                                                             N-K         K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5443902" y="1842271"/>
            <a:ext cx="84094" cy="102869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5951538" y="3212643"/>
            <a:ext cx="171450" cy="685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623" y="4989284"/>
            <a:ext cx="70167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597" y="4973035"/>
            <a:ext cx="759732" cy="19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6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0624457" cy="1371600"/>
          </a:xfrm>
        </p:spPr>
        <p:txBody>
          <a:bodyPr anchor="t">
            <a:normAutofit/>
          </a:bodyPr>
          <a:lstStyle/>
          <a:p>
            <a:r>
              <a:rPr lang="ru-RU" sz="4800" b="1" dirty="0" smtClean="0"/>
              <a:t>Общая схема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1111" y="1511638"/>
            <a:ext cx="10160000" cy="4373563"/>
          </a:xfrm>
        </p:spPr>
        <p:txBody>
          <a:bodyPr>
            <a:normAutofit/>
          </a:bodyPr>
          <a:lstStyle/>
          <a:p>
            <a:r>
              <a:rPr lang="ru-RU" dirty="0"/>
              <a:t>•	число </a:t>
            </a:r>
            <a:r>
              <a:rPr lang="en-US" dirty="0" smtClean="0"/>
              <a:t>a</a:t>
            </a:r>
            <a:r>
              <a:rPr lang="ru-RU" baseline="30000" dirty="0" smtClean="0"/>
              <a:t>N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с.с</a:t>
            </a:r>
            <a:r>
              <a:rPr lang="ru-RU" dirty="0" smtClean="0"/>
              <a:t>. </a:t>
            </a:r>
            <a:r>
              <a:rPr lang="en-US" dirty="0" smtClean="0"/>
              <a:t>c</a:t>
            </a:r>
            <a:r>
              <a:rPr lang="ru-RU" dirty="0" smtClean="0"/>
              <a:t> основанием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ru-RU" dirty="0"/>
              <a:t>записывается как единица и N нулей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                                               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10000</a:t>
            </a:r>
            <a:r>
              <a:rPr lang="en-US" dirty="0" smtClean="0"/>
              <a:t>….0</a:t>
            </a:r>
            <a:r>
              <a:rPr lang="en-US" baseline="-25000" dirty="0" smtClean="0"/>
              <a:t>a</a:t>
            </a:r>
          </a:p>
          <a:p>
            <a:r>
              <a:rPr lang="en-US" baseline="-25000" dirty="0" smtClean="0"/>
              <a:t>                                                                                                 N</a:t>
            </a:r>
            <a:endParaRPr lang="ru-RU" baseline="-25000" dirty="0"/>
          </a:p>
          <a:p>
            <a:r>
              <a:rPr lang="ru-RU" dirty="0"/>
              <a:t>•	число </a:t>
            </a:r>
            <a:r>
              <a:rPr lang="en-US" dirty="0"/>
              <a:t>a</a:t>
            </a:r>
            <a:r>
              <a:rPr lang="ru-RU" baseline="30000" dirty="0" smtClean="0"/>
              <a:t>N</a:t>
            </a:r>
            <a:r>
              <a:rPr lang="ru-RU" dirty="0" smtClean="0"/>
              <a:t>-1 </a:t>
            </a:r>
            <a:r>
              <a:rPr lang="ru-RU" dirty="0"/>
              <a:t>в </a:t>
            </a:r>
            <a:r>
              <a:rPr lang="ru-RU" dirty="0" err="1" smtClean="0"/>
              <a:t>с.с</a:t>
            </a:r>
            <a:r>
              <a:rPr lang="ru-RU" dirty="0" smtClean="0"/>
              <a:t>. </a:t>
            </a:r>
            <a:r>
              <a:rPr lang="en-US" dirty="0" smtClean="0"/>
              <a:t>c</a:t>
            </a:r>
            <a:r>
              <a:rPr lang="ru-RU" dirty="0" smtClean="0"/>
              <a:t> основанием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ru-RU" dirty="0"/>
              <a:t>записывается как N </a:t>
            </a:r>
            <a:r>
              <a:rPr lang="ru-RU" dirty="0" smtClean="0"/>
              <a:t>раз (</a:t>
            </a:r>
            <a:r>
              <a:rPr lang="en-US" dirty="0" smtClean="0"/>
              <a:t>a</a:t>
            </a:r>
            <a:r>
              <a:rPr lang="ru-RU" dirty="0" smtClean="0"/>
              <a:t>-1): </a:t>
            </a:r>
            <a:endParaRPr lang="en-US" dirty="0" smtClean="0"/>
          </a:p>
          <a:p>
            <a:pPr algn="ctr"/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ru-RU" baseline="30000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a-1)(a-1)…(a-1)</a:t>
            </a:r>
            <a:r>
              <a:rPr lang="en-US" baseline="-25000" dirty="0"/>
              <a:t>a</a:t>
            </a:r>
            <a:endParaRPr lang="en-US" baseline="-25000" dirty="0" smtClean="0"/>
          </a:p>
          <a:p>
            <a:pPr algn="ctr"/>
            <a:r>
              <a:rPr lang="en-US" baseline="-25000" dirty="0" smtClean="0"/>
              <a:t>             N</a:t>
            </a:r>
            <a:endParaRPr lang="en-US" baseline="-25000" dirty="0"/>
          </a:p>
          <a:p>
            <a:r>
              <a:rPr lang="ru-RU" dirty="0" smtClean="0"/>
              <a:t>•</a:t>
            </a:r>
            <a:r>
              <a:rPr lang="ru-RU" dirty="0"/>
              <a:t>	число </a:t>
            </a:r>
            <a:r>
              <a:rPr lang="en-US" dirty="0"/>
              <a:t>a</a:t>
            </a:r>
            <a:r>
              <a:rPr lang="ru-RU" baseline="30000" dirty="0" smtClean="0"/>
              <a:t>N</a:t>
            </a:r>
            <a:r>
              <a:rPr lang="ru-RU" dirty="0" smtClean="0"/>
              <a:t>–</a:t>
            </a:r>
            <a:r>
              <a:rPr lang="en-US" dirty="0" smtClean="0"/>
              <a:t>a</a:t>
            </a:r>
            <a:r>
              <a:rPr lang="ru-RU" baseline="30000" dirty="0" smtClean="0"/>
              <a:t>K</a:t>
            </a:r>
            <a:r>
              <a:rPr lang="ru-RU" dirty="0" smtClean="0"/>
              <a:t>  </a:t>
            </a:r>
            <a:r>
              <a:rPr lang="ru-RU" dirty="0"/>
              <a:t>при K &lt; N в </a:t>
            </a:r>
            <a:r>
              <a:rPr lang="ru-RU" dirty="0" err="1" smtClean="0"/>
              <a:t>с.с</a:t>
            </a:r>
            <a:r>
              <a:rPr lang="ru-RU" dirty="0" smtClean="0"/>
              <a:t>.  основанием </a:t>
            </a:r>
            <a:r>
              <a:rPr lang="en-US" dirty="0" smtClean="0"/>
              <a:t>a </a:t>
            </a:r>
            <a:r>
              <a:rPr lang="ru-RU" dirty="0" smtClean="0"/>
              <a:t>записывается </a:t>
            </a:r>
            <a:r>
              <a:rPr lang="ru-RU" dirty="0"/>
              <a:t>как N–K </a:t>
            </a:r>
            <a:r>
              <a:rPr lang="en-US" dirty="0" smtClean="0"/>
              <a:t>(a-1)</a:t>
            </a:r>
            <a:r>
              <a:rPr lang="ru-RU" dirty="0" smtClean="0"/>
              <a:t> </a:t>
            </a:r>
            <a:r>
              <a:rPr lang="ru-RU" dirty="0"/>
              <a:t>и K нулей:  </a:t>
            </a:r>
            <a:endParaRPr lang="en-US" dirty="0" smtClean="0"/>
          </a:p>
          <a:p>
            <a:pPr algn="ctr"/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</a:t>
            </a:r>
            <a:r>
              <a:rPr lang="en-US" baseline="30000" dirty="0" err="1" smtClean="0"/>
              <a:t>K</a:t>
            </a:r>
            <a:r>
              <a:rPr lang="ru-RU" baseline="30000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a-1)(a-1)…(a-1)00…00</a:t>
            </a:r>
            <a:r>
              <a:rPr lang="en-US" baseline="-25000" dirty="0"/>
              <a:t>a</a:t>
            </a:r>
            <a:endParaRPr lang="en-US" baseline="-25000" dirty="0" smtClean="0"/>
          </a:p>
          <a:p>
            <a:r>
              <a:rPr lang="ru-RU" dirty="0" smtClean="0"/>
              <a:t>	</a:t>
            </a:r>
            <a:r>
              <a:rPr lang="en-US" sz="1800" dirty="0" smtClean="0"/>
              <a:t>                                                           N-K                 K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5220289" y="1842272"/>
            <a:ext cx="84094" cy="102869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5763986" y="2702375"/>
            <a:ext cx="228603" cy="17634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480" y="4989285"/>
            <a:ext cx="1738992" cy="19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990" y="4989285"/>
            <a:ext cx="759732" cy="19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0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622889"/>
          </a:xfrm>
        </p:spPr>
        <p:txBody>
          <a:bodyPr anchor="t">
            <a:normAutofit fontScale="90000"/>
          </a:bodyPr>
          <a:lstStyle/>
          <a:p>
            <a:r>
              <a:rPr lang="ru-RU" dirty="0" smtClean="0"/>
              <a:t>Пример  с решением: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600" y="783771"/>
            <a:ext cx="10160000" cy="5796643"/>
          </a:xfrm>
        </p:spPr>
        <p:txBody>
          <a:bodyPr>
            <a:normAutofit/>
          </a:bodyPr>
          <a:lstStyle/>
          <a:p>
            <a:r>
              <a:rPr lang="ru-RU" dirty="0" smtClean="0"/>
              <a:t>Сколько значащих нулей содержится в двоичной записи числа, которое можно представить в виде</a:t>
            </a:r>
          </a:p>
          <a:p>
            <a:pPr algn="just"/>
            <a:r>
              <a:rPr lang="ru-RU" sz="2400" dirty="0" smtClean="0"/>
              <a:t>                                                  8</a:t>
            </a:r>
            <a:r>
              <a:rPr lang="ru-RU" sz="2400" baseline="30000" dirty="0" smtClean="0"/>
              <a:t>510 </a:t>
            </a:r>
            <a:r>
              <a:rPr lang="ru-RU" sz="2400" dirty="0" smtClean="0"/>
              <a:t>+ 4</a:t>
            </a:r>
            <a:r>
              <a:rPr lang="ru-RU" sz="2400" baseline="30000" dirty="0" smtClean="0"/>
              <a:t>1500</a:t>
            </a:r>
            <a:r>
              <a:rPr lang="ru-RU" sz="2400" dirty="0" smtClean="0"/>
              <a:t>-16 ?</a:t>
            </a:r>
          </a:p>
          <a:p>
            <a:pPr algn="just"/>
            <a:r>
              <a:rPr lang="ru-RU" dirty="0" smtClean="0"/>
              <a:t>Алгоритм: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Все переводим в степени двойки;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NB! </a:t>
            </a:r>
            <a:r>
              <a:rPr lang="ru-RU" dirty="0"/>
              <a:t>Как представить 16</a:t>
            </a:r>
            <a:r>
              <a:rPr lang="ru-RU" dirty="0" smtClean="0"/>
              <a:t>?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Выстраиваем всю запись по возрастанию степени (!!!);</a:t>
            </a:r>
          </a:p>
          <a:p>
            <a:pPr algn="just"/>
            <a:r>
              <a:rPr lang="ru-RU" dirty="0" smtClean="0"/>
              <a:t>      </a:t>
            </a:r>
            <a:r>
              <a:rPr lang="ru-RU" sz="2400" dirty="0" smtClean="0"/>
              <a:t>2</a:t>
            </a:r>
            <a:r>
              <a:rPr lang="ru-RU" sz="2400" baseline="30000" dirty="0" smtClean="0"/>
              <a:t>3000</a:t>
            </a:r>
            <a:r>
              <a:rPr lang="ru-RU" sz="2400" dirty="0" smtClean="0"/>
              <a:t> + 2</a:t>
            </a:r>
            <a:r>
              <a:rPr lang="ru-RU" sz="2400" baseline="30000" dirty="0" smtClean="0"/>
              <a:t>1530</a:t>
            </a:r>
            <a:r>
              <a:rPr lang="ru-RU" sz="2400" dirty="0" smtClean="0"/>
              <a:t> – 2</a:t>
            </a:r>
            <a:r>
              <a:rPr lang="ru-RU" sz="2400" baseline="30000" dirty="0"/>
              <a:t>4</a:t>
            </a:r>
            <a:r>
              <a:rPr lang="ru-RU" sz="2400" dirty="0" smtClean="0"/>
              <a:t> =</a:t>
            </a:r>
          </a:p>
          <a:p>
            <a:pPr algn="just"/>
            <a:r>
              <a:rPr lang="ru-RU" sz="2400" baseline="30000" dirty="0"/>
              <a:t> </a:t>
            </a:r>
            <a:r>
              <a:rPr lang="ru-RU" sz="2400" baseline="30000" dirty="0" smtClean="0"/>
              <a:t>   </a:t>
            </a:r>
            <a:r>
              <a:rPr lang="ru-RU" sz="2400" dirty="0" smtClean="0"/>
              <a:t>2 </a:t>
            </a:r>
            <a:r>
              <a:rPr lang="ru-RU" sz="2400" baseline="30000" dirty="0" smtClean="0"/>
              <a:t>3000  </a:t>
            </a:r>
            <a:r>
              <a:rPr lang="ru-RU" sz="2400" dirty="0" smtClean="0"/>
              <a:t>=</a:t>
            </a:r>
            <a:r>
              <a:rPr lang="ru-RU" sz="2400" baseline="30000" dirty="0" smtClean="0"/>
              <a:t>    </a:t>
            </a:r>
            <a:r>
              <a:rPr lang="ru-RU" sz="2400" dirty="0" smtClean="0"/>
              <a:t>100000…000 (1 и 3000 нулей)   </a:t>
            </a:r>
          </a:p>
          <a:p>
            <a:pPr algn="just"/>
            <a:r>
              <a:rPr lang="ru-RU" sz="2400" dirty="0" smtClean="0"/>
              <a:t>   2</a:t>
            </a:r>
            <a:r>
              <a:rPr lang="ru-RU" sz="2400" baseline="30000" dirty="0" smtClean="0"/>
              <a:t>1534 </a:t>
            </a:r>
            <a:r>
              <a:rPr lang="ru-RU" sz="2400" dirty="0" smtClean="0"/>
              <a:t>- 2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 = 11111…1111 0000 (1530 единиц и 4 нуля)</a:t>
            </a:r>
          </a:p>
          <a:p>
            <a:pPr algn="just"/>
            <a:r>
              <a:rPr lang="ru-RU" dirty="0" smtClean="0"/>
              <a:t>Получаем в результате сложения: 100000…00011111….11110000</a:t>
            </a:r>
          </a:p>
          <a:p>
            <a:pPr algn="just"/>
            <a:r>
              <a:rPr lang="ru-RU" dirty="0" smtClean="0"/>
              <a:t>                                                               Нулей: 3000 – 1530 + 4 = </a:t>
            </a:r>
            <a:r>
              <a:rPr lang="ru-RU" dirty="0" smtClean="0">
                <a:solidFill>
                  <a:srgbClr val="FF0000"/>
                </a:solidFill>
              </a:rPr>
              <a:t>1474</a:t>
            </a:r>
            <a:r>
              <a:rPr lang="ru-RU" dirty="0" smtClean="0"/>
              <a:t>                                </a:t>
            </a: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6835548" y="4067857"/>
            <a:ext cx="163284" cy="337593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 rot="5400000" flipH="1">
            <a:off x="7241721" y="4641396"/>
            <a:ext cx="179614" cy="140425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229" y="73477"/>
            <a:ext cx="11008178" cy="9854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для самостоятельного решения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3642" y="937656"/>
            <a:ext cx="9149443" cy="5191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Arial" pitchFamily="34" charset="0"/>
              <a:buChar char="•"/>
            </a:pPr>
            <a:r>
              <a:rPr lang="ru-RU" sz="2000" dirty="0"/>
              <a:t>Сколько единиц в двоичной записи числа 8</a:t>
            </a:r>
            <a:r>
              <a:rPr lang="ru-RU" sz="2000" baseline="30000" dirty="0"/>
              <a:t>1023</a:t>
            </a:r>
            <a:r>
              <a:rPr lang="ru-RU" sz="2000" dirty="0"/>
              <a:t> + 2</a:t>
            </a:r>
            <a:r>
              <a:rPr lang="ru-RU" sz="2000" baseline="30000" dirty="0"/>
              <a:t>1024</a:t>
            </a:r>
            <a:r>
              <a:rPr lang="ru-RU" sz="2000" dirty="0"/>
              <a:t> – 3</a:t>
            </a:r>
            <a:r>
              <a:rPr lang="ru-RU" sz="2000" dirty="0" smtClean="0"/>
              <a:t>? </a:t>
            </a:r>
          </a:p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         3 </a:t>
            </a:r>
            <a:r>
              <a:rPr lang="ru-RU" sz="2000" dirty="0">
                <a:solidFill>
                  <a:srgbClr val="FF0000"/>
                </a:solidFill>
              </a:rPr>
              <a:t>= </a:t>
            </a:r>
            <a:r>
              <a:rPr lang="ru-RU" sz="2000" dirty="0" smtClean="0">
                <a:solidFill>
                  <a:srgbClr val="FF0000"/>
                </a:solidFill>
              </a:rPr>
              <a:t>4-1, 2</a:t>
            </a:r>
            <a:r>
              <a:rPr lang="ru-RU" sz="2000" baseline="30000" dirty="0" smtClean="0">
                <a:solidFill>
                  <a:srgbClr val="FF0000"/>
                </a:solidFill>
              </a:rPr>
              <a:t>3069</a:t>
            </a:r>
            <a:r>
              <a:rPr lang="ru-RU" sz="2000" dirty="0" smtClean="0">
                <a:solidFill>
                  <a:srgbClr val="FF0000"/>
                </a:solidFill>
              </a:rPr>
              <a:t> + 2</a:t>
            </a:r>
            <a:r>
              <a:rPr lang="ru-RU" sz="2000" baseline="30000" dirty="0" smtClean="0">
                <a:solidFill>
                  <a:srgbClr val="FF0000"/>
                </a:solidFill>
              </a:rPr>
              <a:t>1024</a:t>
            </a:r>
            <a:r>
              <a:rPr lang="ru-RU" sz="2000" dirty="0" smtClean="0">
                <a:solidFill>
                  <a:srgbClr val="FF0000"/>
                </a:solidFill>
              </a:rPr>
              <a:t> – 2</a:t>
            </a:r>
            <a:r>
              <a:rPr lang="ru-RU" sz="2000" baseline="30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>
                <a:solidFill>
                  <a:srgbClr val="FF0000"/>
                </a:solidFill>
              </a:rPr>
              <a:t> +2</a:t>
            </a:r>
            <a:r>
              <a:rPr lang="ru-RU" sz="2000" baseline="30000" dirty="0" smtClean="0">
                <a:solidFill>
                  <a:srgbClr val="FF0000"/>
                </a:solidFill>
              </a:rPr>
              <a:t>0</a:t>
            </a:r>
            <a:r>
              <a:rPr lang="ru-RU" sz="2000" dirty="0" smtClean="0">
                <a:solidFill>
                  <a:srgbClr val="FF0000"/>
                </a:solidFill>
              </a:rPr>
              <a:t>   !!! Избегать большого количества «-»</a:t>
            </a:r>
          </a:p>
          <a:p>
            <a:pPr lvl="0"/>
            <a:endParaRPr lang="ru-RU" sz="2000" dirty="0"/>
          </a:p>
          <a:p>
            <a:pPr marL="514350" lvl="0" indent="-514350">
              <a:buFont typeface="Arial" pitchFamily="34" charset="0"/>
              <a:buChar char="•"/>
            </a:pPr>
            <a:r>
              <a:rPr lang="ru-RU" sz="2000" dirty="0" smtClean="0"/>
              <a:t>Сколько единиц в двоичной записи числа 4</a:t>
            </a:r>
            <a:r>
              <a:rPr lang="ru-RU" sz="2000" baseline="30000" dirty="0" smtClean="0"/>
              <a:t>2016</a:t>
            </a:r>
            <a:r>
              <a:rPr lang="ru-RU" sz="2000" dirty="0" smtClean="0"/>
              <a:t> + 2</a:t>
            </a:r>
            <a:r>
              <a:rPr lang="ru-RU" sz="2000" baseline="30000" dirty="0" smtClean="0"/>
              <a:t>2018</a:t>
            </a:r>
            <a:r>
              <a:rPr lang="ru-RU" sz="2000" dirty="0" smtClean="0"/>
              <a:t> – 6?</a:t>
            </a:r>
          </a:p>
          <a:p>
            <a:pPr lvl="0"/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6 = 8 – 2, 2</a:t>
            </a:r>
            <a:r>
              <a:rPr lang="ru-RU" sz="2000" baseline="30000" dirty="0" smtClean="0">
                <a:solidFill>
                  <a:srgbClr val="FF0000"/>
                </a:solidFill>
              </a:rPr>
              <a:t>4032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+ 2</a:t>
            </a:r>
            <a:r>
              <a:rPr lang="ru-RU" sz="2000" baseline="30000" dirty="0">
                <a:solidFill>
                  <a:srgbClr val="FF0000"/>
                </a:solidFill>
              </a:rPr>
              <a:t>2018</a:t>
            </a:r>
            <a:r>
              <a:rPr lang="ru-RU" sz="2000" dirty="0">
                <a:solidFill>
                  <a:srgbClr val="FF0000"/>
                </a:solidFill>
              </a:rPr>
              <a:t> – </a:t>
            </a: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baseline="30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FF0000"/>
                </a:solidFill>
              </a:rPr>
              <a:t> +2</a:t>
            </a:r>
            <a:r>
              <a:rPr lang="ru-RU" sz="2000" baseline="30000" dirty="0" smtClean="0">
                <a:solidFill>
                  <a:srgbClr val="FF0000"/>
                </a:solidFill>
              </a:rPr>
              <a:t>1</a:t>
            </a:r>
          </a:p>
          <a:p>
            <a:pPr lvl="0"/>
            <a:endParaRPr lang="ru-RU" sz="2000" baseline="300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ru-RU" sz="2000" dirty="0" smtClean="0"/>
              <a:t>Сколько единиц в двоичной записи числа 4</a:t>
            </a:r>
            <a:r>
              <a:rPr lang="ru-RU" sz="2000" baseline="30000" dirty="0" smtClean="0"/>
              <a:t>2014</a:t>
            </a:r>
            <a:r>
              <a:rPr lang="ru-RU" sz="2000" dirty="0" smtClean="0"/>
              <a:t> + 2</a:t>
            </a:r>
            <a:r>
              <a:rPr lang="ru-RU" sz="2000" baseline="30000" dirty="0" smtClean="0"/>
              <a:t>2015</a:t>
            </a:r>
            <a:r>
              <a:rPr lang="ru-RU" sz="2000" dirty="0" smtClean="0"/>
              <a:t> – 9?</a:t>
            </a:r>
          </a:p>
          <a:p>
            <a:pPr lvl="0"/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baseline="30000" dirty="0" smtClean="0">
                <a:solidFill>
                  <a:srgbClr val="FF0000"/>
                </a:solidFill>
              </a:rPr>
              <a:t>4028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+ 2</a:t>
            </a:r>
            <a:r>
              <a:rPr lang="ru-RU" sz="2000" baseline="30000" dirty="0">
                <a:solidFill>
                  <a:srgbClr val="FF0000"/>
                </a:solidFill>
              </a:rPr>
              <a:t>2015</a:t>
            </a:r>
            <a:r>
              <a:rPr lang="ru-RU" sz="2000" dirty="0">
                <a:solidFill>
                  <a:srgbClr val="FF0000"/>
                </a:solidFill>
              </a:rPr>
              <a:t> – </a:t>
            </a:r>
            <a:r>
              <a:rPr lang="ru-RU" sz="2000" dirty="0" smtClean="0">
                <a:solidFill>
                  <a:srgbClr val="FF0000"/>
                </a:solidFill>
              </a:rPr>
              <a:t>1001</a:t>
            </a:r>
            <a:r>
              <a:rPr lang="ru-RU" sz="2000" baseline="-25000" dirty="0" smtClean="0">
                <a:solidFill>
                  <a:srgbClr val="FF0000"/>
                </a:solidFill>
              </a:rPr>
              <a:t>2</a:t>
            </a:r>
          </a:p>
          <a:p>
            <a:pPr lvl="0"/>
            <a:endParaRPr lang="ru-RU" sz="2000" baseline="-250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ru-RU" sz="2000" dirty="0" smtClean="0"/>
              <a:t>Сколько </a:t>
            </a:r>
            <a:r>
              <a:rPr lang="ru-RU" sz="2000" dirty="0"/>
              <a:t>единиц в двоичной записи числа 4</a:t>
            </a:r>
            <a:r>
              <a:rPr lang="ru-RU" sz="2000" baseline="30000" dirty="0"/>
              <a:t>2015</a:t>
            </a:r>
            <a:r>
              <a:rPr lang="ru-RU" sz="2000" dirty="0"/>
              <a:t> + 2</a:t>
            </a:r>
            <a:r>
              <a:rPr lang="ru-RU" sz="2000" baseline="30000" dirty="0"/>
              <a:t>2015</a:t>
            </a:r>
            <a:r>
              <a:rPr lang="ru-RU" sz="2000" dirty="0"/>
              <a:t> – 15</a:t>
            </a:r>
            <a:r>
              <a:rPr lang="ru-RU" sz="2000" dirty="0" smtClean="0"/>
              <a:t>?</a:t>
            </a:r>
          </a:p>
          <a:p>
            <a:pPr lvl="0"/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15 = 16 – 1, 2</a:t>
            </a:r>
            <a:r>
              <a:rPr lang="ru-RU" sz="2000" baseline="30000" dirty="0" smtClean="0">
                <a:solidFill>
                  <a:srgbClr val="FF0000"/>
                </a:solidFill>
              </a:rPr>
              <a:t>4030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+ 2</a:t>
            </a:r>
            <a:r>
              <a:rPr lang="ru-RU" sz="2000" baseline="30000" dirty="0">
                <a:solidFill>
                  <a:srgbClr val="FF0000"/>
                </a:solidFill>
              </a:rPr>
              <a:t>2015</a:t>
            </a:r>
            <a:r>
              <a:rPr lang="ru-RU" sz="2000" dirty="0">
                <a:solidFill>
                  <a:srgbClr val="FF0000"/>
                </a:solidFill>
              </a:rPr>
              <a:t> – </a:t>
            </a: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baseline="30000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>
                <a:solidFill>
                  <a:srgbClr val="FF0000"/>
                </a:solidFill>
              </a:rPr>
              <a:t> + 2</a:t>
            </a:r>
            <a:r>
              <a:rPr lang="ru-RU" sz="2000" baseline="30000" dirty="0" smtClean="0">
                <a:solidFill>
                  <a:srgbClr val="FF0000"/>
                </a:solidFill>
              </a:rPr>
              <a:t>0</a:t>
            </a:r>
          </a:p>
          <a:p>
            <a:pPr lvl="0"/>
            <a:endParaRPr lang="ru-RU" sz="2000" baseline="30000" dirty="0">
              <a:solidFill>
                <a:srgbClr val="FF0000"/>
              </a:solidFill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ru-RU" sz="2000" dirty="0"/>
              <a:t>Сколько единиц в двоичной записи числа 8</a:t>
            </a:r>
            <a:r>
              <a:rPr lang="ru-RU" sz="2000" baseline="30000" dirty="0"/>
              <a:t>2014</a:t>
            </a:r>
            <a:r>
              <a:rPr lang="ru-RU" sz="2000" dirty="0"/>
              <a:t> – 2</a:t>
            </a:r>
            <a:r>
              <a:rPr lang="ru-RU" sz="2000" baseline="30000" dirty="0"/>
              <a:t>614</a:t>
            </a:r>
            <a:r>
              <a:rPr lang="ru-RU" sz="2000" dirty="0"/>
              <a:t> + 45</a:t>
            </a:r>
            <a:r>
              <a:rPr lang="ru-RU" sz="2000" dirty="0" smtClean="0"/>
              <a:t>?</a:t>
            </a:r>
          </a:p>
          <a:p>
            <a:pPr lvl="0"/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45 = 101101</a:t>
            </a:r>
            <a:r>
              <a:rPr lang="ru-RU" sz="2000" baseline="-25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>
                <a:solidFill>
                  <a:srgbClr val="FF0000"/>
                </a:solidFill>
              </a:rPr>
              <a:t> , 2</a:t>
            </a:r>
            <a:r>
              <a:rPr lang="ru-RU" sz="2000" baseline="30000" dirty="0" smtClean="0">
                <a:solidFill>
                  <a:srgbClr val="FF0000"/>
                </a:solidFill>
              </a:rPr>
              <a:t>6042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– </a:t>
            </a: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baseline="30000" dirty="0" smtClean="0">
                <a:solidFill>
                  <a:srgbClr val="FF0000"/>
                </a:solidFill>
              </a:rPr>
              <a:t>614 </a:t>
            </a:r>
            <a:r>
              <a:rPr lang="ru-RU" sz="2000" dirty="0" smtClean="0">
                <a:solidFill>
                  <a:srgbClr val="FF0000"/>
                </a:solidFill>
              </a:rPr>
              <a:t>+ 101101</a:t>
            </a:r>
            <a:r>
              <a:rPr lang="ru-RU" sz="2000" baseline="-25000" dirty="0" smtClean="0">
                <a:solidFill>
                  <a:srgbClr val="FF0000"/>
                </a:solidFill>
              </a:rPr>
              <a:t>2</a:t>
            </a:r>
          </a:p>
          <a:p>
            <a:pPr lvl="0"/>
            <a:endParaRPr lang="ru-RU" sz="2000" baseline="-25000" dirty="0">
              <a:solidFill>
                <a:srgbClr val="FF0000"/>
              </a:solidFill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ru-RU" sz="2000" dirty="0"/>
              <a:t>Сколько единиц в двоичной записи числа 8</a:t>
            </a:r>
            <a:r>
              <a:rPr lang="ru-RU" sz="2000" baseline="30000" dirty="0"/>
              <a:t>1014</a:t>
            </a:r>
            <a:r>
              <a:rPr lang="ru-RU" sz="2000" dirty="0"/>
              <a:t> – 2</a:t>
            </a:r>
            <a:r>
              <a:rPr lang="ru-RU" sz="2000" baseline="30000" dirty="0"/>
              <a:t>530</a:t>
            </a:r>
            <a:r>
              <a:rPr lang="ru-RU" sz="2000" dirty="0"/>
              <a:t> – 12</a:t>
            </a:r>
            <a:r>
              <a:rPr lang="ru-RU" sz="2000" dirty="0" smtClean="0"/>
              <a:t>?</a:t>
            </a:r>
          </a:p>
          <a:p>
            <a:pPr lvl="0"/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12 = 1100</a:t>
            </a:r>
            <a:r>
              <a:rPr lang="ru-RU" sz="2000" baseline="-25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>
                <a:solidFill>
                  <a:srgbClr val="FF0000"/>
                </a:solidFill>
              </a:rPr>
              <a:t>, 2</a:t>
            </a:r>
            <a:r>
              <a:rPr lang="ru-RU" sz="2000" baseline="30000" dirty="0" smtClean="0">
                <a:solidFill>
                  <a:srgbClr val="FF0000"/>
                </a:solidFill>
              </a:rPr>
              <a:t>3042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– </a:t>
            </a: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baseline="30000" dirty="0" smtClean="0">
                <a:solidFill>
                  <a:srgbClr val="FF0000"/>
                </a:solidFill>
              </a:rPr>
              <a:t>530  </a:t>
            </a:r>
            <a:r>
              <a:rPr lang="ru-RU" sz="2000" dirty="0" smtClean="0">
                <a:solidFill>
                  <a:srgbClr val="FF0000"/>
                </a:solidFill>
              </a:rPr>
              <a:t>– 1100</a:t>
            </a:r>
            <a:r>
              <a:rPr lang="ru-RU" sz="2000" baseline="-25000" dirty="0" smtClean="0">
                <a:solidFill>
                  <a:srgbClr val="FF0000"/>
                </a:solidFill>
              </a:rPr>
              <a:t>2</a:t>
            </a:r>
            <a:endParaRPr lang="ru-RU" sz="2000" baseline="-25000" dirty="0">
              <a:solidFill>
                <a:srgbClr val="FF0000"/>
              </a:solidFill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7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1218</TotalTime>
  <Words>813</Words>
  <Application>Microsoft Office PowerPoint</Application>
  <PresentationFormat>Произвольный</PresentationFormat>
  <Paragraphs>194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Главная</vt:lpstr>
      <vt:lpstr>Формула</vt:lpstr>
      <vt:lpstr>Microsoft Equation 3.0</vt:lpstr>
      <vt:lpstr>ЕГЭ 2016</vt:lpstr>
      <vt:lpstr>Демо версии 2014, 2015, 2016</vt:lpstr>
      <vt:lpstr>Что нужно знать:</vt:lpstr>
      <vt:lpstr>Что нужно знать:</vt:lpstr>
      <vt:lpstr>Легче объяснить:</vt:lpstr>
      <vt:lpstr>переход к другим с.с.:</vt:lpstr>
      <vt:lpstr>Общая схема:</vt:lpstr>
      <vt:lpstr>Пример  с решением:</vt:lpstr>
      <vt:lpstr>Примеры для самостоятельного решения</vt:lpstr>
      <vt:lpstr>Ответы:</vt:lpstr>
      <vt:lpstr>Пример с решением:</vt:lpstr>
      <vt:lpstr>Пример с решением:</vt:lpstr>
      <vt:lpstr>Пример с решением:</vt:lpstr>
      <vt:lpstr>Пример с решением:</vt:lpstr>
      <vt:lpstr>Пример с решением:</vt:lpstr>
      <vt:lpstr>Пример с решением:</vt:lpstr>
      <vt:lpstr>Пример с решением:</vt:lpstr>
      <vt:lpstr>Пример с решением: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2015</dc:title>
  <dc:creator>Виктория</dc:creator>
  <cp:lastModifiedBy>User</cp:lastModifiedBy>
  <cp:revision>66</cp:revision>
  <dcterms:created xsi:type="dcterms:W3CDTF">2014-11-27T13:56:19Z</dcterms:created>
  <dcterms:modified xsi:type="dcterms:W3CDTF">2016-01-05T03:15:32Z</dcterms:modified>
</cp:coreProperties>
</file>