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5" r:id="rId5"/>
    <p:sldId id="263" r:id="rId6"/>
    <p:sldId id="266" r:id="rId7"/>
    <p:sldId id="267" r:id="rId8"/>
    <p:sldId id="268" r:id="rId9"/>
    <p:sldId id="269" r:id="rId10"/>
    <p:sldId id="270" r:id="rId11"/>
    <p:sldId id="273" r:id="rId12"/>
    <p:sldId id="274" r:id="rId13"/>
    <p:sldId id="275" r:id="rId14"/>
    <p:sldId id="276" r:id="rId15"/>
    <p:sldId id="277" r:id="rId16"/>
    <p:sldId id="278" r:id="rId17"/>
    <p:sldId id="282" r:id="rId18"/>
    <p:sldId id="285" r:id="rId19"/>
    <p:sldId id="283" r:id="rId20"/>
    <p:sldId id="288" r:id="rId21"/>
    <p:sldId id="286" r:id="rId22"/>
    <p:sldId id="28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280x1024" encoding="windows-1251"/>
  <p:clrMru>
    <a:srgbClr val="FFFF00"/>
    <a:srgbClr val="FF9900"/>
    <a:srgbClr val="FFFFCC"/>
    <a:srgbClr val="FFFF99"/>
    <a:srgbClr val="2236F6"/>
    <a:srgbClr val="CCFFCC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8ADD4A-67E5-40FF-8902-C1D5C2954D4A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AD1B49B-B320-4EE4-B97B-E9556F85A2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F4DCB-F7F7-4CD5-9B7D-73BE2B43093F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962EB-1185-44E9-8DB2-973BBE2C63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51DEA-7B0F-403B-972D-FF7E7D87B99C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191A-4110-45BA-A507-E268D8DF98F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38560-4B3A-4967-A661-6F77EF8BF84D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7A60C-9E61-4F98-AAEC-5078C122FA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C4FEA-B327-4E5D-A060-9F3F7DBEF671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9E370-F618-4405-AF7F-98DC1BB7F0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421D4-BAE3-4DAE-B699-59D214140903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88B1C-93F7-425D-8A54-140482DC31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86C3E-A326-4C0E-86F1-9F59BAAC4908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0B305-F82F-4BD2-9DAD-5CB2E85342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8A68A-F76C-49C7-B90F-A39C273B4788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45D7-BA1F-4CC2-8450-F1D3882F9F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E4078-DFB3-45C7-BC14-3D18E1E47E24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FD965-8842-4073-8D93-951E43FDD4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0AA42-10B9-419D-BAFA-A6E940831DB3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16CC6-A106-4DA1-BA44-80B8AD0834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7682-DC50-4CA3-98A6-556D19324D3F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80685-F783-4132-A490-C7D8DF55CB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76BCA-7789-4B86-B9E6-E40907D8CD3E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A5FCE-8F62-43E3-B50F-77A7909141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68DA7B-9297-4A2D-BCE1-916467D4E2E3}" type="datetimeFigureOut">
              <a:rPr lang="ru-RU"/>
              <a:pPr>
                <a:defRPr/>
              </a:pPr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FD2E16-A4E8-421A-838F-0DBA190310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91;&#1088;&#1072;&#1074;&#1085;&#1077;&#1085;&#1080;&#1103;.ink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86375"/>
            <a:ext cx="6557963" cy="1143000"/>
          </a:xfrm>
        </p:spPr>
        <p:txBody>
          <a:bodyPr/>
          <a:lstStyle/>
          <a:p>
            <a:r>
              <a:rPr lang="ru-RU" sz="6600" b="1" i="1" smtClean="0">
                <a:solidFill>
                  <a:schemeClr val="bg1"/>
                </a:solidFill>
                <a:latin typeface="Monotype Corsiva" pitchFamily="66" charset="0"/>
              </a:rPr>
              <a:t>Удачи !</a:t>
            </a:r>
          </a:p>
        </p:txBody>
      </p:sp>
      <p:pic>
        <p:nvPicPr>
          <p:cNvPr id="14339" name="Рисунок 6" descr="i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357188"/>
            <a:ext cx="5286375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-142875"/>
            <a:ext cx="8229600" cy="1560513"/>
          </a:xfrm>
        </p:spPr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FFFFCC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FFFF00"/>
                </a:solidFill>
                <a:latin typeface="Monotype Corsiva" pitchFamily="66" charset="0"/>
              </a:rPr>
              <a:t>Решите уравнения: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Х² + 4Х – 5 = 0      2Х² + 8Х + 6 = 0</a:t>
            </a:r>
            <a:endParaRPr lang="ru-RU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8043862" cy="1417638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Алгоритм решения квадратного уравнения , основанный на закономерности коэффициентов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643063"/>
            <a:ext cx="8429625" cy="478631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</a:rPr>
              <a:t>1</a:t>
            </a:r>
            <a:r>
              <a:rPr lang="ru-RU" i="1" dirty="0" smtClean="0">
                <a:solidFill>
                  <a:schemeClr val="bg1"/>
                </a:solidFill>
              </a:rPr>
              <a:t>.Если в уравнении </a:t>
            </a:r>
            <a:r>
              <a:rPr lang="en-US" i="1" dirty="0" smtClean="0">
                <a:solidFill>
                  <a:schemeClr val="bg1"/>
                </a:solidFill>
              </a:rPr>
              <a:t>ax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² + </a:t>
            </a:r>
            <a:r>
              <a:rPr lang="en-US" i="1" dirty="0" err="1" smtClean="0">
                <a:solidFill>
                  <a:schemeClr val="bg1"/>
                </a:solidFill>
                <a:latin typeface="Arial"/>
                <a:cs typeface="Arial"/>
              </a:rPr>
              <a:t>bx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+ c = 0, b = (a² + 1 )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и с численно равно а, то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= - а,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2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= - 1 / 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2. </a:t>
            </a:r>
            <a:r>
              <a:rPr lang="ru-RU" i="1" dirty="0" smtClean="0">
                <a:solidFill>
                  <a:schemeClr val="bg1"/>
                </a:solidFill>
              </a:rPr>
              <a:t>Если в уравнении </a:t>
            </a:r>
            <a:r>
              <a:rPr lang="en-US" i="1" dirty="0" smtClean="0">
                <a:solidFill>
                  <a:schemeClr val="bg1"/>
                </a:solidFill>
              </a:rPr>
              <a:t>ax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²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i="1" dirty="0" err="1" smtClean="0">
                <a:solidFill>
                  <a:schemeClr val="bg1"/>
                </a:solidFill>
                <a:latin typeface="Arial"/>
                <a:cs typeface="Arial"/>
              </a:rPr>
              <a:t>bx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+ c = 0, b = (a² + 1 )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и с численно равно а, то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= а,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2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= 1 / 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3. </a:t>
            </a:r>
            <a:r>
              <a:rPr lang="ru-RU" i="1" dirty="0" smtClean="0">
                <a:solidFill>
                  <a:schemeClr val="bg1"/>
                </a:solidFill>
              </a:rPr>
              <a:t>Если в уравнении </a:t>
            </a:r>
            <a:r>
              <a:rPr lang="en-US" i="1" dirty="0" smtClean="0">
                <a:solidFill>
                  <a:schemeClr val="bg1"/>
                </a:solidFill>
              </a:rPr>
              <a:t>ax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² + </a:t>
            </a:r>
            <a:r>
              <a:rPr lang="en-US" i="1" dirty="0" err="1" smtClean="0">
                <a:solidFill>
                  <a:schemeClr val="bg1"/>
                </a:solidFill>
                <a:latin typeface="Arial"/>
                <a:cs typeface="Arial"/>
              </a:rPr>
              <a:t>bx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c = 0, b = (a²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1 )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и с численно равно а, то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= - а,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2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=  1 / 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4. </a:t>
            </a:r>
            <a:r>
              <a:rPr lang="ru-RU" i="1" dirty="0" smtClean="0">
                <a:solidFill>
                  <a:schemeClr val="bg1"/>
                </a:solidFill>
              </a:rPr>
              <a:t>Если в уравнении </a:t>
            </a:r>
            <a:r>
              <a:rPr lang="en-US" i="1" dirty="0" smtClean="0">
                <a:solidFill>
                  <a:schemeClr val="bg1"/>
                </a:solidFill>
              </a:rPr>
              <a:t>ax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²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i="1" dirty="0" err="1" smtClean="0">
                <a:solidFill>
                  <a:schemeClr val="bg1"/>
                </a:solidFill>
                <a:latin typeface="Arial"/>
                <a:cs typeface="Arial"/>
              </a:rPr>
              <a:t>bx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c = 0, b = (a² 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i="1" dirty="0" smtClean="0">
                <a:solidFill>
                  <a:schemeClr val="bg1"/>
                </a:solidFill>
                <a:latin typeface="Arial"/>
                <a:cs typeface="Arial"/>
              </a:rPr>
              <a:t> 1 )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и с численно равно а, то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 =  а, </a:t>
            </a:r>
            <a:r>
              <a:rPr lang="ru-RU" sz="3600" i="1" dirty="0" smtClean="0">
                <a:solidFill>
                  <a:schemeClr val="bg1"/>
                </a:solidFill>
                <a:latin typeface="Arial"/>
                <a:cs typeface="Arial"/>
              </a:rPr>
              <a:t>х</a:t>
            </a:r>
            <a:r>
              <a:rPr lang="ru-RU" sz="2000" i="1" dirty="0" smtClean="0">
                <a:solidFill>
                  <a:schemeClr val="bg1"/>
                </a:solidFill>
                <a:latin typeface="Arial"/>
                <a:cs typeface="Arial"/>
              </a:rPr>
              <a:t>2</a:t>
            </a:r>
            <a:r>
              <a:rPr lang="ru-RU" i="1" dirty="0" smtClean="0">
                <a:solidFill>
                  <a:schemeClr val="bg1"/>
                </a:solidFill>
                <a:latin typeface="Arial"/>
                <a:cs typeface="Arial"/>
              </a:rPr>
              <a:t>= - 1 / 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Monotype Corsiva" pitchFamily="66" charset="0"/>
              </a:rPr>
              <a:t>Решите уравнения: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64393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bg1"/>
                </a:solidFill>
              </a:rPr>
              <a:t>  6Х</a:t>
            </a:r>
            <a:r>
              <a:rPr lang="ru-RU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 + 37Х + 6 = 0         15Х² - 226Х + 15 = 0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Monotype Corsiva" pitchFamily="66" charset="0"/>
              </a:rPr>
              <a:t>Решите уравнения: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64393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bg1"/>
                </a:solidFill>
              </a:rPr>
              <a:t>  17Х</a:t>
            </a:r>
            <a:r>
              <a:rPr lang="ru-RU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 + 288Х - 17 = 0     10Х² - 99Х – 10 = 0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300" smtClean="0">
                <a:solidFill>
                  <a:srgbClr val="FFFF00"/>
                </a:solidFill>
                <a:latin typeface="Monotype Corsiva" pitchFamily="66" charset="0"/>
              </a:rPr>
              <a:t>Нестандартные способы решения</a:t>
            </a:r>
            <a:br>
              <a:rPr lang="ru-RU" sz="4300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4300" smtClean="0">
                <a:solidFill>
                  <a:srgbClr val="FFFF00"/>
                </a:solidFill>
                <a:latin typeface="Monotype Corsiva" pitchFamily="66" charset="0"/>
              </a:rPr>
              <a:t>квадратных  уравнений:</a:t>
            </a:r>
            <a:r>
              <a:rPr lang="ru-RU" sz="4300" smtClean="0">
                <a:solidFill>
                  <a:srgbClr val="FFFFCC"/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285750" y="2071688"/>
            <a:ext cx="8643938" cy="4025900"/>
          </a:xfrm>
        </p:spPr>
        <p:txBody>
          <a:bodyPr/>
          <a:lstStyle/>
          <a:p>
            <a:pPr marL="514350" indent="-514350">
              <a:buFont typeface="Arial" charset="0"/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Способ «Свойства коэффициентов»</a:t>
            </a:r>
          </a:p>
          <a:p>
            <a:pPr marL="514350" indent="-514350">
              <a:buFont typeface="Arial" charset="0"/>
              <a:buNone/>
            </a:pPr>
            <a:r>
              <a:rPr lang="ru-RU" sz="4400" smtClean="0">
                <a:solidFill>
                  <a:schemeClr val="bg1"/>
                </a:solidFill>
              </a:rPr>
              <a:t>Способ «Закономерность </a:t>
            </a:r>
            <a:r>
              <a:rPr lang="ru-RU" sz="4400" dirty="0" smtClean="0">
                <a:solidFill>
                  <a:schemeClr val="bg1"/>
                </a:solidFill>
              </a:rPr>
              <a:t>коэффициентов»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Monotype Corsiva" pitchFamily="66" charset="0"/>
              </a:rPr>
              <a:t>Самостоятельная работа</a:t>
            </a:r>
          </a:p>
        </p:txBody>
      </p:sp>
      <p:sp>
        <p:nvSpPr>
          <p:cNvPr id="29699" name="Текст 5"/>
          <p:cNvSpPr>
            <a:spLocks noGrp="1"/>
          </p:cNvSpPr>
          <p:nvPr>
            <p:ph type="body" idx="1"/>
          </p:nvPr>
        </p:nvSpPr>
        <p:spPr>
          <a:xfrm>
            <a:off x="428625" y="1000125"/>
            <a:ext cx="4040188" cy="714375"/>
          </a:xfrm>
        </p:spPr>
        <p:txBody>
          <a:bodyPr/>
          <a:lstStyle/>
          <a:p>
            <a:pPr algn="ctr"/>
            <a:r>
              <a:rPr lang="ru-RU" sz="2800" dirty="0" smtClean="0"/>
              <a:t>  </a:t>
            </a:r>
            <a:r>
              <a:rPr lang="ru-RU" sz="2800" dirty="0" smtClean="0">
                <a:solidFill>
                  <a:schemeClr val="bg1"/>
                </a:solidFill>
              </a:rPr>
              <a:t> Вариант  1 </a:t>
            </a:r>
            <a:endParaRPr lang="ru-RU" sz="2800" dirty="0" smtClean="0"/>
          </a:p>
        </p:txBody>
      </p:sp>
      <p:sp>
        <p:nvSpPr>
          <p:cNvPr id="29700" name="Содержимое 6"/>
          <p:cNvSpPr>
            <a:spLocks noGrp="1"/>
          </p:cNvSpPr>
          <p:nvPr>
            <p:ph sz="half" idx="2"/>
          </p:nvPr>
        </p:nvSpPr>
        <p:spPr>
          <a:xfrm>
            <a:off x="-214313" y="1928813"/>
            <a:ext cx="9215438" cy="4468812"/>
          </a:xfrm>
        </p:spPr>
        <p:txBody>
          <a:bodyPr/>
          <a:lstStyle/>
          <a:p>
            <a:pPr marL="457200" indent="-457200">
              <a:buFont typeface="Arial" charset="0"/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          Решите квадратные уравнения наиболее   рациональным способом:</a:t>
            </a:r>
          </a:p>
          <a:p>
            <a:pPr marL="457200" indent="-457200">
              <a:buFont typeface="Arial" charset="0"/>
              <a:buNone/>
            </a:pPr>
            <a:endParaRPr lang="ru-RU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Arial" charset="0"/>
              <a:buNone/>
            </a:pPr>
            <a:r>
              <a:rPr lang="ru-RU" sz="2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   </a:t>
            </a:r>
            <a:r>
              <a:rPr lang="ru-RU" sz="32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а) Х² - 6Х + 5 = 0            а)</a:t>
            </a:r>
            <a:r>
              <a:rPr lang="ru-RU" sz="3200" dirty="0" smtClean="0">
                <a:solidFill>
                  <a:schemeClr val="bg1"/>
                </a:solidFill>
              </a:rPr>
              <a:t>4 Х</a:t>
            </a:r>
            <a:r>
              <a:rPr lang="ru-RU" sz="32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 - 12Х + 8 = 0</a:t>
            </a:r>
            <a:endParaRPr lang="ru-RU" sz="3200" dirty="0" smtClean="0">
              <a:solidFill>
                <a:schemeClr val="bg1"/>
              </a:solidFill>
            </a:endParaRPr>
          </a:p>
          <a:p>
            <a:pPr marL="457200" indent="-457200">
              <a:buFont typeface="Arial" charset="0"/>
              <a:buNone/>
            </a:pPr>
            <a:r>
              <a:rPr lang="ru-RU" sz="32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                               </a:t>
            </a:r>
          </a:p>
          <a:p>
            <a:pPr marL="457200" indent="-457200">
              <a:buFont typeface="Arial" charset="0"/>
              <a:buNone/>
            </a:pPr>
            <a:r>
              <a:rPr lang="ru-RU" sz="32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  б) 5Х² + 26Х + 5 = 0       б) 7Х² + 48Х – 7 = 0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29701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1285875"/>
            <a:ext cx="4041775" cy="428625"/>
          </a:xfrm>
        </p:spPr>
        <p:txBody>
          <a:bodyPr/>
          <a:lstStyle/>
          <a:p>
            <a:pPr algn="ctr"/>
            <a:r>
              <a:rPr lang="ru-RU" sz="2800" smtClean="0">
                <a:solidFill>
                  <a:schemeClr val="bg1"/>
                </a:solidFill>
              </a:rPr>
              <a:t>Вариант 2</a:t>
            </a:r>
          </a:p>
        </p:txBody>
      </p:sp>
      <p:sp>
        <p:nvSpPr>
          <p:cNvPr id="29702" name="Содержимое 8"/>
          <p:cNvSpPr>
            <a:spLocks noGrp="1"/>
          </p:cNvSpPr>
          <p:nvPr>
            <p:ph sz="quarter" idx="4"/>
          </p:nvPr>
        </p:nvSpPr>
        <p:spPr>
          <a:xfrm>
            <a:off x="5786438" y="4143375"/>
            <a:ext cx="2900362" cy="19827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                               </a:t>
            </a:r>
          </a:p>
          <a:p>
            <a:pPr>
              <a:buFont typeface="Arial" charset="0"/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3684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</a:rPr>
              <a:t>Решение квадратного уравнения,  используя свойство  коэффициентов:</a:t>
            </a:r>
          </a:p>
        </p:txBody>
      </p:sp>
      <p:sp>
        <p:nvSpPr>
          <p:cNvPr id="3072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smtClean="0">
                <a:solidFill>
                  <a:schemeClr val="bg1"/>
                </a:solidFill>
              </a:rPr>
              <a:t>1 Вариант </a:t>
            </a:r>
          </a:p>
        </p:txBody>
      </p:sp>
      <p:sp>
        <p:nvSpPr>
          <p:cNvPr id="3072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ru-RU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Х² - 6Х + 5 = 0</a:t>
            </a:r>
          </a:p>
          <a:p>
            <a:pPr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a + b + c = 0</a:t>
            </a:r>
          </a:p>
          <a:p>
            <a:pPr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1 – 6 + 5 = 0 =&gt; </a:t>
            </a:r>
          </a:p>
          <a:p>
            <a:pPr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n-US" sz="2800" smtClean="0">
                <a:solidFill>
                  <a:schemeClr val="bg1"/>
                </a:solidFill>
                <a:latin typeface="Arial" charset="0"/>
                <a:cs typeface="Arial" charset="0"/>
              </a:rPr>
              <a:t>1</a:t>
            </a: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 = 1 ; X</a:t>
            </a:r>
            <a:r>
              <a:rPr lang="en-US" sz="2800" smtClean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 = 5</a:t>
            </a:r>
            <a:endParaRPr lang="ru-RU" sz="4000" smtClean="0"/>
          </a:p>
        </p:txBody>
      </p:sp>
      <p:sp>
        <p:nvSpPr>
          <p:cNvPr id="3072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2800" smtClean="0"/>
              <a:t>  </a:t>
            </a:r>
            <a:r>
              <a:rPr lang="ru-RU" sz="3200" smtClean="0">
                <a:solidFill>
                  <a:schemeClr val="bg1"/>
                </a:solidFill>
              </a:rPr>
              <a:t>2 Вариант</a:t>
            </a:r>
            <a:endParaRPr lang="ru-RU" sz="3200" smtClean="0"/>
          </a:p>
        </p:txBody>
      </p:sp>
      <p:sp>
        <p:nvSpPr>
          <p:cNvPr id="30726" name="Содержимое 5"/>
          <p:cNvSpPr>
            <a:spLocks noGrp="1"/>
          </p:cNvSpPr>
          <p:nvPr>
            <p:ph sz="quarter" idx="4"/>
          </p:nvPr>
        </p:nvSpPr>
        <p:spPr>
          <a:xfrm>
            <a:off x="4786313" y="2174875"/>
            <a:ext cx="4071937" cy="3951288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360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4000" smtClean="0">
                <a:solidFill>
                  <a:schemeClr val="bg1"/>
                </a:solidFill>
              </a:rPr>
              <a:t>4 Х</a:t>
            </a:r>
            <a:r>
              <a:rPr lang="ru-RU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² - 12Х + 8 = 0</a:t>
            </a:r>
          </a:p>
          <a:p>
            <a:pPr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a + b + c = 0</a:t>
            </a:r>
          </a:p>
          <a:p>
            <a:pPr>
              <a:buFont typeface="Arial" charset="0"/>
              <a:buNone/>
            </a:pPr>
            <a:r>
              <a:rPr lang="ru-RU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4 – 12 + 8 = 0 </a:t>
            </a:r>
            <a:r>
              <a:rPr lang="en-US" sz="4000" smtClean="0">
                <a:solidFill>
                  <a:schemeClr val="bg1"/>
                </a:solidFill>
                <a:latin typeface="Arial" charset="0"/>
                <a:cs typeface="Arial" charset="0"/>
              </a:rPr>
              <a:t>=&gt;</a:t>
            </a:r>
            <a:endParaRPr lang="ru-RU" sz="40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n-US" smtClean="0">
                <a:solidFill>
                  <a:schemeClr val="bg1"/>
                </a:solidFill>
                <a:latin typeface="Arial" charset="0"/>
                <a:cs typeface="Arial" charset="0"/>
              </a:rPr>
              <a:t>1</a:t>
            </a:r>
            <a:r>
              <a:rPr lang="en-US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 = 1 ; X</a:t>
            </a:r>
            <a:r>
              <a:rPr lang="en-US" smtClean="0">
                <a:solidFill>
                  <a:schemeClr val="bg1"/>
                </a:solidFill>
                <a:latin typeface="Arial" charset="0"/>
                <a:cs typeface="Arial" charset="0"/>
              </a:rPr>
              <a:t>2 </a:t>
            </a:r>
            <a:r>
              <a:rPr lang="en-US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= </a:t>
            </a:r>
            <a:r>
              <a:rPr lang="ru-RU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endParaRPr lang="ru-RU" sz="3600" smtClean="0"/>
          </a:p>
          <a:p>
            <a:pPr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Решение квадратного уравнения, используя закономерность коэффициентов:</a:t>
            </a:r>
            <a:endParaRPr lang="ru-RU" sz="3200" dirty="0" smtClean="0">
              <a:solidFill>
                <a:srgbClr val="FFFF00"/>
              </a:solidFill>
            </a:endParaRPr>
          </a:p>
        </p:txBody>
      </p:sp>
      <p:sp>
        <p:nvSpPr>
          <p:cNvPr id="31747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143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   1 Вариант                           2 Вариант</a:t>
            </a:r>
          </a:p>
        </p:txBody>
      </p:sp>
      <p:sp>
        <p:nvSpPr>
          <p:cNvPr id="31748" name="Прямоугольник 13"/>
          <p:cNvSpPr>
            <a:spLocks noChangeArrowheads="1"/>
          </p:cNvSpPr>
          <p:nvPr/>
        </p:nvSpPr>
        <p:spPr bwMode="auto">
          <a:xfrm>
            <a:off x="214313" y="2428875"/>
            <a:ext cx="4286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chemeClr val="bg1"/>
                </a:solidFill>
                <a:cs typeface="Arial" charset="0"/>
              </a:rPr>
              <a:t> 5Х² + 26Х + 5 = 0 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31749" name="Прямоугольник 14"/>
          <p:cNvSpPr>
            <a:spLocks noChangeArrowheads="1"/>
          </p:cNvSpPr>
          <p:nvPr/>
        </p:nvSpPr>
        <p:spPr bwMode="auto">
          <a:xfrm>
            <a:off x="3071813" y="2428875"/>
            <a:ext cx="7143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bg1"/>
                </a:solidFill>
                <a:cs typeface="Arial" charset="0"/>
              </a:rPr>
              <a:t>                          </a:t>
            </a:r>
            <a:r>
              <a:rPr lang="ru-RU" sz="3600">
                <a:solidFill>
                  <a:schemeClr val="bg1"/>
                </a:solidFill>
                <a:cs typeface="Arial" charset="0"/>
              </a:rPr>
              <a:t>7Х² + 48Х – 7 = 0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31750" name="TextBox 15"/>
          <p:cNvSpPr txBox="1">
            <a:spLocks noChangeArrowheads="1"/>
          </p:cNvSpPr>
          <p:nvPr/>
        </p:nvSpPr>
        <p:spPr bwMode="auto">
          <a:xfrm>
            <a:off x="357188" y="3143250"/>
            <a:ext cx="37861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Calibri" pitchFamily="34" charset="0"/>
              </a:rPr>
              <a:t>b = (5</a:t>
            </a:r>
            <a:r>
              <a:rPr lang="en-US" sz="3600">
                <a:solidFill>
                  <a:schemeClr val="bg1"/>
                </a:solidFill>
                <a:cs typeface="Arial" charset="0"/>
              </a:rPr>
              <a:t>² + 1) = 26</a:t>
            </a:r>
          </a:p>
          <a:p>
            <a:r>
              <a:rPr lang="en-US" sz="3600">
                <a:solidFill>
                  <a:schemeClr val="bg1"/>
                </a:solidFill>
                <a:cs typeface="Arial" charset="0"/>
              </a:rPr>
              <a:t>X</a:t>
            </a:r>
            <a:r>
              <a:rPr lang="en-US" sz="2800">
                <a:solidFill>
                  <a:schemeClr val="bg1"/>
                </a:solidFill>
                <a:cs typeface="Arial" charset="0"/>
              </a:rPr>
              <a:t>1</a:t>
            </a:r>
            <a:r>
              <a:rPr lang="en-US" sz="3600">
                <a:solidFill>
                  <a:schemeClr val="bg1"/>
                </a:solidFill>
                <a:cs typeface="Arial" charset="0"/>
              </a:rPr>
              <a:t> = - 5 </a:t>
            </a:r>
          </a:p>
          <a:p>
            <a:r>
              <a:rPr lang="en-US" sz="3600">
                <a:solidFill>
                  <a:schemeClr val="bg1"/>
                </a:solidFill>
                <a:cs typeface="Arial" charset="0"/>
              </a:rPr>
              <a:t>X</a:t>
            </a:r>
            <a:r>
              <a:rPr lang="en-US" sz="2800">
                <a:solidFill>
                  <a:schemeClr val="bg1"/>
                </a:solidFill>
                <a:cs typeface="Arial" charset="0"/>
              </a:rPr>
              <a:t>2</a:t>
            </a:r>
            <a:r>
              <a:rPr lang="en-US" sz="3600">
                <a:solidFill>
                  <a:schemeClr val="bg1"/>
                </a:solidFill>
                <a:cs typeface="Arial" charset="0"/>
              </a:rPr>
              <a:t> = - </a:t>
            </a:r>
            <a:r>
              <a:rPr lang="en-US" sz="3600" u="sng">
                <a:solidFill>
                  <a:schemeClr val="bg1"/>
                </a:solidFill>
                <a:cs typeface="Arial" charset="0"/>
              </a:rPr>
              <a:t>1</a:t>
            </a:r>
          </a:p>
          <a:p>
            <a:r>
              <a:rPr lang="en-US" sz="3600">
                <a:solidFill>
                  <a:schemeClr val="bg1"/>
                </a:solidFill>
                <a:cs typeface="Arial" charset="0"/>
              </a:rPr>
              <a:t>          5</a:t>
            </a:r>
            <a:endParaRPr lang="ru-RU" sz="36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751" name="TextBox 17"/>
          <p:cNvSpPr txBox="1">
            <a:spLocks noChangeArrowheads="1"/>
          </p:cNvSpPr>
          <p:nvPr/>
        </p:nvSpPr>
        <p:spPr bwMode="auto">
          <a:xfrm>
            <a:off x="4786313" y="3143250"/>
            <a:ext cx="3571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Calibri" pitchFamily="34" charset="0"/>
              </a:rPr>
              <a:t>b = (</a:t>
            </a: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7</a:t>
            </a:r>
            <a:r>
              <a:rPr lang="en-US" sz="3600">
                <a:solidFill>
                  <a:schemeClr val="bg1"/>
                </a:solidFill>
                <a:cs typeface="Arial" charset="0"/>
              </a:rPr>
              <a:t>² </a:t>
            </a:r>
            <a:r>
              <a:rPr lang="ru-RU" sz="3600">
                <a:solidFill>
                  <a:schemeClr val="bg1"/>
                </a:solidFill>
                <a:cs typeface="Arial" charset="0"/>
              </a:rPr>
              <a:t>-</a:t>
            </a:r>
            <a:r>
              <a:rPr lang="en-US" sz="3600">
                <a:solidFill>
                  <a:schemeClr val="bg1"/>
                </a:solidFill>
                <a:cs typeface="Arial" charset="0"/>
              </a:rPr>
              <a:t>1) = 48</a:t>
            </a:r>
            <a:endParaRPr lang="ru-RU" sz="3600">
              <a:solidFill>
                <a:schemeClr val="bg1"/>
              </a:solidFill>
              <a:cs typeface="Arial" charset="0"/>
            </a:endParaRPr>
          </a:p>
          <a:p>
            <a:r>
              <a:rPr lang="ru-RU" sz="3600">
                <a:solidFill>
                  <a:schemeClr val="bg1"/>
                </a:solidFill>
                <a:cs typeface="Arial" charset="0"/>
              </a:rPr>
              <a:t>Х</a:t>
            </a:r>
            <a:r>
              <a:rPr lang="ru-RU" sz="2800">
                <a:solidFill>
                  <a:schemeClr val="bg1"/>
                </a:solidFill>
                <a:cs typeface="Arial" charset="0"/>
              </a:rPr>
              <a:t>1 </a:t>
            </a:r>
            <a:r>
              <a:rPr lang="ru-RU" sz="3600">
                <a:solidFill>
                  <a:schemeClr val="bg1"/>
                </a:solidFill>
                <a:cs typeface="Arial" charset="0"/>
              </a:rPr>
              <a:t>= - 7</a:t>
            </a:r>
          </a:p>
          <a:p>
            <a:r>
              <a:rPr lang="ru-RU" sz="3600">
                <a:solidFill>
                  <a:schemeClr val="bg1"/>
                </a:solidFill>
                <a:cs typeface="Arial" charset="0"/>
              </a:rPr>
              <a:t>Х</a:t>
            </a:r>
            <a:r>
              <a:rPr lang="ru-RU" sz="2800">
                <a:solidFill>
                  <a:schemeClr val="bg1"/>
                </a:solidFill>
                <a:cs typeface="Arial" charset="0"/>
              </a:rPr>
              <a:t>2 </a:t>
            </a:r>
            <a:r>
              <a:rPr lang="ru-RU" sz="3600">
                <a:solidFill>
                  <a:schemeClr val="bg1"/>
                </a:solidFill>
                <a:cs typeface="Arial" charset="0"/>
              </a:rPr>
              <a:t>= </a:t>
            </a:r>
            <a:r>
              <a:rPr lang="ru-RU" sz="320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3600" u="sng">
                <a:solidFill>
                  <a:schemeClr val="bg1"/>
                </a:solidFill>
                <a:cs typeface="Arial" charset="0"/>
              </a:rPr>
              <a:t>1</a:t>
            </a:r>
          </a:p>
          <a:p>
            <a:r>
              <a:rPr lang="ru-RU" sz="3600">
                <a:solidFill>
                  <a:schemeClr val="bg1"/>
                </a:solidFill>
                <a:cs typeface="Arial" charset="0"/>
              </a:rPr>
              <a:t>         </a:t>
            </a:r>
            <a:r>
              <a:rPr lang="ru-RU" sz="3200">
                <a:solidFill>
                  <a:schemeClr val="bg1"/>
                </a:solidFill>
                <a:cs typeface="Arial" charset="0"/>
              </a:rPr>
              <a:t>7</a:t>
            </a:r>
            <a:endParaRPr lang="en-US" sz="32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8000" smtClean="0">
                <a:solidFill>
                  <a:schemeClr val="bg1"/>
                </a:solidFill>
                <a:latin typeface="Arial" charset="0"/>
                <a:cs typeface="Arial" charset="0"/>
              </a:rPr>
              <a:t>   Х² - 6Х + 8 = 0 </a:t>
            </a:r>
            <a:endParaRPr lang="ru-RU" sz="8000" smtClean="0">
              <a:solidFill>
                <a:schemeClr val="bg1"/>
              </a:solidFill>
            </a:endParaRPr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2857497"/>
            <a:ext cx="3071834" cy="36433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mtClean="0">
                <a:solidFill>
                  <a:srgbClr val="FFFF00"/>
                </a:solidFill>
                <a:latin typeface="Monotype Corsiva" pitchFamily="66" charset="0"/>
              </a:rPr>
              <a:t>Умение решать квадратные уравнения</a:t>
            </a:r>
          </a:p>
        </p:txBody>
      </p:sp>
      <p:graphicFrame>
        <p:nvGraphicFramePr>
          <p:cNvPr id="3379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42988" y="1557338"/>
          <a:ext cx="7129462" cy="4627562"/>
        </p:xfrm>
        <a:graphic>
          <a:graphicData uri="http://schemas.openxmlformats.org/presentationml/2006/ole">
            <p:oleObj spid="_x0000_s33794" r:id="rId3" imgW="8327858" imgH="4627265" progId="Excel.Sheet.8">
              <p:embed/>
            </p:oleObj>
          </a:graphicData>
        </a:graphic>
      </p:graphicFrame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6286500" y="5643563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5786438" y="2925763"/>
            <a:ext cx="3357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  Леонардо Фибоначчи</a:t>
            </a:r>
          </a:p>
        </p:txBody>
      </p:sp>
      <p:pic>
        <p:nvPicPr>
          <p:cNvPr id="6" name="Рисунок 5" descr="вие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357562"/>
            <a:ext cx="2357454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14313" y="6215063"/>
            <a:ext cx="2357437" cy="39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Франсуа Виет</a:t>
            </a:r>
          </a:p>
        </p:txBody>
      </p:sp>
      <p:pic>
        <p:nvPicPr>
          <p:cNvPr id="8" name="Рисунок 7" descr="ricardo-marti-gerolamo-cardano-33287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702" y="3357562"/>
            <a:ext cx="2214578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6572250" y="6215063"/>
            <a:ext cx="257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Джеранимо Кардано</a:t>
            </a:r>
          </a:p>
        </p:txBody>
      </p:sp>
      <p:pic>
        <p:nvPicPr>
          <p:cNvPr id="10" name="Рисунок 9" descr="iuuq_NV_00f_NK_evdbujpo_SL_ofu0tdjfoujtut0Bebn3_SL_kq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92" y="3357562"/>
            <a:ext cx="2286016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8" name="TextBox 10"/>
          <p:cNvSpPr txBox="1">
            <a:spLocks noChangeArrowheads="1"/>
          </p:cNvSpPr>
          <p:nvPr/>
        </p:nvSpPr>
        <p:spPr bwMode="auto">
          <a:xfrm>
            <a:off x="3500438" y="6215063"/>
            <a:ext cx="257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Никколо Тарталья</a:t>
            </a:r>
          </a:p>
        </p:txBody>
      </p:sp>
      <p:pic>
        <p:nvPicPr>
          <p:cNvPr id="12" name="Рисунок 11" descr="06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58" y="0"/>
            <a:ext cx="2143140" cy="2857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285750" y="2857500"/>
            <a:ext cx="4357688" cy="39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Мухаммад ибн Муса аль-Хорезми</a:t>
            </a:r>
          </a:p>
        </p:txBody>
      </p:sp>
      <p:pic>
        <p:nvPicPr>
          <p:cNvPr id="16" name="Содержимое 15" descr="leonardo-fibonacci2.jp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572264" y="0"/>
            <a:ext cx="2214578" cy="2928934"/>
          </a:xfrm>
          <a:effectLst>
            <a:softEdge rad="112500"/>
          </a:effectLst>
        </p:spPr>
      </p:pic>
      <p:sp>
        <p:nvSpPr>
          <p:cNvPr id="15372" name="TextBox 16"/>
          <p:cNvSpPr txBox="1">
            <a:spLocks noChangeArrowheads="1"/>
          </p:cNvSpPr>
          <p:nvPr/>
        </p:nvSpPr>
        <p:spPr bwMode="auto">
          <a:xfrm>
            <a:off x="2555875" y="404813"/>
            <a:ext cx="39608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FFFF00"/>
                </a:solidFill>
                <a:latin typeface="Calibri" pitchFamily="34" charset="0"/>
              </a:rPr>
              <a:t>        </a:t>
            </a:r>
            <a:r>
              <a:rPr lang="ru-RU" sz="4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Историческая справка</a:t>
            </a:r>
            <a:r>
              <a:rPr lang="ru-RU" sz="4400">
                <a:solidFill>
                  <a:srgbClr val="FFFF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7" name="Rectangle 1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>
                <a:solidFill>
                  <a:srgbClr val="FFFF00"/>
                </a:solidFill>
                <a:latin typeface="Monotype Corsiva" pitchFamily="66" charset="0"/>
              </a:rPr>
              <a:t>Способы решения полных квадратных уравнений</a:t>
            </a:r>
          </a:p>
        </p:txBody>
      </p:sp>
      <p:pic>
        <p:nvPicPr>
          <p:cNvPr id="66563" name="Picture 3" descr="I:\Documents and Settings\Учитель\Рабочий стол\МАСТЕР КЛАСС+ февр.2015\nad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3116"/>
            <a:ext cx="8552381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457200" y="-214313"/>
            <a:ext cx="8229600" cy="1631951"/>
          </a:xfrm>
        </p:spPr>
        <p:txBody>
          <a:bodyPr/>
          <a:lstStyle/>
          <a:p>
            <a:r>
              <a:rPr lang="ru-RU" sz="4800" dirty="0" smtClean="0">
                <a:solidFill>
                  <a:srgbClr val="FFFF00"/>
                </a:solidFill>
                <a:latin typeface="Monotype Corsiva" pitchFamily="66" charset="0"/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357812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       </a:t>
            </a:r>
            <a:r>
              <a:rPr lang="ru-RU" sz="4400" dirty="0" smtClean="0">
                <a:solidFill>
                  <a:schemeClr val="bg1"/>
                </a:solidFill>
                <a:latin typeface="Monotype Corsiva" pitchFamily="66" charset="0"/>
              </a:rPr>
              <a:t>Решите квадратные уравнения :</a:t>
            </a:r>
          </a:p>
          <a:p>
            <a:pPr algn="ctr">
              <a:buFont typeface="Arial" charset="0"/>
              <a:buNone/>
            </a:pPr>
            <a:endParaRPr lang="ru-RU" sz="4000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pPr>
              <a:buFont typeface="Arial" charset="0"/>
              <a:buNone/>
            </a:pPr>
            <a:r>
              <a:rPr lang="ru-RU" sz="4800" dirty="0" smtClean="0">
                <a:solidFill>
                  <a:schemeClr val="bg1"/>
                </a:solidFill>
              </a:rPr>
              <a:t>а)  345Х</a:t>
            </a:r>
            <a:r>
              <a:rPr lang="ru-RU" sz="4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 - 137Х – 208 = 0</a:t>
            </a:r>
          </a:p>
          <a:p>
            <a:pPr>
              <a:buFont typeface="Arial" charset="0"/>
              <a:buNone/>
            </a:pPr>
            <a:r>
              <a:rPr lang="ru-RU" sz="4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б) 132Х² + 247Х + 115 = 0</a:t>
            </a:r>
          </a:p>
          <a:p>
            <a:pPr>
              <a:buFont typeface="Arial" charset="0"/>
              <a:buNone/>
            </a:pPr>
            <a:r>
              <a:rPr lang="ru-RU" sz="4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в)  3Х² + 10Х + 3 = 0</a:t>
            </a:r>
          </a:p>
          <a:p>
            <a:pPr>
              <a:buFont typeface="Arial" charset="0"/>
              <a:buNone/>
            </a:pPr>
            <a:r>
              <a:rPr lang="ru-RU" sz="4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г)  13Х² + 168Х – 13 = 0</a:t>
            </a:r>
            <a:endParaRPr lang="ru-RU" sz="4000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23590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7200" smtClean="0">
                <a:solidFill>
                  <a:srgbClr val="FFFF00"/>
                </a:solidFill>
                <a:latin typeface="Monotype Corsiva" pitchFamily="66" charset="0"/>
              </a:rPr>
              <a:t>Успехов в достижении поставленных целей!</a:t>
            </a:r>
          </a:p>
        </p:txBody>
      </p:sp>
      <p:pic>
        <p:nvPicPr>
          <p:cNvPr id="36867" name="Рисунок 3" descr="2-z23-e5111d87-bba7-4aa4-9578-6bc59c4ae40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357562"/>
            <a:ext cx="3357586" cy="328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5286375" cy="1143000"/>
          </a:xfrm>
        </p:spPr>
        <p:txBody>
          <a:bodyPr/>
          <a:lstStyle/>
          <a:p>
            <a:r>
              <a:rPr lang="ru-RU" sz="6000" b="1" i="1" smtClean="0">
                <a:solidFill>
                  <a:srgbClr val="FFFF00"/>
                </a:solidFill>
                <a:latin typeface="Monotype Corsiva" pitchFamily="66" charset="0"/>
              </a:rPr>
              <a:t>Уравнения</a:t>
            </a:r>
            <a:r>
              <a:rPr lang="en-US" sz="6000" b="1" i="1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ru-RU" sz="6000" b="1" i="1" smtClean="0">
                <a:solidFill>
                  <a:srgbClr val="FFFF00"/>
                </a:solidFill>
                <a:latin typeface="Monotype Corsiva" pitchFamily="66" charset="0"/>
              </a:rPr>
              <a:t>: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8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571625"/>
            <a:ext cx="4040188" cy="47148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     x</a:t>
            </a:r>
            <a:r>
              <a:rPr lang="ru-RU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+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y</a:t>
            </a:r>
            <a:r>
              <a:rPr lang="ru-RU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²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=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9</a:t>
            </a:r>
          </a:p>
          <a:p>
            <a:pPr>
              <a:buFont typeface="Arial" charset="0"/>
              <a:buNone/>
            </a:pPr>
            <a:endParaRPr lang="en-US" sz="400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40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      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2x + 5 = 0</a:t>
            </a:r>
          </a:p>
          <a:p>
            <a:pPr>
              <a:buFont typeface="Arial" charset="0"/>
              <a:buNone/>
            </a:pPr>
            <a:endParaRPr lang="en-US" sz="400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40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      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x + y = 8</a:t>
            </a:r>
          </a:p>
          <a:p>
            <a:pPr>
              <a:buFont typeface="Arial" charset="0"/>
              <a:buNone/>
            </a:pPr>
            <a:endParaRPr lang="en-US" sz="400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40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      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x³ = 27</a:t>
            </a:r>
            <a:endParaRPr lang="ru-RU" sz="4000" dirty="0" smtClean="0">
              <a:solidFill>
                <a:schemeClr val="bg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-142875"/>
            <a:ext cx="4041775" cy="16033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           </a:t>
            </a:r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</a:rPr>
              <a:t>x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  <a:cs typeface="Arial"/>
              </a:rPr>
              <a:t>²</a:t>
            </a:r>
            <a:r>
              <a:rPr lang="ru-RU" sz="4000" b="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  <a:cs typeface="Arial"/>
              </a:rPr>
              <a:t>-</a:t>
            </a:r>
            <a:r>
              <a:rPr lang="ru-RU" sz="4000" b="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  <a:cs typeface="Arial"/>
              </a:rPr>
              <a:t>4x</a:t>
            </a:r>
            <a:r>
              <a:rPr lang="ru-RU" sz="4000" b="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  <a:cs typeface="Arial"/>
              </a:rPr>
              <a:t>=</a:t>
            </a:r>
            <a:r>
              <a:rPr lang="ru-RU" sz="4000" b="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en-US" sz="4000" b="0" dirty="0" smtClean="0">
                <a:solidFill>
                  <a:schemeClr val="bg1"/>
                </a:solidFill>
                <a:latin typeface="+mj-lt"/>
                <a:cs typeface="Arial"/>
              </a:rPr>
              <a:t>0</a:t>
            </a:r>
            <a:endParaRPr lang="ru-RU" sz="40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714500"/>
            <a:ext cx="4041775" cy="485775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300" dirty="0" smtClean="0">
                <a:solidFill>
                  <a:srgbClr val="FFFF00"/>
                </a:solidFill>
              </a:rPr>
              <a:t>        </a:t>
            </a:r>
            <a:r>
              <a:rPr lang="en-US" sz="4300" dirty="0" smtClean="0">
                <a:solidFill>
                  <a:schemeClr val="bg1"/>
                </a:solidFill>
              </a:rPr>
              <a:t>2x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²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5x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=</a:t>
            </a:r>
            <a:r>
              <a:rPr lang="ru-RU" sz="43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300" dirty="0" smtClean="0">
                <a:solidFill>
                  <a:schemeClr val="bg1"/>
                </a:solidFill>
                <a:latin typeface="Arial"/>
                <a:cs typeface="Arial"/>
              </a:rPr>
              <a:t>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35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00" dirty="0" smtClean="0">
                <a:solidFill>
                  <a:srgbClr val="FFFF00"/>
                </a:solidFill>
                <a:latin typeface="Arial"/>
                <a:cs typeface="Arial"/>
              </a:rPr>
              <a:t>          </a:t>
            </a:r>
            <a:r>
              <a:rPr lang="en-US" sz="470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4x²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81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=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3500" dirty="0" smtClean="0">
              <a:solidFill>
                <a:srgbClr val="FFFF00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00" dirty="0" smtClean="0">
                <a:solidFill>
                  <a:schemeClr val="bg1"/>
                </a:solidFill>
                <a:latin typeface="Arial"/>
                <a:cs typeface="Arial"/>
              </a:rPr>
              <a:t>             </a:t>
            </a:r>
            <a:r>
              <a:rPr lang="ru-RU" sz="35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35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x²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=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25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35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00" dirty="0" smtClean="0">
                <a:solidFill>
                  <a:srgbClr val="FFFF00"/>
                </a:solidFill>
                <a:latin typeface="Arial"/>
                <a:cs typeface="Arial"/>
              </a:rPr>
              <a:t>            </a:t>
            </a:r>
            <a:r>
              <a:rPr lang="ru-RU" sz="350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500" dirty="0" smtClean="0">
                <a:solidFill>
                  <a:srgbClr val="FFFF00"/>
                </a:solidFill>
                <a:latin typeface="Arial"/>
                <a:cs typeface="Arial"/>
              </a:rPr>
              <a:t> 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a²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=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3500" dirty="0" smtClean="0">
              <a:solidFill>
                <a:srgbClr val="FFFF00"/>
              </a:solidFill>
              <a:latin typeface="Arial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700" dirty="0" smtClean="0">
                <a:solidFill>
                  <a:srgbClr val="FFFF00"/>
                </a:solidFill>
                <a:latin typeface="Arial"/>
                <a:cs typeface="Arial"/>
              </a:rPr>
              <a:t>        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(x-3)²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=</a:t>
            </a:r>
            <a:r>
              <a:rPr lang="ru-RU" sz="47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700" dirty="0" smtClean="0">
                <a:solidFill>
                  <a:schemeClr val="bg1"/>
                </a:solidFill>
                <a:latin typeface="Arial"/>
                <a:cs typeface="Arial"/>
              </a:rPr>
              <a:t>49</a:t>
            </a:r>
            <a:endParaRPr lang="ru-RU" sz="4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6"/>
          <p:cNvSpPr>
            <a:spLocks noGrp="1"/>
          </p:cNvSpPr>
          <p:nvPr>
            <p:ph type="ctrTitle"/>
          </p:nvPr>
        </p:nvSpPr>
        <p:spPr>
          <a:xfrm>
            <a:off x="685800" y="1785938"/>
            <a:ext cx="7772400" cy="1814512"/>
          </a:xfrm>
        </p:spPr>
        <p:txBody>
          <a:bodyPr/>
          <a:lstStyle/>
          <a:p>
            <a:r>
              <a:rPr lang="ru-RU" sz="9600" smtClean="0">
                <a:solidFill>
                  <a:schemeClr val="bg1"/>
                </a:solidFill>
                <a:latin typeface="Monotype Corsiva" pitchFamily="66" charset="0"/>
              </a:rPr>
              <a:t/>
            </a:r>
            <a:br>
              <a:rPr lang="ru-RU" sz="960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9600" smtClean="0">
                <a:solidFill>
                  <a:srgbClr val="FFFF00"/>
                </a:solidFill>
                <a:latin typeface="Monotype Corsiva" pitchFamily="66" charset="0"/>
              </a:rPr>
              <a:t>Квадратные уравнения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3214688"/>
            <a:ext cx="6400800" cy="19288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 rot="-1200000">
            <a:off x="404813" y="858838"/>
            <a:ext cx="396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chemeClr val="bg1"/>
                </a:solidFill>
                <a:latin typeface="Calibri" pitchFamily="34" charset="0"/>
              </a:rPr>
              <a:t>2Х</a:t>
            </a:r>
            <a:r>
              <a:rPr lang="ru-RU" sz="4000" b="1">
                <a:solidFill>
                  <a:schemeClr val="bg1"/>
                </a:solidFill>
                <a:latin typeface="Calibri" pitchFamily="34" charset="0"/>
                <a:cs typeface="Arial" charset="0"/>
              </a:rPr>
              <a:t>² - 15Х + 18 = 0</a:t>
            </a:r>
            <a:endParaRPr lang="ru-RU" sz="40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-1380000">
            <a:off x="5030788" y="5383213"/>
            <a:ext cx="3929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1"/>
                </a:solidFill>
                <a:latin typeface="+mj-lt"/>
              </a:rPr>
              <a:t>2Х</a:t>
            </a:r>
            <a:r>
              <a:rPr lang="ru-RU" sz="4000" b="1" dirty="0">
                <a:solidFill>
                  <a:schemeClr val="bg1"/>
                </a:solidFill>
                <a:latin typeface="+mj-lt"/>
                <a:cs typeface="Arial"/>
              </a:rPr>
              <a:t>²  -  17Х + 8 = 0</a:t>
            </a:r>
            <a:endParaRPr lang="ru-RU" sz="4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414" name="AutoShape 6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539750" y="5734050"/>
            <a:ext cx="863600" cy="792163"/>
          </a:xfrm>
          <a:prstGeom prst="actionButtonDocumen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68313" y="476250"/>
            <a:ext cx="8229600" cy="60721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000" smtClean="0">
                <a:solidFill>
                  <a:srgbClr val="FFFF00"/>
                </a:solidFill>
                <a:latin typeface="Monotype Corsiva" pitchFamily="66" charset="0"/>
              </a:rPr>
              <a:t>Способы решения квадратных уравнений:</a:t>
            </a:r>
          </a:p>
          <a:p>
            <a:pPr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1) Разложением на множители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2) По формуле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3) Выделением квадрата двучлена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4) По теореме Виета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5) Используя свойства коэффициентов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6) Способом «переброски»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7) Используя закономерность </a:t>
            </a:r>
            <a:r>
              <a:rPr lang="ru-RU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ru-RU" smtClean="0">
                <a:solidFill>
                  <a:schemeClr val="bg1"/>
                </a:solidFill>
                <a:latin typeface="Arial" charset="0"/>
              </a:rPr>
            </a:br>
            <a:r>
              <a:rPr lang="ru-RU" smtClean="0">
                <a:solidFill>
                  <a:schemeClr val="bg1"/>
                </a:solidFill>
              </a:rPr>
              <a:t>коэффициентов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>
              <a:solidFill>
                <a:srgbClr val="FFFF99"/>
              </a:solidFill>
              <a:latin typeface="Monotype Corsiva" pitchFamily="66" charset="0"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214313" y="1425575"/>
            <a:ext cx="8215312" cy="48117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6600" smtClean="0">
                <a:solidFill>
                  <a:srgbClr val="FFFF00"/>
                </a:solidFill>
                <a:latin typeface="Monotype Corsiva" pitchFamily="66" charset="0"/>
              </a:rPr>
              <a:t>         </a:t>
            </a:r>
            <a:r>
              <a:rPr lang="ru-RU" sz="7200" smtClean="0">
                <a:solidFill>
                  <a:srgbClr val="FFFF00"/>
                </a:solidFill>
                <a:latin typeface="Monotype Corsiva" pitchFamily="66" charset="0"/>
              </a:rPr>
              <a:t>Нестандартные            способы решения  полных квадратных  уравнений</a:t>
            </a:r>
            <a:endParaRPr lang="ru-RU" sz="72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401050" cy="172561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Monotype Corsiva" pitchFamily="66" charset="0"/>
              </a:rPr>
              <a:t>Цель </a:t>
            </a:r>
            <a:r>
              <a:rPr lang="ru-RU" sz="4000" dirty="0" smtClean="0">
                <a:solidFill>
                  <a:srgbClr val="FFFF00"/>
                </a:solidFill>
              </a:rPr>
              <a:t>: </a:t>
            </a:r>
            <a:r>
              <a:rPr lang="ru-RU" sz="3200" dirty="0" smtClean="0">
                <a:solidFill>
                  <a:srgbClr val="FFFF00"/>
                </a:solidFill>
              </a:rPr>
              <a:t>овладение нестандартными способами решения квадратных уравнений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25"/>
            <a:ext cx="8258175" cy="4357688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ru-RU" sz="4000" dirty="0" smtClean="0">
                <a:solidFill>
                  <a:srgbClr val="FFFF00"/>
                </a:solidFill>
                <a:latin typeface="Monotype Corsiva" pitchFamily="66" charset="0"/>
              </a:rPr>
              <a:t>Задачи :</a:t>
            </a:r>
          </a:p>
          <a:p>
            <a:pPr>
              <a:buFont typeface="Arial" charset="0"/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u="sng" dirty="0" smtClean="0">
                <a:solidFill>
                  <a:schemeClr val="bg1"/>
                </a:solidFill>
              </a:rPr>
              <a:t>Узнать :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При каких условиях применяют данный способ решения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Как решать уравнения данным способом 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Зачем нужны различные способы решения уравнений      </a:t>
            </a:r>
            <a:endParaRPr lang="ru-RU" sz="2800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XIXmir-17a_spens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600200"/>
            <a:ext cx="3357585" cy="3686187"/>
          </a:xfrm>
          <a:ln>
            <a:solidFill>
              <a:schemeClr val="accent1"/>
            </a:solidFill>
          </a:ln>
          <a:scene3d>
            <a:camera prst="perspectiveContrastingRightFacing"/>
            <a:lightRig rig="threePt" dir="t"/>
          </a:scene3d>
        </p:spPr>
      </p:pic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3643313" y="1285875"/>
            <a:ext cx="5357812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  « Дороги  не </a:t>
            </a:r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те знания</a:t>
            </a:r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, которые откладываются в мозгу ,как жир , </a:t>
            </a:r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дороги </a:t>
            </a:r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те, которые  превращаются в умственные мышцы»  </a:t>
            </a:r>
          </a:p>
          <a:p>
            <a:endParaRPr lang="ru-RU" sz="3600" dirty="0">
              <a:solidFill>
                <a:schemeClr val="bg1"/>
              </a:solidFill>
              <a:latin typeface="Monotype Corsiva" pitchFamily="66" charset="0"/>
            </a:endParaRPr>
          </a:p>
          <a:p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                     </a:t>
            </a:r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Герберт  </a:t>
            </a:r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Спенсер</a:t>
            </a:r>
          </a:p>
          <a:p>
            <a:r>
              <a:rPr lang="ru-RU" sz="3600" dirty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</a:t>
            </a:r>
          </a:p>
          <a:p>
            <a:r>
              <a:rPr lang="ru-RU" sz="2800" dirty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</a:t>
            </a:r>
          </a:p>
          <a:p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CC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FFFFCC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FFFF00"/>
                </a:solidFill>
                <a:latin typeface="Monotype Corsiva" pitchFamily="66" charset="0"/>
              </a:rPr>
              <a:t>Алгоритм решения квадратного уравнения , основанный на свойстве коэффициентов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chemeClr val="bg1"/>
                </a:solidFill>
              </a:rPr>
              <a:t>1. Проверяют условия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      а) </a:t>
            </a:r>
            <a:r>
              <a:rPr lang="en-US" i="1" dirty="0" smtClean="0">
                <a:solidFill>
                  <a:schemeClr val="bg1"/>
                </a:solidFill>
              </a:rPr>
              <a:t>a + b + c = 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</a:rPr>
              <a:t>      </a:t>
            </a:r>
            <a:r>
              <a:rPr lang="ru-RU" i="1" dirty="0" smtClean="0">
                <a:solidFill>
                  <a:schemeClr val="bg1"/>
                </a:solidFill>
              </a:rPr>
              <a:t>б) </a:t>
            </a:r>
            <a:r>
              <a:rPr lang="en-US" i="1" dirty="0" smtClean="0">
                <a:solidFill>
                  <a:schemeClr val="bg1"/>
                </a:solidFill>
              </a:rPr>
              <a:t>b = a + c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ru-RU" i="1" dirty="0" smtClean="0">
                <a:solidFill>
                  <a:schemeClr val="bg1"/>
                </a:solidFill>
              </a:rPr>
              <a:t>2. В случае выполнения условий находят корни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      а) </a:t>
            </a:r>
            <a:r>
              <a:rPr lang="en-US" i="1" dirty="0" smtClean="0">
                <a:solidFill>
                  <a:schemeClr val="bg1"/>
                </a:solidFill>
              </a:rPr>
              <a:t>X</a:t>
            </a:r>
            <a:r>
              <a:rPr lang="en-US" sz="2400" i="1" dirty="0" smtClean="0">
                <a:solidFill>
                  <a:schemeClr val="bg1"/>
                </a:solidFill>
              </a:rPr>
              <a:t>1</a:t>
            </a:r>
            <a:r>
              <a:rPr lang="en-US" i="1" dirty="0" smtClean="0">
                <a:solidFill>
                  <a:schemeClr val="bg1"/>
                </a:solidFill>
              </a:rPr>
              <a:t> = 1; X</a:t>
            </a:r>
            <a:r>
              <a:rPr lang="en-US" sz="2400" i="1" dirty="0" smtClean="0">
                <a:solidFill>
                  <a:schemeClr val="bg1"/>
                </a:solidFill>
              </a:rPr>
              <a:t>2</a:t>
            </a:r>
            <a:r>
              <a:rPr lang="en-US" i="1" dirty="0" smtClean="0">
                <a:solidFill>
                  <a:schemeClr val="bg1"/>
                </a:solidFill>
              </a:rPr>
              <a:t> =</a:t>
            </a:r>
            <a:r>
              <a:rPr lang="ru-RU" i="1" dirty="0" smtClean="0">
                <a:solidFill>
                  <a:schemeClr val="bg1"/>
                </a:solidFill>
              </a:rPr>
              <a:t> с/а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      б) Х</a:t>
            </a:r>
            <a:r>
              <a:rPr lang="ru-RU" sz="2600" i="1" dirty="0" smtClean="0">
                <a:solidFill>
                  <a:schemeClr val="bg1"/>
                </a:solidFill>
              </a:rPr>
              <a:t>1</a:t>
            </a:r>
            <a:r>
              <a:rPr lang="ru-RU" i="1" dirty="0" smtClean="0">
                <a:solidFill>
                  <a:schemeClr val="bg1"/>
                </a:solidFill>
              </a:rPr>
              <a:t> = - 1; Х</a:t>
            </a:r>
            <a:r>
              <a:rPr lang="ru-RU" sz="2600" i="1" dirty="0" smtClean="0">
                <a:solidFill>
                  <a:schemeClr val="bg1"/>
                </a:solidFill>
              </a:rPr>
              <a:t>2</a:t>
            </a:r>
            <a:r>
              <a:rPr lang="ru-RU" i="1" dirty="0" smtClean="0">
                <a:solidFill>
                  <a:schemeClr val="bg1"/>
                </a:solidFill>
              </a:rPr>
              <a:t> = - с/а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</a:rPr>
              <a:t>3. Выполняют проверку по теореме обратной теореме Виета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741</Words>
  <PresentationFormat>Экран (4:3)</PresentationFormat>
  <Paragraphs>122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Лист Microsoft Office Excel 97-2003</vt:lpstr>
      <vt:lpstr>Слайд 1</vt:lpstr>
      <vt:lpstr>Слайд 2</vt:lpstr>
      <vt:lpstr>Уравнения :</vt:lpstr>
      <vt:lpstr> Квадратные уравнения</vt:lpstr>
      <vt:lpstr>Слайд 5</vt:lpstr>
      <vt:lpstr>Слайд 6</vt:lpstr>
      <vt:lpstr>Цель : овладение нестандартными способами решения квадратных уравнений</vt:lpstr>
      <vt:lpstr>Слайд 8</vt:lpstr>
      <vt:lpstr> Алгоритм решения квадратного уравнения , основанный на свойстве коэффициентов</vt:lpstr>
      <vt:lpstr> Решите уравнения:</vt:lpstr>
      <vt:lpstr>Алгоритм решения квадратного уравнения , основанный на закономерности коэффициентов</vt:lpstr>
      <vt:lpstr>Решите уравнения:</vt:lpstr>
      <vt:lpstr>Решите уравнения:</vt:lpstr>
      <vt:lpstr>Нестандартные способы решения квадратных  уравнений: </vt:lpstr>
      <vt:lpstr>Самостоятельная работа</vt:lpstr>
      <vt:lpstr>Решение квадратного уравнения,  используя свойство  коэффициентов:</vt:lpstr>
      <vt:lpstr>Решение квадратного уравнения, используя закономерность коэффициентов:</vt:lpstr>
      <vt:lpstr>Слайд 18</vt:lpstr>
      <vt:lpstr>Умение решать квадратные уравнения</vt:lpstr>
      <vt:lpstr>Способы решения полных квадратных уравнений</vt:lpstr>
      <vt:lpstr>Домашнее задание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Учитель</cp:lastModifiedBy>
  <cp:revision>145</cp:revision>
  <dcterms:created xsi:type="dcterms:W3CDTF">2015-01-08T08:41:36Z</dcterms:created>
  <dcterms:modified xsi:type="dcterms:W3CDTF">2015-02-02T10:31:20Z</dcterms:modified>
</cp:coreProperties>
</file>