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3" r:id="rId4"/>
    <p:sldId id="275" r:id="rId5"/>
    <p:sldId id="276" r:id="rId6"/>
    <p:sldId id="277" r:id="rId7"/>
    <p:sldId id="278" r:id="rId8"/>
    <p:sldId id="280" r:id="rId9"/>
    <p:sldId id="258" r:id="rId10"/>
    <p:sldId id="256" r:id="rId11"/>
    <p:sldId id="259" r:id="rId12"/>
    <p:sldId id="261" r:id="rId13"/>
    <p:sldId id="263" r:id="rId14"/>
    <p:sldId id="265" r:id="rId15"/>
    <p:sldId id="267" r:id="rId16"/>
    <p:sldId id="269" r:id="rId17"/>
    <p:sldId id="270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66CCFF"/>
    <a:srgbClr val="009900"/>
    <a:srgbClr val="66FF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4" autoAdjust="0"/>
    <p:restoredTop sz="94660"/>
  </p:normalViewPr>
  <p:slideViewPr>
    <p:cSldViewPr>
      <p:cViewPr varScale="1">
        <p:scale>
          <a:sx n="109" d="100"/>
          <a:sy n="109" d="100"/>
        </p:scale>
        <p:origin x="17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4C4B7-BB72-45A5-8F70-BE88E9D931E6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A6EB3-FFB6-41DF-9081-54BAEB4DE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4494E-1539-4AD3-B239-DEAA170C1CE3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8C3C-207C-4E36-8E06-1B69A2008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4EE2D-B66D-44B1-B418-C4F66EF7656D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ACC94-B0A0-4AA2-BB34-1A0A0DF72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5BCF4-D4B1-464E-8263-89B5FE9283FA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AAF27-A581-4971-AC04-3451EB7E4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AB5D5-4AFF-4D42-93A1-2A6FD46D8EF0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ECCE6-E504-48CE-B957-B127BFE2A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AB32F-029A-4A00-86A0-13942722AE4B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01C02-1582-4D80-80FA-A25A04AC0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9EC3B-F695-4334-B149-950BB5270B40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2F251-836A-4EFC-8CF8-CB086BA9E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EF6C6-911D-4463-898A-DFBBDED0679E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F16D5-ED9A-44D9-9DAF-EED04923C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566E7-FC4C-46DC-8102-52F4C9EDACED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6770D-60D1-4F3A-8182-806E6DB2B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901EB-F622-4C2E-A639-82344CC8CB5C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055C3-EEEC-4FE3-BF7D-EA37B8158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4E4C7-096B-46AF-9845-1797BF758ED9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5464A-4673-442B-9DE6-B1F33BF53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2C14C7-60C3-47B0-9258-199A87BFDF3A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081387-BF41-4C3D-9EE9-41538C3A3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908175" y="1052513"/>
            <a:ext cx="5160963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Осень я не потерплю,</a:t>
            </a:r>
            <a:br>
              <a:rPr 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ru-RU" sz="4000" b="1">
                <a:latin typeface="Times New Roman" pitchFamily="18" charset="0"/>
                <a:cs typeface="Times New Roman" pitchFamily="18" charset="0"/>
              </a:rPr>
              <a:t>Завьюжу метели.</a:t>
            </a:r>
            <a:br>
              <a:rPr 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ru-RU" sz="4000" b="1">
                <a:latin typeface="Times New Roman" pitchFamily="18" charset="0"/>
                <a:cs typeface="Times New Roman" pitchFamily="18" charset="0"/>
              </a:rPr>
              <a:t>Все дороги побелю,</a:t>
            </a:r>
            <a:br>
              <a:rPr 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ru-RU" sz="4000" b="1">
                <a:latin typeface="Times New Roman" pitchFamily="18" charset="0"/>
                <a:cs typeface="Times New Roman" pitchFamily="18" charset="0"/>
              </a:rPr>
              <a:t>Разукрашу ели.</a:t>
            </a:r>
            <a:br>
              <a:rPr 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ru-RU" sz="4000" b="1">
                <a:latin typeface="Times New Roman" pitchFamily="18" charset="0"/>
                <a:cs typeface="Times New Roman" pitchFamily="18" charset="0"/>
              </a:rPr>
              <a:t>Замету вам все дома,</a:t>
            </a:r>
            <a:br>
              <a:rPr 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ru-RU" sz="4000" b="1">
                <a:latin typeface="Times New Roman" pitchFamily="18" charset="0"/>
                <a:cs typeface="Times New Roman" pitchFamily="18" charset="0"/>
              </a:rPr>
              <a:t>Потому что я ...</a:t>
            </a:r>
            <a:r>
              <a:rPr lang="ru-RU"/>
              <a:t>  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076825" y="4076700"/>
            <a:ext cx="1462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</p:txBody>
      </p:sp>
      <p:pic>
        <p:nvPicPr>
          <p:cNvPr id="13317" name="Picture 5" descr="95618942_Zima_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0"/>
            <a:ext cx="5111750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4" descr="683410808211692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ctrTitle"/>
          </p:nvPr>
        </p:nvSpPr>
        <p:spPr>
          <a:xfrm>
            <a:off x="2771775" y="260350"/>
            <a:ext cx="3887788" cy="1296988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0000"/>
                </a:solidFill>
              </a:rPr>
              <a:t>Венгрия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3" descr="china_new_y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ctrTitle"/>
          </p:nvPr>
        </p:nvSpPr>
        <p:spPr>
          <a:xfrm>
            <a:off x="3635375" y="115888"/>
            <a:ext cx="3094038" cy="1323975"/>
          </a:xfrm>
        </p:spPr>
        <p:txBody>
          <a:bodyPr/>
          <a:lstStyle/>
          <a:p>
            <a:pPr eaLnBrk="1" hangingPunct="1"/>
            <a:r>
              <a:rPr lang="ru-RU" i="1" smtClean="0">
                <a:solidFill>
                  <a:srgbClr val="FF0000"/>
                </a:solidFill>
              </a:rPr>
              <a:t>Япония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3" descr="5e5bd580f235f53b62bcd0a251dd56c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ctrTitle"/>
          </p:nvPr>
        </p:nvSpPr>
        <p:spPr>
          <a:xfrm>
            <a:off x="5473700" y="0"/>
            <a:ext cx="3670300" cy="1470025"/>
          </a:xfrm>
        </p:spPr>
        <p:txBody>
          <a:bodyPr/>
          <a:lstStyle/>
          <a:p>
            <a:pPr eaLnBrk="1" hangingPunct="1"/>
            <a:r>
              <a:rPr lang="ru-RU" i="1" smtClean="0">
                <a:solidFill>
                  <a:srgbClr val="FF0000"/>
                </a:solidFill>
              </a:rPr>
              <a:t>Германия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3" descr="новогодняя варна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1"/>
          <p:cNvSpPr>
            <a:spLocks noGrp="1"/>
          </p:cNvSpPr>
          <p:nvPr>
            <p:ph type="ctrTitle"/>
          </p:nvPr>
        </p:nvSpPr>
        <p:spPr>
          <a:xfrm>
            <a:off x="2484438" y="0"/>
            <a:ext cx="3381375" cy="1470025"/>
          </a:xfrm>
        </p:spPr>
        <p:txBody>
          <a:bodyPr/>
          <a:lstStyle/>
          <a:p>
            <a:pPr eaLnBrk="1" hangingPunct="1"/>
            <a:r>
              <a:rPr lang="ru-RU" i="1" smtClean="0">
                <a:solidFill>
                  <a:srgbClr val="FF0000"/>
                </a:solidFill>
              </a:rPr>
              <a:t>Болгария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3" descr="varadero-cub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Заголовок 1"/>
          <p:cNvSpPr>
            <a:spLocks noGrp="1"/>
          </p:cNvSpPr>
          <p:nvPr>
            <p:ph type="ctrTitle"/>
          </p:nvPr>
        </p:nvSpPr>
        <p:spPr>
          <a:xfrm>
            <a:off x="323850" y="333375"/>
            <a:ext cx="3597275" cy="1470025"/>
          </a:xfrm>
        </p:spPr>
        <p:txBody>
          <a:bodyPr/>
          <a:lstStyle/>
          <a:p>
            <a:pPr eaLnBrk="1" hangingPunct="1"/>
            <a:r>
              <a:rPr lang="ru-RU" i="1" smtClean="0">
                <a:solidFill>
                  <a:srgbClr val="FF0000"/>
                </a:solidFill>
              </a:rPr>
              <a:t>Куба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3" descr="christmasitaly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Заголовок 1"/>
          <p:cNvSpPr>
            <a:spLocks noGrp="1"/>
          </p:cNvSpPr>
          <p:nvPr>
            <p:ph type="ctrTitle"/>
          </p:nvPr>
        </p:nvSpPr>
        <p:spPr>
          <a:xfrm>
            <a:off x="6049963" y="0"/>
            <a:ext cx="3094037" cy="1470025"/>
          </a:xfrm>
        </p:spPr>
        <p:txBody>
          <a:bodyPr/>
          <a:lstStyle/>
          <a:p>
            <a:pPr eaLnBrk="1" hangingPunct="1"/>
            <a:r>
              <a:rPr lang="ru-RU" i="1" smtClean="0">
                <a:solidFill>
                  <a:srgbClr val="FF0000"/>
                </a:solidFill>
              </a:rPr>
              <a:t>Италия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5843" name="Рисунок 3" descr="Kremlin_and_Red_Square_Fireworks,_Moscow,_Russi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3" descr="71232619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9105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611188" y="1052513"/>
            <a:ext cx="80645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Продолжим наше маленькое путешествие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по страницам истории Нового года.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А не запутаться нам помогут маршрутные 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листы.</a:t>
            </a:r>
          </a:p>
        </p:txBody>
      </p:sp>
      <p:pic>
        <p:nvPicPr>
          <p:cNvPr id="36870" name="Рисунок 1" descr="http://img-fotki.yandex.ru/get/4714/102699435.4b3/0_77cd9_6163c851_ori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3141663"/>
            <a:ext cx="27368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5189538" cy="1311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На дворе снежок идет</a:t>
            </a:r>
          </a:p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Скоро праздник  …</a:t>
            </a:r>
            <a:r>
              <a:rPr lang="ru-RU"/>
              <a:t> 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2124075" y="4941888"/>
            <a:ext cx="5327650" cy="1630362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Новый Год!</a:t>
            </a:r>
          </a:p>
        </p:txBody>
      </p:sp>
      <p:sp>
        <p:nvSpPr>
          <p:cNvPr id="2" name="WordArt 3"/>
          <p:cNvSpPr>
            <a:spLocks noChangeArrowheads="1" noChangeShapeType="1" noTextEdit="1"/>
          </p:cNvSpPr>
          <p:nvPr/>
        </p:nvSpPr>
        <p:spPr bwMode="auto">
          <a:xfrm>
            <a:off x="1692275" y="2349500"/>
            <a:ext cx="5903913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СОБЫТИЕ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43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nimBg="1"/>
      <p:bldP spid="14339" grpId="0" animBg="1"/>
      <p:bldP spid="14339" grpId="1" animBg="1"/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225425" y="188913"/>
            <a:ext cx="8918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А что вы уже знаете про праздник Новый год?</a:t>
            </a:r>
            <a:r>
              <a:rPr lang="ru-RU"/>
              <a:t>  </a:t>
            </a: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5148263" y="908050"/>
            <a:ext cx="35845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Какого  числа мы </a:t>
            </a:r>
          </a:p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отмечаем этот</a:t>
            </a:r>
          </a:p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 праздник?</a:t>
            </a:r>
            <a:r>
              <a:rPr lang="ru-RU"/>
              <a:t> </a:t>
            </a:r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5292725" y="4149725"/>
            <a:ext cx="31670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А всегда ли</a:t>
            </a:r>
          </a:p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 в этот день отмечали </a:t>
            </a:r>
          </a:p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Новый год?</a:t>
            </a:r>
            <a:r>
              <a:rPr lang="ru-RU"/>
              <a:t> </a:t>
            </a:r>
          </a:p>
        </p:txBody>
      </p:sp>
      <p:pic>
        <p:nvPicPr>
          <p:cNvPr id="15365" name="Picture 5" descr="72772616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4783137" cy="549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f2620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138" y="1844675"/>
            <a:ext cx="1820862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CCFF"/>
            </a:gs>
            <a:gs pos="50000">
              <a:schemeClr val="bg1"/>
            </a:gs>
            <a:gs pos="100000">
              <a:srgbClr val="66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ian_Moon_calendar_17th_century-vi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4749800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4859338" y="1341438"/>
            <a:ext cx="42037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Low"/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У древних славян был </a:t>
            </a:r>
          </a:p>
          <a:p>
            <a:pPr algn="justLow"/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совсем другой календарь. </a:t>
            </a:r>
          </a:p>
          <a:p>
            <a:pPr algn="justLow"/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 Они делили год только</a:t>
            </a:r>
          </a:p>
          <a:p>
            <a:pPr algn="justLow"/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 на зимние и летние месяцы. </a:t>
            </a:r>
          </a:p>
          <a:p>
            <a:pPr algn="justLow"/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Три  современных весенних </a:t>
            </a:r>
          </a:p>
          <a:p>
            <a:pPr algn="justLow"/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месяца и три летних</a:t>
            </a:r>
          </a:p>
          <a:p>
            <a:pPr algn="justLow"/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 образовывали лето.</a:t>
            </a:r>
            <a:r>
              <a:rPr lang="ru-RU" sz="2400"/>
              <a:t> 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3716338"/>
            <a:ext cx="1908175" cy="2376487"/>
          </a:xfrm>
          <a:prstGeom prst="rect">
            <a:avLst/>
          </a:prstGeom>
          <a:solidFill>
            <a:srgbClr val="66FF33">
              <a:alpha val="4588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0" y="3429000"/>
            <a:ext cx="1187450" cy="287338"/>
          </a:xfrm>
          <a:prstGeom prst="ellips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3348038" y="3429000"/>
            <a:ext cx="1223962" cy="358775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2771775" y="3716338"/>
            <a:ext cx="1908175" cy="2376487"/>
          </a:xfrm>
          <a:prstGeom prst="rect">
            <a:avLst/>
          </a:prstGeom>
          <a:solidFill>
            <a:srgbClr val="0000FF">
              <a:alpha val="4588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/>
      <p:bldP spid="32775" grpId="0" animBg="1"/>
      <p:bldP spid="32776" grpId="0" animBg="1"/>
      <p:bldP spid="3277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CCFF"/>
            </a:gs>
            <a:gs pos="50000">
              <a:schemeClr val="bg1"/>
            </a:gs>
            <a:gs pos="100000">
              <a:srgbClr val="66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ChangeArrowheads="1"/>
          </p:cNvSpPr>
          <p:nvPr/>
        </p:nvSpPr>
        <p:spPr bwMode="auto">
          <a:xfrm>
            <a:off x="900113" y="188913"/>
            <a:ext cx="7704137" cy="22272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Так как  у  древних народов Новый год </a:t>
            </a:r>
          </a:p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совпадал с началом возрождения природы, </a:t>
            </a:r>
          </a:p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то и отмечали его </a:t>
            </a:r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марта.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Его встречали, как праздник весны, </a:t>
            </a:r>
          </a:p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солнца, тепла, ожидания нового урожая. </a:t>
            </a:r>
          </a:p>
        </p:txBody>
      </p:sp>
      <p:pic>
        <p:nvPicPr>
          <p:cNvPr id="17411" name="Picture 3" descr="f360db0e64e3906bf19cd6899cf4ef7ebc862714556410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2420938"/>
            <a:ext cx="4537075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CCFF"/>
            </a:gs>
            <a:gs pos="50000">
              <a:schemeClr val="bg1"/>
            </a:gs>
            <a:gs pos="100000">
              <a:srgbClr val="66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4140200" y="1268413"/>
            <a:ext cx="47974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Когда на Руси в конце Х века </a:t>
            </a:r>
          </a:p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приняли христианство, </a:t>
            </a:r>
          </a:p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новый год стали встречать</a:t>
            </a:r>
          </a:p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по византийскому </a:t>
            </a:r>
          </a:p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календарю – </a:t>
            </a:r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сентября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Low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в самом начале осени.</a:t>
            </a:r>
            <a:r>
              <a:rPr lang="ru-RU"/>
              <a:t> </a:t>
            </a:r>
          </a:p>
        </p:txBody>
      </p:sp>
      <p:pic>
        <p:nvPicPr>
          <p:cNvPr id="18435" name="Picture 3" descr="85214_s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4067175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CCFF"/>
            </a:gs>
            <a:gs pos="50000">
              <a:schemeClr val="bg1"/>
            </a:gs>
            <a:gs pos="100000">
              <a:srgbClr val="66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0cdd27700bbafbd531a2e9eb908a493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65400"/>
            <a:ext cx="8964613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323850" y="168275"/>
            <a:ext cx="837565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Накануне 1700 года русский царь Пётр І издал указ 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праздновать Новый год по европейскому обычаю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1 января.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Пётр предложил всем москвичам украсить 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свои дома сосновыми, еловыми цветками.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mBqC0uXo8s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371600"/>
            <a:ext cx="7670800" cy="5486400"/>
          </a:xfrm>
          <a:prstGeom prst="rect">
            <a:avLst/>
          </a:prstGeom>
          <a:noFill/>
        </p:spPr>
      </p:pic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-39688" y="0"/>
            <a:ext cx="918368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А вы знаете, что елку сначала прикрепляли к потолку?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Зачем?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 А знаете ли вы, когда появилась Снегурочка?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3" descr="0_71563_79ef2e3d_X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z="6000" b="1" i="1" smtClean="0"/>
              <a:t>Как отмечают Новый год </a:t>
            </a:r>
            <a:r>
              <a:rPr lang="en-US" sz="6000" b="1" i="1" smtClean="0"/>
              <a:t/>
            </a:r>
            <a:br>
              <a:rPr lang="en-US" sz="6000" b="1" i="1" smtClean="0"/>
            </a:br>
            <a:r>
              <a:rPr lang="ru-RU" sz="6000" b="1" i="1" smtClean="0"/>
              <a:t>в других странах.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223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отмечают Новый год  в других странах.</vt:lpstr>
      <vt:lpstr>Венгрия </vt:lpstr>
      <vt:lpstr>Япония </vt:lpstr>
      <vt:lpstr>Германия </vt:lpstr>
      <vt:lpstr>Болгария </vt:lpstr>
      <vt:lpstr>Куба </vt:lpstr>
      <vt:lpstr>Италия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Екатерина</cp:lastModifiedBy>
  <cp:revision>22</cp:revision>
  <dcterms:created xsi:type="dcterms:W3CDTF">2012-01-21T17:05:57Z</dcterms:created>
  <dcterms:modified xsi:type="dcterms:W3CDTF">2016-01-17T06:40:15Z</dcterms:modified>
</cp:coreProperties>
</file>