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63" r:id="rId2"/>
    <p:sldId id="273" r:id="rId3"/>
    <p:sldId id="276" r:id="rId4"/>
    <p:sldId id="268" r:id="rId5"/>
    <p:sldId id="259" r:id="rId6"/>
    <p:sldId id="287" r:id="rId7"/>
    <p:sldId id="279" r:id="rId8"/>
    <p:sldId id="283" r:id="rId9"/>
    <p:sldId id="286" r:id="rId10"/>
    <p:sldId id="285" r:id="rId11"/>
    <p:sldId id="288" r:id="rId12"/>
    <p:sldId id="265" r:id="rId13"/>
    <p:sldId id="291" r:id="rId14"/>
    <p:sldId id="292" r:id="rId15"/>
    <p:sldId id="293" r:id="rId16"/>
    <p:sldId id="295" r:id="rId17"/>
    <p:sldId id="297" r:id="rId18"/>
    <p:sldId id="269" r:id="rId19"/>
    <p:sldId id="26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0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1C8F4-09AB-4477-91A0-7FB2C078FC2E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A9AED-C546-4613-94F4-B893E7EE79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237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A9AED-C546-4613-94F4-B893E7EE797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967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C0F8-629F-4B48-88C5-2805A8A0E9FC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18BF-7B78-4389-85F5-E8CD8E64DF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C0F8-629F-4B48-88C5-2805A8A0E9FC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18BF-7B78-4389-85F5-E8CD8E64DF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C0F8-629F-4B48-88C5-2805A8A0E9FC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18BF-7B78-4389-85F5-E8CD8E64DF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C0F8-629F-4B48-88C5-2805A8A0E9FC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18BF-7B78-4389-85F5-E8CD8E64DF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C0F8-629F-4B48-88C5-2805A8A0E9FC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18BF-7B78-4389-85F5-E8CD8E64DF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C0F8-629F-4B48-88C5-2805A8A0E9FC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18BF-7B78-4389-85F5-E8CD8E64DF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C0F8-629F-4B48-88C5-2805A8A0E9FC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18BF-7B78-4389-85F5-E8CD8E64DF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C0F8-629F-4B48-88C5-2805A8A0E9FC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18BF-7B78-4389-85F5-E8CD8E64DF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C0F8-629F-4B48-88C5-2805A8A0E9FC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18BF-7B78-4389-85F5-E8CD8E64DF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C0F8-629F-4B48-88C5-2805A8A0E9FC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18BF-7B78-4389-85F5-E8CD8E64DF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C0F8-629F-4B48-88C5-2805A8A0E9FC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18BF-7B78-4389-85F5-E8CD8E64DF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CE3C0F8-629F-4B48-88C5-2805A8A0E9FC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2BD18BF-7B78-4389-85F5-E8CD8E64DF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ogdan\Desktop\картинки для презент\Рису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-213844"/>
            <a:ext cx="9772650" cy="733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720311"/>
            <a:ext cx="6192688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Русский</a:t>
            </a:r>
          </a:p>
          <a:p>
            <a:pPr algn="ctr"/>
            <a:r>
              <a:rPr lang="ru-RU" sz="5400" b="1" i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язык</a:t>
            </a:r>
          </a:p>
          <a:p>
            <a:pPr algn="ctr"/>
            <a:r>
              <a:rPr lang="ru-RU" sz="4800" b="1" i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«Б» класс </a:t>
            </a:r>
          </a:p>
          <a:p>
            <a:pPr algn="ctr"/>
            <a:r>
              <a:rPr lang="ru-RU" sz="4800" b="1" i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СОШ №25 </a:t>
            </a:r>
          </a:p>
          <a:p>
            <a:pPr algn="ctr"/>
            <a:r>
              <a:rPr lang="ru-RU" sz="4800" b="1" i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Шахты</a:t>
            </a:r>
            <a:endParaRPr lang="ru-RU" sz="4800" b="1" i="1" cap="none" spc="50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3644616" y="5473587"/>
            <a:ext cx="4166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Мигалко Оксана Юрьевна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58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4540"/>
            <a:ext cx="507605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Традиция отмечать 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 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зарождается 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США в 1970 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году. В 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1990 году этот день стал международной акцией. В России 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 отмечаться 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1992 года. Причём каждый год этот День посвящен 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определённой 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теме. </a:t>
            </a:r>
          </a:p>
        </p:txBody>
      </p:sp>
      <p:pic>
        <p:nvPicPr>
          <p:cNvPr id="1026" name="Picture 2" descr="C:\Users\Роман\Desktop\мой урок\daytoo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1" y="836712"/>
            <a:ext cx="3591497" cy="500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71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AutoShape 4"/>
          <p:cNvSpPr>
            <a:spLocks noChangeArrowheads="1"/>
          </p:cNvSpPr>
          <p:nvPr/>
        </p:nvSpPr>
        <p:spPr bwMode="auto">
          <a:xfrm>
            <a:off x="2700338" y="333375"/>
            <a:ext cx="4392612" cy="2663825"/>
          </a:xfrm>
          <a:prstGeom prst="cloudCallout">
            <a:avLst>
              <a:gd name="adj1" fmla="val -35653"/>
              <a:gd name="adj2" fmla="val 12097"/>
            </a:avLst>
          </a:prstGeom>
          <a:gradFill rotWithShape="1">
            <a:gsLst>
              <a:gs pos="0">
                <a:srgbClr val="C2BFFD"/>
              </a:gs>
              <a:gs pos="50000">
                <a:schemeClr val="bg1"/>
              </a:gs>
              <a:gs pos="100000">
                <a:srgbClr val="C2BFFD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2000" b="1" dirty="0">
                <a:solidFill>
                  <a:srgbClr val="456800"/>
                </a:solidFill>
                <a:latin typeface="Arial" charset="0"/>
              </a:rPr>
              <a:t>Чтобы узнать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FF3300"/>
                </a:solidFill>
                <a:latin typeface="Arial" charset="0"/>
              </a:rPr>
              <a:t>ТСЯ</a:t>
            </a:r>
            <a:r>
              <a:rPr lang="ru-RU" sz="2000" b="1" dirty="0">
                <a:solidFill>
                  <a:srgbClr val="456800"/>
                </a:solidFill>
                <a:latin typeface="Arial" charset="0"/>
              </a:rPr>
              <a:t> или </a:t>
            </a:r>
            <a:r>
              <a:rPr lang="ru-RU" sz="2000" b="1" dirty="0">
                <a:solidFill>
                  <a:srgbClr val="FF3300"/>
                </a:solidFill>
                <a:latin typeface="Arial" charset="0"/>
              </a:rPr>
              <a:t>ТЬСЯ </a:t>
            </a:r>
            <a:r>
              <a:rPr lang="ru-RU" sz="2000" b="1" dirty="0">
                <a:solidFill>
                  <a:srgbClr val="456800"/>
                </a:solidFill>
                <a:latin typeface="Arial" charset="0"/>
              </a:rPr>
              <a:t>пишется на конце глагола,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456800"/>
                </a:solidFill>
                <a:latin typeface="Arial" charset="0"/>
              </a:rPr>
              <a:t> нужно задать </a:t>
            </a:r>
            <a:r>
              <a:rPr lang="ru-RU" sz="2000" b="1" dirty="0">
                <a:solidFill>
                  <a:srgbClr val="FF3300"/>
                </a:solidFill>
                <a:latin typeface="Arial" charset="0"/>
              </a:rPr>
              <a:t>ВОПРОС</a:t>
            </a:r>
          </a:p>
        </p:txBody>
      </p:sp>
      <p:sp>
        <p:nvSpPr>
          <p:cNvPr id="47109" name="AutoShape 5"/>
          <p:cNvSpPr>
            <a:spLocks noChangeArrowheads="1"/>
          </p:cNvSpPr>
          <p:nvPr/>
        </p:nvSpPr>
        <p:spPr bwMode="auto">
          <a:xfrm>
            <a:off x="247127" y="1988815"/>
            <a:ext cx="3024188" cy="1800225"/>
          </a:xfrm>
          <a:prstGeom prst="cloudCallout">
            <a:avLst>
              <a:gd name="adj1" fmla="val -34671"/>
              <a:gd name="adj2" fmla="val 12523"/>
            </a:avLst>
          </a:prstGeom>
          <a:gradFill rotWithShape="1">
            <a:gsLst>
              <a:gs pos="0">
                <a:srgbClr val="33CC33"/>
              </a:gs>
              <a:gs pos="50000">
                <a:schemeClr val="bg1"/>
              </a:gs>
              <a:gs pos="100000">
                <a:srgbClr val="33CC3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sz="2400" b="1">
              <a:latin typeface="Arial" charset="0"/>
            </a:endParaRPr>
          </a:p>
        </p:txBody>
      </p:sp>
      <p:sp>
        <p:nvSpPr>
          <p:cNvPr id="47112" name="WordArt 8"/>
          <p:cNvSpPr>
            <a:spLocks noChangeArrowheads="1" noChangeShapeType="1" noTextEdit="1"/>
          </p:cNvSpPr>
          <p:nvPr/>
        </p:nvSpPr>
        <p:spPr bwMode="auto">
          <a:xfrm>
            <a:off x="755576" y="2346146"/>
            <a:ext cx="1728787" cy="1046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D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ЧТО </a:t>
            </a:r>
          </a:p>
          <a:p>
            <a:pPr algn="ctr"/>
            <a:r>
              <a:rPr lang="ru-RU" sz="3600" b="1" i="1" kern="10" dirty="0">
                <a:ln w="952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D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Делать? </a:t>
            </a:r>
          </a:p>
          <a:p>
            <a:pPr algn="ctr"/>
            <a:r>
              <a:rPr lang="ru-RU" sz="3600" b="1" i="1" kern="10" dirty="0">
                <a:ln w="952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D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сделать?</a:t>
            </a:r>
          </a:p>
        </p:txBody>
      </p:sp>
      <p:sp>
        <p:nvSpPr>
          <p:cNvPr id="47111" name="AutoShape 7"/>
          <p:cNvSpPr>
            <a:spLocks noChangeArrowheads="1"/>
          </p:cNvSpPr>
          <p:nvPr/>
        </p:nvSpPr>
        <p:spPr bwMode="auto">
          <a:xfrm>
            <a:off x="6012160" y="1988815"/>
            <a:ext cx="3024188" cy="1800225"/>
          </a:xfrm>
          <a:prstGeom prst="cloudCallout">
            <a:avLst>
              <a:gd name="adj1" fmla="val -34671"/>
              <a:gd name="adj2" fmla="val 12523"/>
            </a:avLst>
          </a:prstGeom>
          <a:gradFill rotWithShape="1">
            <a:gsLst>
              <a:gs pos="0">
                <a:srgbClr val="33CC33"/>
              </a:gs>
              <a:gs pos="50000">
                <a:schemeClr val="bg1"/>
              </a:gs>
              <a:gs pos="100000">
                <a:srgbClr val="33CC3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sz="2400" b="1">
              <a:latin typeface="Arial" charset="0"/>
            </a:endParaRPr>
          </a:p>
        </p:txBody>
      </p:sp>
      <p:sp>
        <p:nvSpPr>
          <p:cNvPr id="47110" name="WordArt 6"/>
          <p:cNvSpPr>
            <a:spLocks noChangeArrowheads="1" noChangeShapeType="1" noTextEdit="1"/>
          </p:cNvSpPr>
          <p:nvPr/>
        </p:nvSpPr>
        <p:spPr bwMode="auto">
          <a:xfrm>
            <a:off x="6804248" y="2315156"/>
            <a:ext cx="1728788" cy="1046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D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ЧТО </a:t>
            </a:r>
          </a:p>
          <a:p>
            <a:pPr algn="ctr"/>
            <a:r>
              <a:rPr lang="ru-RU" sz="3600" b="1" i="1" kern="10" dirty="0">
                <a:ln w="952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D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Делает? </a:t>
            </a:r>
          </a:p>
          <a:p>
            <a:pPr algn="ctr"/>
            <a:r>
              <a:rPr lang="ru-RU" sz="3600" b="1" i="1" kern="10" dirty="0">
                <a:ln w="952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D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сделает?</a:t>
            </a:r>
          </a:p>
        </p:txBody>
      </p:sp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223107" y="3830081"/>
            <a:ext cx="3628813" cy="2843931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9933"/>
              </a:gs>
              <a:gs pos="50000">
                <a:schemeClr val="bg1"/>
              </a:gs>
              <a:gs pos="100000">
                <a:srgbClr val="FF993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latin typeface="Arial" charset="0"/>
              </a:rPr>
              <a:t>Ь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latin typeface="Arial" charset="0"/>
              </a:rPr>
              <a:t> пишется!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Arial" charset="0"/>
              </a:rPr>
              <a:t>Будем </a:t>
            </a:r>
            <a:endParaRPr lang="ru-RU" sz="2400" b="1" dirty="0">
              <a:solidFill>
                <a:srgbClr val="0000FF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0000FF"/>
                </a:solidFill>
                <a:latin typeface="Arial" charset="0"/>
              </a:rPr>
              <a:t>(что делать?)</a:t>
            </a:r>
          </a:p>
          <a:p>
            <a:pPr algn="ctr">
              <a:defRPr/>
            </a:pPr>
            <a:r>
              <a:rPr lang="ru-RU" sz="2400" b="1" dirty="0" err="1">
                <a:solidFill>
                  <a:srgbClr val="0000FF"/>
                </a:solidFill>
                <a:latin typeface="Arial" charset="0"/>
              </a:rPr>
              <a:t>учи</a:t>
            </a:r>
            <a:r>
              <a:rPr lang="ru-RU" sz="2400" b="1" dirty="0" err="1">
                <a:solidFill>
                  <a:srgbClr val="FF0000"/>
                </a:solidFill>
                <a:latin typeface="Arial" charset="0"/>
              </a:rPr>
              <a:t>ТЬСЯ</a:t>
            </a:r>
            <a:r>
              <a:rPr lang="ru-RU" sz="2400" b="1" dirty="0">
                <a:latin typeface="Arial" charset="0"/>
              </a:rPr>
              <a:t>,</a:t>
            </a:r>
          </a:p>
          <a:p>
            <a:pPr algn="ctr">
              <a:defRPr/>
            </a:pPr>
            <a:r>
              <a:rPr lang="ru-RU" sz="2400" dirty="0">
                <a:latin typeface="Arial" charset="0"/>
              </a:rPr>
              <a:t>(глагол в </a:t>
            </a:r>
            <a:r>
              <a:rPr lang="ru-RU" sz="2400" dirty="0" err="1">
                <a:latin typeface="Arial" charset="0"/>
              </a:rPr>
              <a:t>н.ф</a:t>
            </a:r>
            <a:r>
              <a:rPr lang="ru-RU" sz="2400" dirty="0">
                <a:latin typeface="Arial" charset="0"/>
              </a:rPr>
              <a:t>.)</a:t>
            </a:r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5700435" y="3865402"/>
            <a:ext cx="3310583" cy="2808610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9933"/>
              </a:gs>
              <a:gs pos="50000">
                <a:schemeClr val="bg1"/>
              </a:gs>
              <a:gs pos="100000">
                <a:srgbClr val="FF993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Arial" charset="0"/>
              </a:rPr>
              <a:t>Ь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Arial" charset="0"/>
              </a:rPr>
              <a:t>НЕ ПИШЕТСЯ!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Arial" charset="0"/>
              </a:rPr>
              <a:t>Он </a:t>
            </a:r>
            <a:endParaRPr lang="ru-RU" sz="2400" b="1" dirty="0">
              <a:solidFill>
                <a:srgbClr val="0000FF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0000FF"/>
                </a:solidFill>
                <a:latin typeface="Arial" charset="0"/>
              </a:rPr>
              <a:t>(что делает?)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" charset="0"/>
              </a:rPr>
              <a:t>учи</a:t>
            </a:r>
            <a:r>
              <a:rPr lang="ru-RU" sz="2400" b="1" dirty="0" err="1">
                <a:solidFill>
                  <a:srgbClr val="FF0000"/>
                </a:solidFill>
                <a:latin typeface="Arial" charset="0"/>
              </a:rPr>
              <a:t>ТСЯ</a:t>
            </a:r>
            <a:r>
              <a:rPr lang="ru-RU" sz="2400" b="1" dirty="0">
                <a:solidFill>
                  <a:srgbClr val="FF0000"/>
                </a:solidFill>
                <a:latin typeface="Arial" charset="0"/>
              </a:rPr>
              <a:t>.</a:t>
            </a:r>
          </a:p>
          <a:p>
            <a:pPr algn="ctr">
              <a:defRPr/>
            </a:pPr>
            <a:r>
              <a:rPr lang="ru-RU" sz="2400" dirty="0">
                <a:latin typeface="Arial" charset="0"/>
              </a:rPr>
              <a:t>(глагол – 3-е лицо)</a:t>
            </a:r>
          </a:p>
          <a:p>
            <a:pPr algn="ctr">
              <a:defRPr/>
            </a:pPr>
            <a:endParaRPr lang="ru-RU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86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7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7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7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7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7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7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08"/>
                  </p:tgtEl>
                </p:cond>
              </p:nextCondLst>
            </p:seq>
          </p:childTnLst>
        </p:cTn>
      </p:par>
    </p:tnLst>
    <p:bldLst>
      <p:bldP spid="47108" grpId="0" animBg="1"/>
      <p:bldP spid="47109" grpId="0" animBg="1"/>
      <p:bldP spid="47112" grpId="0"/>
      <p:bldP spid="47111" grpId="0" animBg="1"/>
      <p:bldP spid="47110" grpId="0"/>
      <p:bldP spid="47113" grpId="0" animBg="1"/>
      <p:bldP spid="471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Роман\Desktop\мой урок\f_4055589a7e20c82e3d198d91d44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1"/>
            <a:ext cx="9601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260648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Проверь себя:</a:t>
            </a:r>
            <a:endParaRPr lang="ru-RU" sz="7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39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ман\Desktop\мой урок\356990_html_m1e9765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2288" y="0"/>
            <a:ext cx="94534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Oval 14"/>
          <p:cNvSpPr>
            <a:spLocks noChangeArrowheads="1"/>
          </p:cNvSpPr>
          <p:nvPr/>
        </p:nvSpPr>
        <p:spPr bwMode="auto">
          <a:xfrm>
            <a:off x="1781603" y="1125083"/>
            <a:ext cx="5545708" cy="2664296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7653" name="WordArt 5"/>
          <p:cNvSpPr>
            <a:spLocks noChangeArrowheads="1" noChangeShapeType="1" noTextEdit="1"/>
          </p:cNvSpPr>
          <p:nvPr/>
        </p:nvSpPr>
        <p:spPr bwMode="auto">
          <a:xfrm>
            <a:off x="2080363" y="1748548"/>
            <a:ext cx="5402263" cy="17276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6666CC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Тот труда не бои...   , </a:t>
            </a:r>
          </a:p>
          <a:p>
            <a:pPr algn="ctr"/>
            <a:r>
              <a:rPr lang="ru-RU" sz="3600" b="1" i="1" kern="10" dirty="0">
                <a:ln w="952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6666CC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кто умеет труди...    .  </a:t>
            </a:r>
          </a:p>
          <a:p>
            <a:pPr algn="ctr"/>
            <a:endParaRPr lang="ru-RU" sz="3600" b="1" i="1" kern="10" dirty="0">
              <a:ln w="9525">
                <a:solidFill>
                  <a:srgbClr val="99CCFF"/>
                </a:solidFill>
                <a:round/>
                <a:headEnd/>
                <a:tailEnd/>
              </a:ln>
              <a:solidFill>
                <a:srgbClr val="6666CC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7669" name="Oval 21"/>
          <p:cNvSpPr>
            <a:spLocks noChangeArrowheads="1"/>
          </p:cNvSpPr>
          <p:nvPr/>
        </p:nvSpPr>
        <p:spPr bwMode="auto">
          <a:xfrm>
            <a:off x="2051050" y="3573463"/>
            <a:ext cx="1655763" cy="1871662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38100">
            <a:solidFill>
              <a:srgbClr val="6666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7664" name="WordArt 16"/>
          <p:cNvSpPr>
            <a:spLocks noChangeArrowheads="1" noChangeShapeType="1" noTextEdit="1"/>
          </p:cNvSpPr>
          <p:nvPr/>
        </p:nvSpPr>
        <p:spPr bwMode="auto">
          <a:xfrm>
            <a:off x="2555875" y="3860800"/>
            <a:ext cx="792163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тся</a:t>
            </a:r>
          </a:p>
        </p:txBody>
      </p:sp>
      <p:sp>
        <p:nvSpPr>
          <p:cNvPr id="27670" name="WordArt 22"/>
          <p:cNvSpPr>
            <a:spLocks noChangeArrowheads="1" noChangeShapeType="1" noTextEdit="1"/>
          </p:cNvSpPr>
          <p:nvPr/>
        </p:nvSpPr>
        <p:spPr bwMode="auto">
          <a:xfrm>
            <a:off x="2484438" y="4652963"/>
            <a:ext cx="863600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ться</a:t>
            </a:r>
          </a:p>
        </p:txBody>
      </p:sp>
      <p:sp>
        <p:nvSpPr>
          <p:cNvPr id="27671" name="Oval 23"/>
          <p:cNvSpPr>
            <a:spLocks noChangeArrowheads="1"/>
          </p:cNvSpPr>
          <p:nvPr/>
        </p:nvSpPr>
        <p:spPr bwMode="auto">
          <a:xfrm>
            <a:off x="5364163" y="3429000"/>
            <a:ext cx="1657350" cy="1871663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38100">
            <a:solidFill>
              <a:srgbClr val="6666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7665" name="WordArt 17"/>
          <p:cNvSpPr>
            <a:spLocks noChangeArrowheads="1" noChangeShapeType="1" noTextEdit="1"/>
          </p:cNvSpPr>
          <p:nvPr/>
        </p:nvSpPr>
        <p:spPr bwMode="auto">
          <a:xfrm>
            <a:off x="5724525" y="3860800"/>
            <a:ext cx="936625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ться</a:t>
            </a:r>
          </a:p>
        </p:txBody>
      </p:sp>
      <p:sp>
        <p:nvSpPr>
          <p:cNvPr id="27672" name="WordArt 24"/>
          <p:cNvSpPr>
            <a:spLocks noChangeArrowheads="1" noChangeShapeType="1" noTextEdit="1"/>
          </p:cNvSpPr>
          <p:nvPr/>
        </p:nvSpPr>
        <p:spPr bwMode="auto">
          <a:xfrm>
            <a:off x="5795963" y="4581525"/>
            <a:ext cx="863600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тся</a:t>
            </a:r>
          </a:p>
        </p:txBody>
      </p:sp>
      <p:sp>
        <p:nvSpPr>
          <p:cNvPr id="27674" name="AutoShape 26"/>
          <p:cNvSpPr>
            <a:spLocks noChangeArrowheads="1"/>
          </p:cNvSpPr>
          <p:nvPr/>
        </p:nvSpPr>
        <p:spPr bwMode="auto">
          <a:xfrm>
            <a:off x="323528" y="5279521"/>
            <a:ext cx="1440954" cy="1331911"/>
          </a:xfrm>
          <a:prstGeom prst="irregularSeal1">
            <a:avLst/>
          </a:prstGeom>
          <a:gradFill rotWithShape="1">
            <a:gsLst>
              <a:gs pos="0">
                <a:srgbClr val="5BADFF"/>
              </a:gs>
              <a:gs pos="50000">
                <a:srgbClr val="99CCFF"/>
              </a:gs>
              <a:gs pos="100000">
                <a:srgbClr val="5BAD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Arial" charset="0"/>
              </a:rPr>
              <a:t>Комментарий</a:t>
            </a:r>
          </a:p>
        </p:txBody>
      </p:sp>
      <p:sp>
        <p:nvSpPr>
          <p:cNvPr id="27675" name="AutoShape 27"/>
          <p:cNvSpPr>
            <a:spLocks noChangeArrowheads="1"/>
          </p:cNvSpPr>
          <p:nvPr/>
        </p:nvSpPr>
        <p:spPr bwMode="auto">
          <a:xfrm>
            <a:off x="3851275" y="5589588"/>
            <a:ext cx="5184775" cy="720725"/>
          </a:xfrm>
          <a:prstGeom prst="wedgeRectCallout">
            <a:avLst>
              <a:gd name="adj1" fmla="val -49722"/>
              <a:gd name="adj2" fmla="val 92731"/>
            </a:avLst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2000" b="1" dirty="0">
                <a:latin typeface="Arial" charset="0"/>
              </a:rPr>
              <a:t>Тот (что делает?) не бои</a:t>
            </a:r>
            <a:r>
              <a:rPr lang="ru-RU" sz="2000" b="1" dirty="0">
                <a:solidFill>
                  <a:srgbClr val="FF3300"/>
                </a:solidFill>
                <a:latin typeface="Arial" charset="0"/>
              </a:rPr>
              <a:t>тся </a:t>
            </a:r>
            <a:r>
              <a:rPr lang="ru-RU" sz="2000" b="1" dirty="0">
                <a:latin typeface="Arial" charset="0"/>
              </a:rPr>
              <a:t> - 3 –е </a:t>
            </a:r>
            <a:r>
              <a:rPr lang="ru-RU" sz="2000" b="1" dirty="0" err="1">
                <a:latin typeface="Arial" charset="0"/>
              </a:rPr>
              <a:t>скл</a:t>
            </a:r>
            <a:r>
              <a:rPr lang="ru-RU" sz="2000" b="1" dirty="0">
                <a:latin typeface="Arial" charset="0"/>
              </a:rPr>
              <a:t>.</a:t>
            </a:r>
          </a:p>
          <a:p>
            <a:pPr algn="ctr">
              <a:defRPr/>
            </a:pPr>
            <a:r>
              <a:rPr lang="ru-RU" sz="2000" b="1" dirty="0">
                <a:latin typeface="Arial" charset="0"/>
              </a:rPr>
              <a:t>Умеет (что делать?) трудит</a:t>
            </a:r>
            <a:r>
              <a:rPr lang="ru-RU" sz="2000" b="1" dirty="0">
                <a:solidFill>
                  <a:srgbClr val="FF3300"/>
                </a:solidFill>
                <a:latin typeface="Arial" charset="0"/>
              </a:rPr>
              <a:t>ь</a:t>
            </a:r>
            <a:r>
              <a:rPr lang="ru-RU" sz="2000" b="1" dirty="0">
                <a:latin typeface="Arial" charset="0"/>
              </a:rPr>
              <a:t>ся – </a:t>
            </a:r>
            <a:r>
              <a:rPr lang="ru-RU" sz="2000" b="1" dirty="0" err="1">
                <a:latin typeface="Arial" charset="0"/>
              </a:rPr>
              <a:t>н.ф</a:t>
            </a:r>
            <a:r>
              <a:rPr lang="ru-RU" sz="2000" b="1" dirty="0">
                <a:latin typeface="Arial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893" y="260648"/>
            <a:ext cx="1008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1</a:t>
            </a:r>
            <a:endParaRPr lang="ru-RU" sz="8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4581525"/>
            <a:ext cx="6480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/>
              <a:t>А</a:t>
            </a:r>
            <a:endParaRPr lang="ru-RU" sz="8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158590" y="4581525"/>
            <a:ext cx="6480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/>
              <a:t>Б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408894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6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FBC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30164E-6 L 0.34271 -0.309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35" y="-15475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8.09623E-8 L 0.33073 -0.2778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28" y="-13902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6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76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7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76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74"/>
                  </p:tgtEl>
                </p:cond>
              </p:nextCondLst>
            </p:seq>
          </p:childTnLst>
        </p:cTn>
      </p:par>
    </p:tnLst>
    <p:bldLst>
      <p:bldP spid="27653" grpId="0" animBg="1"/>
      <p:bldP spid="27669" grpId="0" animBg="1"/>
      <p:bldP spid="27669" grpId="1" animBg="1"/>
      <p:bldP spid="27664" grpId="0" animBg="1"/>
      <p:bldP spid="27664" grpId="1" animBg="1"/>
      <p:bldP spid="27670" grpId="0" animBg="1"/>
      <p:bldP spid="27670" grpId="1" animBg="1"/>
      <p:bldP spid="27671" grpId="0" animBg="1"/>
      <p:bldP spid="27665" grpId="0" animBg="1"/>
      <p:bldP spid="27672" grpId="0" animBg="1"/>
      <p:bldP spid="27674" grpId="0" animBg="1"/>
      <p:bldP spid="2767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Роман\Desktop\мой урок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151" y="-459431"/>
            <a:ext cx="9180151" cy="731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Oval 13"/>
          <p:cNvSpPr>
            <a:spLocks noChangeArrowheads="1"/>
          </p:cNvSpPr>
          <p:nvPr/>
        </p:nvSpPr>
        <p:spPr bwMode="auto">
          <a:xfrm>
            <a:off x="1412090" y="1347722"/>
            <a:ext cx="6688302" cy="2513078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8683" name="WordArt 11"/>
          <p:cNvSpPr>
            <a:spLocks noChangeArrowheads="1" noChangeShapeType="1" noTextEdit="1"/>
          </p:cNvSpPr>
          <p:nvPr/>
        </p:nvSpPr>
        <p:spPr bwMode="auto">
          <a:xfrm>
            <a:off x="1835150" y="1700213"/>
            <a:ext cx="5292725" cy="1582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66CC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Надо трудит..ся,  </a:t>
            </a:r>
          </a:p>
          <a:p>
            <a:pPr algn="ctr"/>
            <a:r>
              <a:rPr lang="ru-RU" sz="3600" b="1" i="1" kern="10">
                <a:ln w="9525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66CC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</p:txBody>
      </p:sp>
      <p:sp>
        <p:nvSpPr>
          <p:cNvPr id="28693" name="AutoShape 21"/>
          <p:cNvSpPr>
            <a:spLocks noChangeArrowheads="1"/>
          </p:cNvSpPr>
          <p:nvPr/>
        </p:nvSpPr>
        <p:spPr bwMode="auto">
          <a:xfrm>
            <a:off x="2700338" y="3429000"/>
            <a:ext cx="1150937" cy="1366838"/>
          </a:xfrm>
          <a:prstGeom prst="wedgeEllipseCallout">
            <a:avLst>
              <a:gd name="adj1" fmla="val -70551"/>
              <a:gd name="adj2" fmla="val 52671"/>
            </a:avLst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28686" name="WordArt 14"/>
          <p:cNvSpPr>
            <a:spLocks noChangeArrowheads="1" noChangeShapeType="1" noTextEdit="1"/>
          </p:cNvSpPr>
          <p:nvPr/>
        </p:nvSpPr>
        <p:spPr bwMode="auto">
          <a:xfrm>
            <a:off x="3059113" y="3500438"/>
            <a:ext cx="3587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Ь</a:t>
            </a:r>
          </a:p>
        </p:txBody>
      </p:sp>
      <p:sp>
        <p:nvSpPr>
          <p:cNvPr id="28694" name="AutoShape 22"/>
          <p:cNvSpPr>
            <a:spLocks noChangeArrowheads="1"/>
          </p:cNvSpPr>
          <p:nvPr/>
        </p:nvSpPr>
        <p:spPr bwMode="auto">
          <a:xfrm>
            <a:off x="5651500" y="3429000"/>
            <a:ext cx="935038" cy="1368425"/>
          </a:xfrm>
          <a:prstGeom prst="wedgeEllipseCallout">
            <a:avLst>
              <a:gd name="adj1" fmla="val 100764"/>
              <a:gd name="adj2" fmla="val 4870"/>
            </a:avLst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5867400" y="3500438"/>
            <a:ext cx="503238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95" name="WordArt 23"/>
          <p:cNvSpPr>
            <a:spLocks noChangeArrowheads="1" noChangeShapeType="1" noTextEdit="1"/>
          </p:cNvSpPr>
          <p:nvPr/>
        </p:nvSpPr>
        <p:spPr bwMode="auto">
          <a:xfrm>
            <a:off x="5940425" y="3500438"/>
            <a:ext cx="3587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Ь</a:t>
            </a:r>
          </a:p>
        </p:txBody>
      </p:sp>
      <p:sp>
        <p:nvSpPr>
          <p:cNvPr id="28698" name="WordArt 26"/>
          <p:cNvSpPr>
            <a:spLocks noChangeArrowheads="1" noChangeShapeType="1" noTextEdit="1"/>
          </p:cNvSpPr>
          <p:nvPr/>
        </p:nvSpPr>
        <p:spPr bwMode="auto">
          <a:xfrm>
            <a:off x="2268538" y="2565400"/>
            <a:ext cx="42767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B793FF"/>
                    </a:gs>
                    <a:gs pos="100000">
                      <a:srgbClr val="99CC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не надо ленит... ся</a:t>
            </a:r>
          </a:p>
        </p:txBody>
      </p:sp>
      <p:sp>
        <p:nvSpPr>
          <p:cNvPr id="28700" name="WordArt 28"/>
          <p:cNvSpPr>
            <a:spLocks noChangeArrowheads="1" noChangeShapeType="1" noTextEdit="1"/>
          </p:cNvSpPr>
          <p:nvPr/>
        </p:nvSpPr>
        <p:spPr bwMode="auto">
          <a:xfrm>
            <a:off x="5940425" y="4149725"/>
            <a:ext cx="35877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Ь</a:t>
            </a:r>
          </a:p>
        </p:txBody>
      </p:sp>
      <p:sp>
        <p:nvSpPr>
          <p:cNvPr id="28701" name="Line 29"/>
          <p:cNvSpPr>
            <a:spLocks noChangeShapeType="1"/>
          </p:cNvSpPr>
          <p:nvPr/>
        </p:nvSpPr>
        <p:spPr bwMode="auto">
          <a:xfrm>
            <a:off x="5867400" y="4076700"/>
            <a:ext cx="503238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97" name="WordArt 25"/>
          <p:cNvSpPr>
            <a:spLocks noChangeArrowheads="1" noChangeShapeType="1" noTextEdit="1"/>
          </p:cNvSpPr>
          <p:nvPr/>
        </p:nvSpPr>
        <p:spPr bwMode="auto">
          <a:xfrm>
            <a:off x="3059113" y="4149725"/>
            <a:ext cx="358775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Ь</a:t>
            </a:r>
          </a:p>
        </p:txBody>
      </p:sp>
      <p:sp>
        <p:nvSpPr>
          <p:cNvPr id="28702" name="AutoShape 30"/>
          <p:cNvSpPr>
            <a:spLocks noChangeArrowheads="1"/>
          </p:cNvSpPr>
          <p:nvPr/>
        </p:nvSpPr>
        <p:spPr bwMode="auto">
          <a:xfrm>
            <a:off x="0" y="2349500"/>
            <a:ext cx="2233613" cy="1584325"/>
          </a:xfrm>
          <a:prstGeom prst="irregularSeal1">
            <a:avLst/>
          </a:prstGeom>
          <a:gradFill rotWithShape="1">
            <a:gsLst>
              <a:gs pos="0">
                <a:srgbClr val="9966FF"/>
              </a:gs>
              <a:gs pos="50000">
                <a:schemeClr val="bg1"/>
              </a:gs>
              <a:gs pos="100000">
                <a:srgbClr val="99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Arial" charset="0"/>
              </a:rPr>
              <a:t>Подсказка</a:t>
            </a:r>
          </a:p>
        </p:txBody>
      </p:sp>
      <p:sp>
        <p:nvSpPr>
          <p:cNvPr id="28703" name="AutoShape 31"/>
          <p:cNvSpPr>
            <a:spLocks noChangeArrowheads="1"/>
          </p:cNvSpPr>
          <p:nvPr/>
        </p:nvSpPr>
        <p:spPr bwMode="auto">
          <a:xfrm>
            <a:off x="2555875" y="5589588"/>
            <a:ext cx="5400675" cy="792162"/>
          </a:xfrm>
          <a:prstGeom prst="wedgeRectCallout">
            <a:avLst>
              <a:gd name="adj1" fmla="val -49236"/>
              <a:gd name="adj2" fmla="val 95491"/>
            </a:avLst>
          </a:prstGeom>
          <a:gradFill rotWithShape="1">
            <a:gsLst>
              <a:gs pos="0">
                <a:srgbClr val="B793FF"/>
              </a:gs>
              <a:gs pos="50000">
                <a:schemeClr val="bg1"/>
              </a:gs>
              <a:gs pos="100000">
                <a:srgbClr val="B793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2000" b="1">
                <a:latin typeface="Arial" charset="0"/>
              </a:rPr>
              <a:t>Надо (что делать?) трудит</a:t>
            </a:r>
            <a:r>
              <a:rPr lang="ru-RU" sz="2000" b="1">
                <a:solidFill>
                  <a:srgbClr val="FF3300"/>
                </a:solidFill>
                <a:latin typeface="Arial" charset="0"/>
              </a:rPr>
              <a:t>Ь</a:t>
            </a:r>
            <a:r>
              <a:rPr lang="ru-RU" sz="2000" b="1">
                <a:latin typeface="Arial" charset="0"/>
              </a:rPr>
              <a:t>ся -  н.ф.</a:t>
            </a:r>
          </a:p>
          <a:p>
            <a:pPr algn="ctr">
              <a:defRPr/>
            </a:pPr>
            <a:r>
              <a:rPr lang="ru-RU" sz="2000" b="1">
                <a:latin typeface="Arial" charset="0"/>
              </a:rPr>
              <a:t>надо (что делать?) ленит</a:t>
            </a:r>
            <a:r>
              <a:rPr lang="ru-RU" sz="2000" b="1">
                <a:solidFill>
                  <a:srgbClr val="FF3300"/>
                </a:solidFill>
                <a:latin typeface="Arial" charset="0"/>
              </a:rPr>
              <a:t>Ь</a:t>
            </a:r>
            <a:r>
              <a:rPr lang="ru-RU" sz="2000" b="1">
                <a:latin typeface="Arial" charset="0"/>
              </a:rPr>
              <a:t>ся – н.ф.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8293" y="413048"/>
            <a:ext cx="1008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</a:rPr>
              <a:t>2</a:t>
            </a:r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5174" y="4221163"/>
            <a:ext cx="6480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/>
              <a:t>А</a:t>
            </a:r>
            <a:endParaRPr lang="ru-RU" sz="8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127875" y="4100008"/>
            <a:ext cx="6480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/>
              <a:t>Б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268280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86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7051E-6 L 0.2875 -0.2465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-12329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59 -0.01041 L 0.27968 -0.2044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-9715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9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86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9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87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02"/>
                  </p:tgtEl>
                </p:cond>
              </p:nextCondLst>
            </p:seq>
          </p:childTnLst>
        </p:cTn>
      </p:par>
    </p:tnLst>
    <p:bldLst>
      <p:bldP spid="28683" grpId="0" animBg="1"/>
      <p:bldP spid="28693" grpId="0" animBg="1"/>
      <p:bldP spid="28693" grpId="1" animBg="1"/>
      <p:bldP spid="28686" grpId="0" animBg="1"/>
      <p:bldP spid="28686" grpId="1" animBg="1"/>
      <p:bldP spid="28694" grpId="0" animBg="1"/>
      <p:bldP spid="28688" grpId="0" animBg="1"/>
      <p:bldP spid="28695" grpId="0" animBg="1"/>
      <p:bldP spid="28698" grpId="0" animBg="1"/>
      <p:bldP spid="28700" grpId="0" animBg="1"/>
      <p:bldP spid="28701" grpId="0" animBg="1"/>
      <p:bldP spid="28697" grpId="0" animBg="1"/>
      <p:bldP spid="28697" grpId="1" animBg="1"/>
      <p:bldP spid="28702" grpId="0" animBg="1"/>
      <p:bldP spid="2870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Роман\Desktop\мой урок\100073358_4769213_s_dnem_zemli_kartink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911"/>
          <a:stretch/>
        </p:blipFill>
        <p:spPr bwMode="auto">
          <a:xfrm>
            <a:off x="754574" y="0"/>
            <a:ext cx="7922701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Oval 6"/>
          <p:cNvSpPr>
            <a:spLocks noChangeArrowheads="1"/>
          </p:cNvSpPr>
          <p:nvPr/>
        </p:nvSpPr>
        <p:spPr bwMode="auto">
          <a:xfrm>
            <a:off x="2195736" y="4174496"/>
            <a:ext cx="5581352" cy="25924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27" name="WordArt 7"/>
          <p:cNvSpPr>
            <a:spLocks noChangeArrowheads="1" noChangeShapeType="1" noTextEdit="1"/>
          </p:cNvSpPr>
          <p:nvPr/>
        </p:nvSpPr>
        <p:spPr bwMode="auto">
          <a:xfrm>
            <a:off x="2700263" y="4904582"/>
            <a:ext cx="5076825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33FF"/>
                    </a:gs>
                    <a:gs pos="100000">
                      <a:srgbClr val="5BAD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Дело мастера </a:t>
            </a:r>
          </a:p>
          <a:p>
            <a:pPr algn="ctr"/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33FF"/>
                    </a:gs>
                    <a:gs pos="100000">
                      <a:srgbClr val="5BAD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бои... .</a:t>
            </a:r>
          </a:p>
        </p:txBody>
      </p:sp>
      <p:sp>
        <p:nvSpPr>
          <p:cNvPr id="30728" name="Oval 8"/>
          <p:cNvSpPr>
            <a:spLocks noChangeArrowheads="1"/>
          </p:cNvSpPr>
          <p:nvPr/>
        </p:nvSpPr>
        <p:spPr bwMode="auto">
          <a:xfrm>
            <a:off x="2411413" y="3284538"/>
            <a:ext cx="1439862" cy="792162"/>
          </a:xfrm>
          <a:prstGeom prst="ellipse">
            <a:avLst/>
          </a:prstGeom>
          <a:gradFill rotWithShape="1">
            <a:gsLst>
              <a:gs pos="0">
                <a:srgbClr val="B7DB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29" name="Oval 9"/>
          <p:cNvSpPr>
            <a:spLocks noChangeArrowheads="1"/>
          </p:cNvSpPr>
          <p:nvPr/>
        </p:nvSpPr>
        <p:spPr bwMode="auto">
          <a:xfrm>
            <a:off x="5580063" y="3213100"/>
            <a:ext cx="1296987" cy="792163"/>
          </a:xfrm>
          <a:prstGeom prst="ellipse">
            <a:avLst/>
          </a:prstGeom>
          <a:gradFill rotWithShape="1">
            <a:gsLst>
              <a:gs pos="0">
                <a:srgbClr val="B7DB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30" name="WordArt 10"/>
          <p:cNvSpPr>
            <a:spLocks noChangeArrowheads="1" noChangeShapeType="1" noTextEdit="1"/>
          </p:cNvSpPr>
          <p:nvPr/>
        </p:nvSpPr>
        <p:spPr bwMode="auto">
          <a:xfrm>
            <a:off x="2700338" y="3429000"/>
            <a:ext cx="863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ТЬСЯ</a:t>
            </a:r>
          </a:p>
        </p:txBody>
      </p:sp>
      <p:sp>
        <p:nvSpPr>
          <p:cNvPr id="30731" name="WordArt 11"/>
          <p:cNvSpPr>
            <a:spLocks noChangeArrowheads="1" noChangeShapeType="1" noTextEdit="1"/>
          </p:cNvSpPr>
          <p:nvPr/>
        </p:nvSpPr>
        <p:spPr bwMode="auto">
          <a:xfrm>
            <a:off x="5940425" y="3429000"/>
            <a:ext cx="792163" cy="452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ТСЯ</a:t>
            </a:r>
          </a:p>
        </p:txBody>
      </p:sp>
      <p:sp>
        <p:nvSpPr>
          <p:cNvPr id="30734" name="AutoShape 14"/>
          <p:cNvSpPr>
            <a:spLocks noChangeArrowheads="1"/>
          </p:cNvSpPr>
          <p:nvPr/>
        </p:nvSpPr>
        <p:spPr bwMode="auto">
          <a:xfrm>
            <a:off x="539750" y="5273675"/>
            <a:ext cx="2233613" cy="1584325"/>
          </a:xfrm>
          <a:prstGeom prst="irregularSeal1">
            <a:avLst/>
          </a:prstGeom>
          <a:gradFill rotWithShape="1">
            <a:gsLst>
              <a:gs pos="0">
                <a:srgbClr val="9966FF"/>
              </a:gs>
              <a:gs pos="50000">
                <a:schemeClr val="bg1"/>
              </a:gs>
              <a:gs pos="100000">
                <a:srgbClr val="99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>
                <a:latin typeface="Arial" charset="0"/>
              </a:rPr>
              <a:t>Подсказка</a:t>
            </a:r>
          </a:p>
        </p:txBody>
      </p:sp>
      <p:sp>
        <p:nvSpPr>
          <p:cNvPr id="30735" name="AutoShape 15"/>
          <p:cNvSpPr>
            <a:spLocks noChangeArrowheads="1"/>
          </p:cNvSpPr>
          <p:nvPr/>
        </p:nvSpPr>
        <p:spPr bwMode="auto">
          <a:xfrm>
            <a:off x="3419475" y="5516563"/>
            <a:ext cx="5257800" cy="503237"/>
          </a:xfrm>
          <a:prstGeom prst="wedgeRectCallout">
            <a:avLst>
              <a:gd name="adj1" fmla="val -52296"/>
              <a:gd name="adj2" fmla="val 89431"/>
            </a:avLst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2000" b="1">
                <a:latin typeface="Arial" charset="0"/>
              </a:rPr>
              <a:t>Дело (что делает?) бои</a:t>
            </a:r>
            <a:r>
              <a:rPr lang="ru-RU" sz="2000" b="1">
                <a:solidFill>
                  <a:srgbClr val="FF3300"/>
                </a:solidFill>
                <a:latin typeface="Arial" charset="0"/>
              </a:rPr>
              <a:t>тся </a:t>
            </a:r>
            <a:r>
              <a:rPr lang="ru-RU" sz="2000" b="1">
                <a:latin typeface="Arial" charset="0"/>
              </a:rPr>
              <a:t> - 3 –е скл</a:t>
            </a:r>
            <a:r>
              <a:rPr lang="ru-RU" sz="2800" b="1"/>
              <a:t>.</a:t>
            </a:r>
          </a:p>
          <a:p>
            <a:pPr algn="ctr">
              <a:defRPr/>
            </a:pPr>
            <a:endParaRPr lang="ru-RU" sz="2800" b="1"/>
          </a:p>
        </p:txBody>
      </p:sp>
      <p:sp>
        <p:nvSpPr>
          <p:cNvPr id="11" name="TextBox 10"/>
          <p:cNvSpPr txBox="1"/>
          <p:nvPr/>
        </p:nvSpPr>
        <p:spPr>
          <a:xfrm>
            <a:off x="1521202" y="3827125"/>
            <a:ext cx="6480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/>
              <a:t>А</a:t>
            </a:r>
            <a:endParaRPr lang="ru-RU" sz="8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0432" y="260648"/>
            <a:ext cx="78579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/>
              <a:t>3</a:t>
            </a:r>
            <a:endParaRPr lang="ru-RU" sz="8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347322" y="3690937"/>
            <a:ext cx="85953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b="1" dirty="0" smtClean="0"/>
              <a:t>Б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422887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7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7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0509 L -0.12986 -0.1378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3" y="-6639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07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34"/>
                  </p:tgtEl>
                </p:cond>
              </p:nextCondLst>
            </p:seq>
          </p:childTnLst>
        </p:cTn>
      </p:par>
    </p:tnLst>
    <p:bldLst>
      <p:bldP spid="30727" grpId="0" animBg="1"/>
      <p:bldP spid="30728" grpId="0" animBg="1"/>
      <p:bldP spid="30729" grpId="0" animBg="1"/>
      <p:bldP spid="30729" grpId="1" animBg="1"/>
      <p:bldP spid="30730" grpId="0" animBg="1"/>
      <p:bldP spid="30731" grpId="0" animBg="1"/>
      <p:bldP spid="30731" grpId="1" animBg="1"/>
      <p:bldP spid="30734" grpId="0" animBg="1"/>
      <p:bldP spid="307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Роман\Desktop\мой урок\1280759801_motivator-76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47" t="2703" r="3041" b="18799"/>
          <a:stretch/>
        </p:blipFill>
        <p:spPr bwMode="auto">
          <a:xfrm>
            <a:off x="823166" y="-21166"/>
            <a:ext cx="7488311" cy="696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Oval 8"/>
          <p:cNvSpPr>
            <a:spLocks noChangeArrowheads="1"/>
          </p:cNvSpPr>
          <p:nvPr/>
        </p:nvSpPr>
        <p:spPr bwMode="auto">
          <a:xfrm>
            <a:off x="977071" y="4382231"/>
            <a:ext cx="6984975" cy="288032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7412" name="Picture 10" descr="3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18528">
            <a:off x="6723079" y="2757738"/>
            <a:ext cx="2449512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WordArt 11"/>
          <p:cNvSpPr>
            <a:spLocks noChangeArrowheads="1" noChangeShapeType="1" noTextEdit="1"/>
          </p:cNvSpPr>
          <p:nvPr/>
        </p:nvSpPr>
        <p:spPr bwMode="auto">
          <a:xfrm>
            <a:off x="1661270" y="4869160"/>
            <a:ext cx="5616575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6666CC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Пчелка маленькая,</a:t>
            </a:r>
          </a:p>
          <a:p>
            <a:pPr algn="ctr"/>
            <a:r>
              <a:rPr lang="ru-RU" sz="3600" b="1" i="1" kern="10" dirty="0">
                <a:ln w="952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6666CC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и та трудит ... </a:t>
            </a:r>
            <a:r>
              <a:rPr lang="ru-RU" sz="3600" b="1" i="1" kern="10" dirty="0" err="1">
                <a:ln w="952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6666CC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ся</a:t>
            </a:r>
            <a:r>
              <a:rPr lang="ru-RU" sz="3600" b="1" i="1" kern="10" dirty="0">
                <a:ln w="952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6666CC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.</a:t>
            </a:r>
          </a:p>
        </p:txBody>
      </p:sp>
      <p:sp>
        <p:nvSpPr>
          <p:cNvPr id="32780" name="Oval 12"/>
          <p:cNvSpPr>
            <a:spLocks noChangeArrowheads="1"/>
          </p:cNvSpPr>
          <p:nvPr/>
        </p:nvSpPr>
        <p:spPr bwMode="auto">
          <a:xfrm>
            <a:off x="1966480" y="3933825"/>
            <a:ext cx="1439863" cy="792162"/>
          </a:xfrm>
          <a:prstGeom prst="ellipse">
            <a:avLst/>
          </a:prstGeom>
          <a:gradFill rotWithShape="1">
            <a:gsLst>
              <a:gs pos="0">
                <a:srgbClr val="B7DB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2781" name="Oval 13"/>
          <p:cNvSpPr>
            <a:spLocks noChangeArrowheads="1"/>
          </p:cNvSpPr>
          <p:nvPr/>
        </p:nvSpPr>
        <p:spPr bwMode="auto">
          <a:xfrm>
            <a:off x="4644268" y="3933825"/>
            <a:ext cx="1439863" cy="792162"/>
          </a:xfrm>
          <a:prstGeom prst="ellipse">
            <a:avLst/>
          </a:prstGeom>
          <a:gradFill rotWithShape="1">
            <a:gsLst>
              <a:gs pos="0">
                <a:srgbClr val="B7DB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254611" y="4044806"/>
            <a:ext cx="863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ТЬСЯ</a:t>
            </a:r>
          </a:p>
        </p:txBody>
      </p:sp>
      <p:sp>
        <p:nvSpPr>
          <p:cNvPr id="32783" name="WordArt 15"/>
          <p:cNvSpPr>
            <a:spLocks noChangeArrowheads="1" noChangeShapeType="1" noTextEdit="1"/>
          </p:cNvSpPr>
          <p:nvPr/>
        </p:nvSpPr>
        <p:spPr bwMode="auto">
          <a:xfrm>
            <a:off x="5076825" y="4086370"/>
            <a:ext cx="863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ТСЯ</a:t>
            </a:r>
          </a:p>
        </p:txBody>
      </p:sp>
      <p:sp>
        <p:nvSpPr>
          <p:cNvPr id="32784" name="AutoShape 16"/>
          <p:cNvSpPr>
            <a:spLocks noChangeArrowheads="1"/>
          </p:cNvSpPr>
          <p:nvPr/>
        </p:nvSpPr>
        <p:spPr bwMode="auto">
          <a:xfrm>
            <a:off x="0" y="2997200"/>
            <a:ext cx="2233613" cy="1584325"/>
          </a:xfrm>
          <a:prstGeom prst="irregularSeal1">
            <a:avLst/>
          </a:prstGeom>
          <a:gradFill rotWithShape="1">
            <a:gsLst>
              <a:gs pos="0">
                <a:srgbClr val="FF9933"/>
              </a:gs>
              <a:gs pos="50000">
                <a:schemeClr val="bg1"/>
              </a:gs>
              <a:gs pos="100000">
                <a:srgbClr val="FF99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>
                <a:latin typeface="Arial" charset="0"/>
              </a:rPr>
              <a:t>Подсказка</a:t>
            </a:r>
          </a:p>
        </p:txBody>
      </p:sp>
      <p:sp>
        <p:nvSpPr>
          <p:cNvPr id="32785" name="AutoShape 17"/>
          <p:cNvSpPr>
            <a:spLocks noChangeArrowheads="1"/>
          </p:cNvSpPr>
          <p:nvPr/>
        </p:nvSpPr>
        <p:spPr bwMode="auto">
          <a:xfrm>
            <a:off x="2555875" y="5300663"/>
            <a:ext cx="6192838" cy="506412"/>
          </a:xfrm>
          <a:prstGeom prst="wedgeRectCallout">
            <a:avLst>
              <a:gd name="adj1" fmla="val -51616"/>
              <a:gd name="adj2" fmla="val 163167"/>
            </a:avLst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2400" b="1">
                <a:latin typeface="Arial" charset="0"/>
              </a:rPr>
              <a:t>Пчелка (что делает?) труди</a:t>
            </a:r>
            <a:r>
              <a:rPr lang="ru-RU" sz="2400" b="1">
                <a:solidFill>
                  <a:srgbClr val="FF3300"/>
                </a:solidFill>
                <a:latin typeface="Arial" charset="0"/>
              </a:rPr>
              <a:t>тся</a:t>
            </a:r>
            <a:r>
              <a:rPr lang="ru-RU" sz="2400" b="1">
                <a:latin typeface="Arial" charset="0"/>
              </a:rPr>
              <a:t> – 3 скл.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6806" y="3363095"/>
            <a:ext cx="6480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</a:rPr>
              <a:t>А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260648"/>
            <a:ext cx="78579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/>
              <a:t>4</a:t>
            </a:r>
            <a:endParaRPr lang="ru-RU" sz="8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230466" y="3279437"/>
            <a:ext cx="85953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b="1" dirty="0">
                <a:solidFill>
                  <a:schemeClr val="bg1"/>
                </a:solidFill>
              </a:rPr>
              <a:t>Б</a:t>
            </a:r>
          </a:p>
        </p:txBody>
      </p:sp>
    </p:spTree>
    <p:extLst>
      <p:ext uri="{BB962C8B-B14F-4D97-AF65-F5344CB8AC3E}">
        <p14:creationId xmlns:p14="http://schemas.microsoft.com/office/powerpoint/2010/main" val="119196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7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8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27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61046E-7 L -0.05503 -0.1221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6107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8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27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84"/>
                  </p:tgtEl>
                </p:cond>
              </p:nextCondLst>
            </p:seq>
          </p:childTnLst>
        </p:cTn>
      </p:par>
    </p:tnLst>
    <p:bldLst>
      <p:bldP spid="32779" grpId="0" animBg="1"/>
      <p:bldP spid="32780" grpId="0" animBg="1"/>
      <p:bldP spid="32781" grpId="0" animBg="1"/>
      <p:bldP spid="32781" grpId="1" animBg="1"/>
      <p:bldP spid="32782" grpId="0" animBg="1"/>
      <p:bldP spid="32783" grpId="0" animBg="1"/>
      <p:bldP spid="32783" grpId="1" animBg="1"/>
      <p:bldP spid="32784" grpId="0" animBg="1"/>
      <p:bldP spid="3278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Роман\Desktop\мой урок\B_greenearth_e8fvie1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52" t="18409" r="-2952" b="15530"/>
          <a:stretch/>
        </p:blipFill>
        <p:spPr bwMode="auto">
          <a:xfrm>
            <a:off x="1187624" y="0"/>
            <a:ext cx="6984775" cy="692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5773719"/>
            <a:ext cx="2952328" cy="1070992"/>
          </a:xfrm>
        </p:spPr>
        <p:txBody>
          <a:bodyPr/>
          <a:lstStyle/>
          <a:p>
            <a:pPr marL="0" indent="0" algn="ctr">
              <a:buNone/>
            </a:pPr>
            <a:r>
              <a:rPr lang="ru-RU" sz="6600" dirty="0" smtClean="0">
                <a:solidFill>
                  <a:schemeClr val="tx1"/>
                </a:solidFill>
              </a:rPr>
              <a:t>КЛЮЧ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45720" indent="0">
              <a:buNone/>
            </a:pPr>
            <a:r>
              <a:rPr lang="ru-RU" sz="8000" b="1" dirty="0" smtClean="0">
                <a:solidFill>
                  <a:schemeClr val="tx1"/>
                </a:solidFill>
              </a:rPr>
              <a:t>1 – А</a:t>
            </a:r>
          </a:p>
          <a:p>
            <a:pPr marL="45720" indent="0">
              <a:buNone/>
            </a:pPr>
            <a:r>
              <a:rPr lang="ru-RU" sz="8000" b="1" dirty="0" smtClean="0">
                <a:solidFill>
                  <a:schemeClr val="tx1"/>
                </a:solidFill>
              </a:rPr>
              <a:t>2 – А</a:t>
            </a:r>
          </a:p>
          <a:p>
            <a:pPr marL="45720" indent="0">
              <a:buNone/>
            </a:pPr>
            <a:r>
              <a:rPr lang="ru-RU" sz="8000" b="1" dirty="0" smtClean="0">
                <a:solidFill>
                  <a:schemeClr val="tx1"/>
                </a:solidFill>
              </a:rPr>
              <a:t>3 – Б</a:t>
            </a:r>
          </a:p>
          <a:p>
            <a:pPr marL="45720" indent="0">
              <a:buNone/>
            </a:pPr>
            <a:r>
              <a:rPr lang="ru-RU" sz="8000" b="1" dirty="0" smtClean="0">
                <a:solidFill>
                  <a:schemeClr val="tx1"/>
                </a:solidFill>
              </a:rPr>
              <a:t>4 - Б</a:t>
            </a:r>
            <a:endParaRPr lang="ru-RU" sz="8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62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Роман\Desktop\мой урок\earthday23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18" b="28516"/>
          <a:stretch/>
        </p:blipFill>
        <p:spPr bwMode="auto">
          <a:xfrm>
            <a:off x="157808" y="41561"/>
            <a:ext cx="8666708" cy="285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708920"/>
            <a:ext cx="91239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«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талантливые дети! Когда-нибудь вы сами поразитесь, какие вы умные, как много хорошего вы умеете, если будете постоянно работать над собой, ставить новые цели и стремиться к их достижению…»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ru-RU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Ж.Ж.Руссо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087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C:\Users\Роман\Desktop\мой урок\zemlya_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732"/>
          <a:stretch/>
        </p:blipFill>
        <p:spPr bwMode="auto">
          <a:xfrm>
            <a:off x="-83813" y="0"/>
            <a:ext cx="9311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971600" y="836712"/>
            <a:ext cx="1152128" cy="5310724"/>
            <a:chOff x="4564684" y="836712"/>
            <a:chExt cx="1152128" cy="5310724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grpSp>
          <p:nvGrpSpPr>
            <p:cNvPr id="3" name="Группа 2"/>
            <p:cNvGrpSpPr/>
            <p:nvPr/>
          </p:nvGrpSpPr>
          <p:grpSpPr>
            <a:xfrm>
              <a:off x="4661739" y="836712"/>
              <a:ext cx="882369" cy="1728192"/>
              <a:chOff x="2018450" y="1012357"/>
              <a:chExt cx="1113390" cy="2327010"/>
            </a:xfrm>
          </p:grpSpPr>
          <p:sp>
            <p:nvSpPr>
              <p:cNvPr id="18" name="Овал 17"/>
              <p:cNvSpPr/>
              <p:nvPr/>
            </p:nvSpPr>
            <p:spPr>
              <a:xfrm>
                <a:off x="2231740" y="1012357"/>
                <a:ext cx="648072" cy="648072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762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2555776" y="1628800"/>
                <a:ext cx="0" cy="1080120"/>
              </a:xfrm>
              <a:prstGeom prst="line">
                <a:avLst/>
              </a:prstGeom>
              <a:ln w="762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 flipH="1">
                <a:off x="2159244" y="2667179"/>
                <a:ext cx="397024" cy="672188"/>
              </a:xfrm>
              <a:prstGeom prst="line">
                <a:avLst/>
              </a:prstGeom>
              <a:ln w="762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flipH="1">
                <a:off x="2555776" y="1550767"/>
                <a:ext cx="576064" cy="597206"/>
              </a:xfrm>
              <a:prstGeom prst="line">
                <a:avLst/>
              </a:prstGeom>
              <a:ln w="762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flipH="1" flipV="1">
                <a:off x="2018450" y="1550767"/>
                <a:ext cx="536124" cy="597206"/>
              </a:xfrm>
              <a:prstGeom prst="line">
                <a:avLst/>
              </a:prstGeom>
              <a:ln w="762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2554574" y="2690178"/>
                <a:ext cx="433250" cy="649189"/>
              </a:xfrm>
              <a:prstGeom prst="line">
                <a:avLst/>
              </a:prstGeom>
              <a:ln w="762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Группа 3"/>
            <p:cNvGrpSpPr/>
            <p:nvPr/>
          </p:nvGrpSpPr>
          <p:grpSpPr>
            <a:xfrm>
              <a:off x="4564684" y="2902884"/>
              <a:ext cx="1152128" cy="1481502"/>
              <a:chOff x="3851920" y="1232927"/>
              <a:chExt cx="1512168" cy="2327010"/>
            </a:xfrm>
          </p:grpSpPr>
          <p:sp>
            <p:nvSpPr>
              <p:cNvPr id="12" name="Овал 11"/>
              <p:cNvSpPr/>
              <p:nvPr/>
            </p:nvSpPr>
            <p:spPr>
              <a:xfrm>
                <a:off x="4247964" y="1232927"/>
                <a:ext cx="648072" cy="648072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762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4572000" y="1849370"/>
                <a:ext cx="0" cy="1080120"/>
              </a:xfrm>
              <a:prstGeom prst="line">
                <a:avLst/>
              </a:prstGeom>
              <a:ln w="762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flipH="1">
                <a:off x="4175468" y="2887749"/>
                <a:ext cx="397024" cy="672188"/>
              </a:xfrm>
              <a:prstGeom prst="line">
                <a:avLst/>
              </a:prstGeom>
              <a:ln w="762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flipH="1">
                <a:off x="4572000" y="2368543"/>
                <a:ext cx="792088" cy="0"/>
              </a:xfrm>
              <a:prstGeom prst="line">
                <a:avLst/>
              </a:prstGeom>
              <a:ln w="762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 flipH="1">
                <a:off x="3851920" y="2361464"/>
                <a:ext cx="697746" cy="0"/>
              </a:xfrm>
              <a:prstGeom prst="line">
                <a:avLst/>
              </a:prstGeom>
              <a:ln w="762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4570798" y="2910748"/>
                <a:ext cx="433250" cy="649189"/>
              </a:xfrm>
              <a:prstGeom prst="line">
                <a:avLst/>
              </a:prstGeom>
              <a:ln w="762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Группа 4"/>
            <p:cNvGrpSpPr/>
            <p:nvPr/>
          </p:nvGrpSpPr>
          <p:grpSpPr>
            <a:xfrm>
              <a:off x="4776857" y="4694090"/>
              <a:ext cx="767251" cy="1453346"/>
              <a:chOff x="6471084" y="1406214"/>
              <a:chExt cx="913278" cy="2327010"/>
            </a:xfrm>
          </p:grpSpPr>
          <p:sp>
            <p:nvSpPr>
              <p:cNvPr id="6" name="Овал 5"/>
              <p:cNvSpPr/>
              <p:nvPr/>
            </p:nvSpPr>
            <p:spPr>
              <a:xfrm>
                <a:off x="6624228" y="1406214"/>
                <a:ext cx="648072" cy="648072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762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6948264" y="2022657"/>
                <a:ext cx="0" cy="1080120"/>
              </a:xfrm>
              <a:prstGeom prst="line">
                <a:avLst/>
              </a:prstGeom>
              <a:ln w="762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 flipH="1">
                <a:off x="6551732" y="3061036"/>
                <a:ext cx="397024" cy="672188"/>
              </a:xfrm>
              <a:prstGeom prst="line">
                <a:avLst/>
              </a:prstGeom>
              <a:ln w="762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flipH="1" flipV="1">
                <a:off x="6952806" y="2267691"/>
                <a:ext cx="431556" cy="590052"/>
              </a:xfrm>
              <a:prstGeom prst="line">
                <a:avLst/>
              </a:prstGeom>
              <a:ln w="762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flipH="1">
                <a:off x="6471084" y="2279878"/>
                <a:ext cx="481722" cy="613843"/>
              </a:xfrm>
              <a:prstGeom prst="line">
                <a:avLst/>
              </a:prstGeom>
              <a:ln w="762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6947062" y="3084035"/>
                <a:ext cx="433250" cy="649189"/>
              </a:xfrm>
              <a:prstGeom prst="line">
                <a:avLst/>
              </a:prstGeom>
              <a:ln w="762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Прямоугольник 24"/>
          <p:cNvSpPr/>
          <p:nvPr/>
        </p:nvSpPr>
        <p:spPr>
          <a:xfrm>
            <a:off x="2442990" y="1074027"/>
            <a:ext cx="60894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Этот человечек   усвоил секреты слова и научился их применять.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 rot="10800000" flipV="1">
            <a:off x="2947045" y="3092141"/>
            <a:ext cx="558539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Этот человечек   усвоил секреты слова, но ему ещё нужна помощь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" name="Rectangle 28"/>
          <p:cNvSpPr>
            <a:spLocks noChangeArrowheads="1"/>
          </p:cNvSpPr>
          <p:nvPr/>
        </p:nvSpPr>
        <p:spPr bwMode="auto">
          <a:xfrm>
            <a:off x="2338535" y="4896468"/>
            <a:ext cx="6472768" cy="138499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этот человечек  расстроился,  секреты слов, на сегодняшнем  уроке, остались   для него,  непонятны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29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3624935" y="5229200"/>
            <a:ext cx="4166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ожиданий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1124744"/>
            <a:ext cx="56166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- получить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 - познакомиться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новыми правилами,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орфограммами 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- справиться со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всеми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заданиями 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 -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своему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товарищу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 - _______________________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C:\Users\Роман\Desktop\мой урок\5895739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246" y="1193447"/>
            <a:ext cx="2783634" cy="297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37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Роман\Desktop\мой урок\l_353_EarthDay-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8605" y="-49893"/>
            <a:ext cx="9482523" cy="69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548680"/>
            <a:ext cx="8964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Минутка чистописания</a:t>
            </a:r>
          </a:p>
          <a:p>
            <a:r>
              <a:rPr lang="ru-RU" sz="6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тся</a:t>
            </a:r>
            <a:r>
              <a:rPr lang="ru-RU" sz="6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ться</a:t>
            </a:r>
            <a:r>
              <a:rPr lang="ru-RU" sz="6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тся</a:t>
            </a:r>
            <a:r>
              <a:rPr lang="ru-RU" sz="6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ться</a:t>
            </a:r>
            <a:endParaRPr lang="ru-RU" sz="6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69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6672"/>
            <a:ext cx="914399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Правописание             </a:t>
            </a:r>
            <a:r>
              <a:rPr lang="ru-RU" sz="9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тся</a:t>
            </a:r>
            <a:r>
              <a:rPr lang="ru-RU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ться</a:t>
            </a:r>
            <a:r>
              <a:rPr lang="ru-RU" sz="9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глаголах</a:t>
            </a:r>
          </a:p>
          <a:p>
            <a:pPr algn="ctr"/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09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67166" y="251834"/>
            <a:ext cx="8732976" cy="6440760"/>
          </a:xfrm>
          <a:prstGeom prst="roundRect">
            <a:avLst/>
          </a:prstGeom>
          <a:solidFill>
            <a:schemeClr val="bg1"/>
          </a:solidFill>
          <a:ln cmpd="thinThick"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31525" y="0"/>
            <a:ext cx="9144000" cy="6428240"/>
            <a:chOff x="0" y="0"/>
            <a:chExt cx="9144000" cy="6428240"/>
          </a:xfrm>
        </p:grpSpPr>
        <p:pic>
          <p:nvPicPr>
            <p:cNvPr id="4" name="Рисунок 29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301478">
              <a:off x="7118599" y="668019"/>
              <a:ext cx="1413408" cy="1413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Группа 5"/>
            <p:cNvGrpSpPr/>
            <p:nvPr/>
          </p:nvGrpSpPr>
          <p:grpSpPr>
            <a:xfrm>
              <a:off x="312562" y="2292246"/>
              <a:ext cx="8831437" cy="4135994"/>
              <a:chOff x="-881525" y="848431"/>
              <a:chExt cx="8550328" cy="3244958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630453" y="1459518"/>
                <a:ext cx="2307590" cy="1586865"/>
              </a:xfrm>
              <a:prstGeom prst="rect">
                <a:avLst/>
              </a:prstGeo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9600" b="1" kern="12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000"/>
                        </a:srgbClr>
                      </a:outerShdw>
                    </a:effectLst>
                    <a:latin typeface="Times New Roman"/>
                    <a:ea typeface="Times New Roman"/>
                  </a:rPr>
                  <a:t>[ца]</a:t>
                </a:r>
                <a:endParaRPr lang="ru-RU" sz="1200">
                  <a:solidFill>
                    <a:srgbClr val="333333"/>
                  </a:solidFill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1" name="Стрелка вправо с вырезом 10"/>
              <p:cNvSpPr/>
              <p:nvPr/>
            </p:nvSpPr>
            <p:spPr>
              <a:xfrm flipV="1">
                <a:off x="2851217" y="2002629"/>
                <a:ext cx="1664977" cy="161046"/>
              </a:xfrm>
              <a:prstGeom prst="notched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>
                    <a:solidFill>
                      <a:srgbClr val="333333"/>
                    </a:solidFill>
                    <a:effectLst/>
                    <a:ea typeface="Times New Roman"/>
                    <a:cs typeface="Times New Roman"/>
                  </a:rPr>
                  <a:t> </a:t>
                </a:r>
                <a:endParaRPr lang="ru-RU" sz="1100">
                  <a:solidFill>
                    <a:srgbClr val="333333"/>
                  </a:solidFill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2" name="Стрелка вправо с вырезом 11"/>
              <p:cNvSpPr/>
              <p:nvPr/>
            </p:nvSpPr>
            <p:spPr>
              <a:xfrm rot="1091138">
                <a:off x="2746901" y="2647767"/>
                <a:ext cx="1664991" cy="204604"/>
              </a:xfrm>
              <a:prstGeom prst="notched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>
                    <a:solidFill>
                      <a:srgbClr val="333333"/>
                    </a:solidFill>
                    <a:effectLst/>
                    <a:ea typeface="Times New Roman"/>
                    <a:cs typeface="Times New Roman"/>
                  </a:rPr>
                  <a:t> </a:t>
                </a:r>
                <a:endParaRPr lang="ru-RU" sz="1100">
                  <a:solidFill>
                    <a:srgbClr val="333333"/>
                  </a:solidFill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3" name="TextBox 19"/>
              <p:cNvSpPr txBox="1"/>
              <p:nvPr/>
            </p:nvSpPr>
            <p:spPr>
              <a:xfrm>
                <a:off x="4173631" y="1423436"/>
                <a:ext cx="3495172" cy="266995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10000" b="1" kern="1200" spc="50" dirty="0" smtClean="0">
                    <a:ln w="11430"/>
                    <a:effectLst>
                      <a:glow rad="101600">
                        <a:schemeClr val="bg1">
                          <a:lumMod val="85000"/>
                          <a:alpha val="60000"/>
                        </a:schemeClr>
                      </a:glow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Times New Roman"/>
                    <a:ea typeface="Times New Roman"/>
                  </a:rPr>
                  <a:t>?</a:t>
                </a:r>
                <a:r>
                  <a:rPr lang="ru-RU" sz="10000" b="1" kern="1200" spc="50" dirty="0" err="1" smtClean="0">
                    <a:ln w="11430"/>
                    <a:effectLst>
                      <a:glow rad="101600">
                        <a:schemeClr val="bg1">
                          <a:lumMod val="85000"/>
                          <a:alpha val="60000"/>
                        </a:schemeClr>
                      </a:glow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Times New Roman"/>
                    <a:ea typeface="Times New Roman"/>
                  </a:rPr>
                  <a:t>тся</a:t>
                </a:r>
                <a:endParaRPr lang="ru-RU" sz="1200" b="1" spc="50" dirty="0">
                  <a:ln w="11430"/>
                  <a:effectLst>
                    <a:glow rad="101600">
                      <a:schemeClr val="bg1">
                        <a:lumMod val="85000"/>
                        <a:alpha val="60000"/>
                      </a:schemeClr>
                    </a:glow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/>
                  <a:ea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sz="10000" b="1" kern="1200" spc="50" dirty="0" smtClean="0">
                    <a:ln w="11430"/>
                    <a:effectLst>
                      <a:glow rad="101600">
                        <a:schemeClr val="bg1">
                          <a:lumMod val="85000"/>
                          <a:alpha val="60000"/>
                        </a:schemeClr>
                      </a:glow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Times New Roman"/>
                    <a:ea typeface="Times New Roman"/>
                  </a:rPr>
                  <a:t>?</a:t>
                </a:r>
                <a:r>
                  <a:rPr lang="ru-RU" sz="10000" b="1" kern="1200" spc="50" dirty="0" err="1" smtClean="0">
                    <a:ln w="11430"/>
                    <a:effectLst>
                      <a:glow rad="101600">
                        <a:schemeClr val="bg1">
                          <a:lumMod val="85000"/>
                          <a:alpha val="60000"/>
                        </a:schemeClr>
                      </a:glow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Times New Roman"/>
                    <a:ea typeface="Times New Roman"/>
                  </a:rPr>
                  <a:t>ться</a:t>
                </a:r>
                <a:endParaRPr lang="ru-RU" sz="1200" b="1" spc="50" dirty="0">
                  <a:ln w="11430"/>
                  <a:effectLst>
                    <a:glow rad="101600">
                      <a:schemeClr val="bg1">
                        <a:lumMod val="85000"/>
                        <a:alpha val="60000"/>
                      </a:schemeClr>
                    </a:glow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/>
                  <a:ea typeface="Times New Roman"/>
                </a:endParaRPr>
              </a:p>
            </p:txBody>
          </p:sp>
          <p:sp>
            <p:nvSpPr>
              <p:cNvPr id="14" name="TextBox 22"/>
              <p:cNvSpPr txBox="1"/>
              <p:nvPr/>
            </p:nvSpPr>
            <p:spPr>
              <a:xfrm>
                <a:off x="-881525" y="848431"/>
                <a:ext cx="3443261" cy="112712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6600" b="1" i="1" kern="1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000"/>
                        </a:srgbClr>
                      </a:outerShdw>
                    </a:effectLst>
                    <a:latin typeface="Times New Roman"/>
                    <a:ea typeface="Times New Roman"/>
                  </a:rPr>
                  <a:t>  </a:t>
                </a:r>
                <a:r>
                  <a:rPr lang="ru-RU" sz="6600" b="1" i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000"/>
                        </a:srgbClr>
                      </a:outerShdw>
                    </a:effectLst>
                    <a:latin typeface="Times New Roman"/>
                    <a:ea typeface="Times New Roman"/>
                  </a:rPr>
                  <a:t>С</a:t>
                </a:r>
                <a:r>
                  <a:rPr lang="ru-RU" sz="6600" b="1" i="1" kern="12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000"/>
                        </a:srgbClr>
                      </a:outerShdw>
                    </a:effectLst>
                    <a:latin typeface="Times New Roman"/>
                    <a:ea typeface="Times New Roman"/>
                  </a:rPr>
                  <a:t>лышу</a:t>
                </a:r>
                <a:endParaRPr lang="ru-RU" sz="1200" dirty="0">
                  <a:solidFill>
                    <a:srgbClr val="002060"/>
                  </a:solidFill>
                  <a:effectLst/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269790" rIns="269790" bIns="90459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7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/>
              </a:r>
              <a:br>
                <a:rPr kumimoji="0" lang="ru-RU" sz="7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</a:br>
              <a:endParaRPr kumimoji="0" lang="ru-RU" sz="12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17"/>
            <p:cNvSpPr>
              <a:spLocks noChangeArrowheads="1"/>
            </p:cNvSpPr>
            <p:nvPr/>
          </p:nvSpPr>
          <p:spPr bwMode="auto">
            <a:xfrm>
              <a:off x="0" y="457200"/>
              <a:ext cx="9144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6" name="Picture 14" descr="D:\Резерв\Pictures\школа\9314617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309881"/>
            <a:ext cx="2370551" cy="212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3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9269" y="4593051"/>
            <a:ext cx="1980854" cy="201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Роман\Desktop\мой урок\57fba9595182e69966aff2dfdcd4b5c3_Generic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4021" y="401782"/>
            <a:ext cx="1697406" cy="172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11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Роман\Desktop\мой урок\Earthd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800" y="185738"/>
            <a:ext cx="9753600" cy="648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2132856"/>
            <a:ext cx="3851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Словарь: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Месяц 4"/>
          <p:cNvSpPr/>
          <p:nvPr/>
        </p:nvSpPr>
        <p:spPr>
          <a:xfrm rot="16200000">
            <a:off x="824640" y="4033088"/>
            <a:ext cx="576064" cy="1368152"/>
          </a:xfrm>
          <a:prstGeom prst="mo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Диагональная полоса 3"/>
          <p:cNvSpPr/>
          <p:nvPr/>
        </p:nvSpPr>
        <p:spPr>
          <a:xfrm>
            <a:off x="2473063" y="3660034"/>
            <a:ext cx="378296" cy="666352"/>
          </a:xfrm>
          <a:prstGeom prst="diagStrip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Месяц 6"/>
          <p:cNvSpPr/>
          <p:nvPr/>
        </p:nvSpPr>
        <p:spPr>
          <a:xfrm rot="16200000">
            <a:off x="2181962" y="4033088"/>
            <a:ext cx="576064" cy="1368152"/>
          </a:xfrm>
          <a:prstGeom prst="mo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08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оман\Desktop\мой урок\wpapers_ru_Земля-в-руках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115" y="0"/>
            <a:ext cx="91784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8328" y="346656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желаю светлого мира на Земле.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86103" y="5653360"/>
            <a:ext cx="9239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желаю светлого мира на Земле. (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Невоскл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повеств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прост., полн., распр.)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-36512" y="6165304"/>
            <a:ext cx="43204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91564" y="6180775"/>
            <a:ext cx="1368152" cy="61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67544" y="6331636"/>
            <a:ext cx="136815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94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Роман\Desktop\мой урок\img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4783" y="1337363"/>
            <a:ext cx="451250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9885" y="116632"/>
            <a:ext cx="43781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апреля, 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отмечается День Земли.  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был установлен на 63-й сессии 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Ассамблеи 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ООН 22 апреля 2009 года 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(соавторами являются 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50 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государств). Начал праздноваться 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2010 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145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3" y="0"/>
            <a:ext cx="489345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Земли (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Английский язык"/>
              </a:rPr>
              <a:t>англ.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Earth</a:t>
            </a:r>
            <a:r>
              <a:rPr lang="ru-RU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— название, 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отношению к различным мероприятиям, 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проводятся весной 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призывают людей бережнее относиться 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хрупкой и уязвимой окружающей среде на планете 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Земля.</a:t>
            </a:r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Роман\Desktop\мой урок\den-zemli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85" t="7296" r="5122" b="5055"/>
          <a:stretch/>
        </p:blipFill>
        <p:spPr bwMode="auto">
          <a:xfrm>
            <a:off x="179512" y="836712"/>
            <a:ext cx="4139952" cy="37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6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870</TotalTime>
  <Words>449</Words>
  <Application>Microsoft Office PowerPoint</Application>
  <PresentationFormat>Экран (4:3)</PresentationFormat>
  <Paragraphs>109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Georgia</vt:lpstr>
      <vt:lpstr>Monotype Corsiva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КЛЮЧ  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Bogdan</dc:creator>
  <cp:lastModifiedBy>Оксана</cp:lastModifiedBy>
  <cp:revision>81</cp:revision>
  <cp:lastPrinted>2015-04-20T09:15:45Z</cp:lastPrinted>
  <dcterms:created xsi:type="dcterms:W3CDTF">2013-04-18T14:54:17Z</dcterms:created>
  <dcterms:modified xsi:type="dcterms:W3CDTF">2016-01-17T09:43:38Z</dcterms:modified>
</cp:coreProperties>
</file>