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410B-B3F4-4886-A804-50404D3FACA1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2AB96-275B-406A-978D-732F9A5CB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0B7C-E3F3-4922-B8AA-897C30700419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2CB5-4A5B-4800-8F58-19CB440C0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0EFB-BF02-4CA9-98BB-4AF330A64892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3A4C-17BC-4EBF-B8AC-13F9CE499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B7B0-E7B7-486B-AF6A-5DFDF1DB1778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0BE0C-B901-447B-A8F2-1DD51E6B0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4E4F-9779-487B-AA00-23FEBEE22217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AFBFC-7AB8-4B90-B173-19385FD9B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297A7-43AF-4D46-8C8A-C2EA9E59AD9C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DF68-333F-4536-B607-CB3D4F1B2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EF1F-B80E-4C44-8F79-17A4C0CBE8E0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A68B-7FFC-425A-B850-79F4608B7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CD21-0A1D-4583-9E64-987B43DF615F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0C52-E8DE-4556-B868-2CC85E16C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5D83-4E55-457D-9F29-003F46328ACD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92EE-1A23-4DC3-9A26-A77B10927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8900-C5A0-4B50-8369-9BE13D29C257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C443-5FF7-4722-B396-C08A918EF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B3F5-8BA3-4457-B3CF-A7795E40DB5C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80DCD-C207-4376-AABF-599DE1CB0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BB8D7-8BB3-405F-8171-11E830C14E4F}" type="datetimeFigureOut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0C0255-A057-48F6-BFE4-8EF13FDBC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2"/>
          <p:cNvSpPr>
            <a:spLocks noChangeArrowheads="1" noChangeShapeType="1" noTextEdit="1"/>
          </p:cNvSpPr>
          <p:nvPr/>
        </p:nvSpPr>
        <p:spPr bwMode="auto">
          <a:xfrm>
            <a:off x="1085850" y="2492375"/>
            <a:ext cx="7446963" cy="247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 algn="ctr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Почвы России</a:t>
            </a: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427538" y="5445125"/>
            <a:ext cx="33840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Franklin Gothic Book" pitchFamily="34" charset="0"/>
              </a:rPr>
              <a:t>Подготовила  учитель </a:t>
            </a:r>
            <a:r>
              <a:rPr lang="ru-RU" b="1" dirty="0" smtClean="0">
                <a:latin typeface="Franklin Gothic Book" pitchFamily="34" charset="0"/>
              </a:rPr>
              <a:t>географии</a:t>
            </a:r>
            <a:endParaRPr lang="en-US" b="1" dirty="0" smtClean="0">
              <a:latin typeface="Franklin Gothic Book" pitchFamily="34" charset="0"/>
            </a:endParaRPr>
          </a:p>
          <a:p>
            <a:r>
              <a:rPr lang="ru-RU" b="1" dirty="0" err="1" smtClean="0">
                <a:latin typeface="Franklin Gothic Book" pitchFamily="34" charset="0"/>
              </a:rPr>
              <a:t>Белик</a:t>
            </a:r>
            <a:r>
              <a:rPr lang="ru-RU" b="1" dirty="0" smtClean="0">
                <a:latin typeface="Franklin Gothic Book" pitchFamily="34" charset="0"/>
              </a:rPr>
              <a:t> Е.А.</a:t>
            </a:r>
            <a:endParaRPr lang="ru-RU" b="1" dirty="0">
              <a:latin typeface="Franklin Gothic Book" pitchFamily="34" charset="0"/>
            </a:endParaRPr>
          </a:p>
          <a:p>
            <a:r>
              <a:rPr lang="ru-RU" b="1" dirty="0" smtClean="0">
                <a:latin typeface="Franklin Gothic Book" pitchFamily="34" charset="0"/>
              </a:rPr>
              <a:t>Урок </a:t>
            </a:r>
            <a:r>
              <a:rPr lang="ru-RU" b="1" dirty="0">
                <a:latin typeface="Franklin Gothic Book" pitchFamily="34" charset="0"/>
              </a:rPr>
              <a:t>в 8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Почвы степей</a:t>
            </a:r>
            <a:endParaRPr lang="ru-RU" dirty="0"/>
          </a:p>
        </p:txBody>
      </p:sp>
      <p:sp>
        <p:nvSpPr>
          <p:cNvPr id="22530" name="Текст 5"/>
          <p:cNvSpPr>
            <a:spLocks noGrp="1"/>
          </p:cNvSpPr>
          <p:nvPr>
            <p:ph type="body" idx="2"/>
          </p:nvPr>
        </p:nvSpPr>
        <p:spPr>
          <a:xfrm>
            <a:off x="179388" y="115888"/>
            <a:ext cx="3286125" cy="5294312"/>
          </a:xfrm>
        </p:spPr>
        <p:txBody>
          <a:bodyPr/>
          <a:lstStyle/>
          <a:p>
            <a:r>
              <a:rPr lang="ru-RU" sz="2000" smtClean="0"/>
              <a:t>В этой зоне самые благоприятные условия. Здесь количество осадков столько же сколько может испариться с поверхности, а растения дают ежегодно большую массу веществ, т.е. в степях формируются самые богатые перегноем почвы – </a:t>
            </a:r>
            <a:r>
              <a:rPr lang="ru-RU" sz="2000" b="1" u="sng" smtClean="0"/>
              <a:t>черноземы.</a:t>
            </a:r>
            <a:r>
              <a:rPr lang="ru-RU" sz="2000" smtClean="0"/>
              <a:t> Они обладают хорошей зернистой структурой . В них содержатся все необходимые растениям элементы питания. Чернозёмы – это лучшие почвы России.</a:t>
            </a:r>
          </a:p>
        </p:txBody>
      </p:sp>
      <p:pic>
        <p:nvPicPr>
          <p:cNvPr id="22531" name="Picture 2" descr="C:\Documents and Settings\Сергей\Мои документы\Мои рисунки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21100" y="692150"/>
            <a:ext cx="5019675" cy="4608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57192"/>
            <a:ext cx="4032448" cy="12961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Почвы пустынь и полупустынь</a:t>
            </a:r>
            <a:endParaRPr lang="ru-RU" dirty="0"/>
          </a:p>
        </p:txBody>
      </p:sp>
      <p:sp>
        <p:nvSpPr>
          <p:cNvPr id="23554" name="Текст 2"/>
          <p:cNvSpPr>
            <a:spLocks noGrp="1"/>
          </p:cNvSpPr>
          <p:nvPr>
            <p:ph type="body" idx="2"/>
          </p:nvPr>
        </p:nvSpPr>
        <p:spPr>
          <a:xfrm>
            <a:off x="107950" y="188913"/>
            <a:ext cx="3357563" cy="5256212"/>
          </a:xfrm>
        </p:spPr>
        <p:txBody>
          <a:bodyPr/>
          <a:lstStyle/>
          <a:p>
            <a:r>
              <a:rPr lang="ru-RU" sz="1800" smtClean="0"/>
              <a:t>При движении к югу климат становится суше и теплее, растительный покров- более разреженным. В почву попадает меньше растительных остатков, а значительная часть в течении длительного теплого периода разлагается на простейшие минеральные соединения . Гумуса в почвах накапливается все меньше. Здесь формируется </a:t>
            </a:r>
            <a:r>
              <a:rPr lang="ru-RU" sz="1800" b="1" u="sng" smtClean="0"/>
              <a:t>каштановые и бурые почвы полупустынь и серо – бурые почвы пустынь</a:t>
            </a:r>
            <a:r>
              <a:rPr lang="ru-RU" sz="1800" smtClean="0"/>
              <a:t>. Плодородие почв уменьшается от каштановых к серо-бурым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260350"/>
            <a:ext cx="2665413" cy="5761038"/>
          </a:xfrm>
        </p:spPr>
      </p:pic>
      <p:pic>
        <p:nvPicPr>
          <p:cNvPr id="23556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60350"/>
            <a:ext cx="262731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Засоление почв</a:t>
            </a:r>
            <a:endParaRPr lang="ru-RU" dirty="0"/>
          </a:p>
        </p:txBody>
      </p:sp>
      <p:sp>
        <p:nvSpPr>
          <p:cNvPr id="24578" name="Текст 2"/>
          <p:cNvSpPr>
            <a:spLocks noGrp="1"/>
          </p:cNvSpPr>
          <p:nvPr>
            <p:ph type="body" idx="2"/>
          </p:nvPr>
        </p:nvSpPr>
        <p:spPr>
          <a:xfrm>
            <a:off x="179388" y="115888"/>
            <a:ext cx="3286125" cy="5294312"/>
          </a:xfrm>
        </p:spPr>
        <p:txBody>
          <a:bodyPr/>
          <a:lstStyle/>
          <a:p>
            <a:r>
              <a:rPr lang="ru-RU" sz="2000" smtClean="0"/>
              <a:t>В условиях скудного увлажнения вместе с почвенным раствором к поверхности подтягиваются минеральные соединения. При испарении влаги на поверхности почвы образуется соляная корка. Чем южнее, тем климат суше и тем интенсивнее идет этот процесс. Почвы обогащаются легко растворимыми солями, и в результате происходит их засоление.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765175"/>
            <a:ext cx="5113338" cy="4381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Почвенно-земельные ресурсы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196975"/>
            <a:ext cx="5837237" cy="5170488"/>
          </a:xfrm>
        </p:spPr>
      </p:pic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179388" y="1125538"/>
            <a:ext cx="2592387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latin typeface="Franklin Gothic Book" pitchFamily="34" charset="0"/>
              </a:rPr>
              <a:t>Пашня </a:t>
            </a:r>
            <a:r>
              <a:rPr lang="ru-RU" sz="2400">
                <a:latin typeface="Franklin Gothic Book" pitchFamily="34" charset="0"/>
              </a:rPr>
              <a:t>– черноземы, серые лесные и темно- каштановые</a:t>
            </a:r>
          </a:p>
          <a:p>
            <a:r>
              <a:rPr lang="ru-RU" sz="2400">
                <a:latin typeface="Franklin Gothic Book" pitchFamily="34" charset="0"/>
              </a:rPr>
              <a:t>Подзолистые – </a:t>
            </a:r>
            <a:r>
              <a:rPr lang="ru-RU" sz="2400" b="1" u="sng">
                <a:latin typeface="Franklin Gothic Book" pitchFamily="34" charset="0"/>
              </a:rPr>
              <a:t>массивы сенокосов</a:t>
            </a:r>
          </a:p>
          <a:p>
            <a:r>
              <a:rPr lang="ru-RU" sz="2400">
                <a:latin typeface="Franklin Gothic Book" pitchFamily="34" charset="0"/>
              </a:rPr>
              <a:t>На светло– каштановых, бурых и светло- бурых почвах, а также на горно -луговых почвах – </a:t>
            </a:r>
            <a:r>
              <a:rPr lang="ru-RU" sz="2400" b="1" u="sng">
                <a:latin typeface="Franklin Gothic Book" pitchFamily="34" charset="0"/>
              </a:rPr>
              <a:t>пастбища.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География почвенных ресурсов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667" y="1196752"/>
            <a:ext cx="8492789" cy="563226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Мелиорация и ее виды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96975"/>
            <a:ext cx="5472112" cy="4103688"/>
          </a:xfrm>
        </p:spPr>
      </p:pic>
      <p:pic>
        <p:nvPicPr>
          <p:cNvPr id="27651" name="Рисунок 4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5940425" y="1341438"/>
            <a:ext cx="30241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23850" y="5445125"/>
            <a:ext cx="871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latin typeface="Franklin Gothic Book" pitchFamily="34" charset="0"/>
              </a:rPr>
              <a:t>Мелиорация </a:t>
            </a:r>
            <a:r>
              <a:rPr lang="ru-RU" sz="2000">
                <a:latin typeface="Franklin Gothic Book" pitchFamily="34" charset="0"/>
              </a:rPr>
              <a:t>– это совокупность мер, направленное на коренное улучшение почв, повышения плодородия с целью получения устойчивых урожаев сельскохозяйственных культур и кормов для животноводства.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Рекультивация почв</a:t>
            </a:r>
            <a:endParaRPr lang="ru-RU" dirty="0"/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395288" y="1628775"/>
            <a:ext cx="85693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С целью полного или частичного восстановления нарушенных  или уничтоженных почв  используется комплекс мер, направленных на их воссоздание </a:t>
            </a:r>
          </a:p>
          <a:p>
            <a:endParaRPr lang="ru-RU" sz="2800">
              <a:latin typeface="Franklin Gothic Book" pitchFamily="34" charset="0"/>
            </a:endParaRPr>
          </a:p>
          <a:p>
            <a:r>
              <a:rPr lang="ru-RU" sz="2800">
                <a:latin typeface="Franklin Gothic Book" pitchFamily="34" charset="0"/>
              </a:rPr>
              <a:t>Заботу о воссоздании таким образом почвах на долгое время их жизни берут на себя люди. Особенно страдают почвы в черте крупных городов, вблизи загрязняющих почвы  предприятий и там, где нерационально ведется обработка  почв.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179388" y="1484313"/>
            <a:ext cx="89646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Основные земледельческие районы России расположены в зонах смешенных лесов, лесостепи и степи.</a:t>
            </a:r>
          </a:p>
          <a:p>
            <a:endParaRPr lang="ru-RU" sz="2400" b="1">
              <a:latin typeface="Franklin Gothic Book" pitchFamily="34" charset="0"/>
            </a:endParaRPr>
          </a:p>
          <a:p>
            <a:r>
              <a:rPr lang="ru-RU" sz="2400" b="1">
                <a:latin typeface="Franklin Gothic Book" pitchFamily="34" charset="0"/>
              </a:rPr>
              <a:t>Основные типы почв России – тундрово-глеевые, подзолистые и </a:t>
            </a:r>
          </a:p>
          <a:p>
            <a:r>
              <a:rPr lang="ru-RU" sz="2400" b="1">
                <a:latin typeface="Franklin Gothic Book" pitchFamily="34" charset="0"/>
              </a:rPr>
              <a:t>дерново- подзолистые, серые и бурые лесные, чернозем и каштановые почвы.</a:t>
            </a:r>
          </a:p>
          <a:p>
            <a:endParaRPr lang="ru-RU" sz="2400" b="1">
              <a:latin typeface="Franklin Gothic Book" pitchFamily="34" charset="0"/>
            </a:endParaRPr>
          </a:p>
          <a:p>
            <a:r>
              <a:rPr lang="ru-RU" sz="2400" b="1">
                <a:latin typeface="Franklin Gothic Book" pitchFamily="34" charset="0"/>
              </a:rPr>
              <a:t>Мелиорация и рекультивация почв – основные мероприятия, направленные на улучшение свойств и поддержание и восстановления их плодородия.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Географический диктант</a:t>
            </a:r>
            <a:endParaRPr lang="ru-RU" dirty="0"/>
          </a:p>
        </p:txBody>
      </p:sp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0" y="1412875"/>
            <a:ext cx="89646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Franklin Gothic Medium" pitchFamily="34" charset="0"/>
              <a:buAutoNum type="arabicPeriod"/>
            </a:pPr>
            <a:r>
              <a:rPr lang="ru-RU" sz="3200">
                <a:latin typeface="Franklin Gothic Book" pitchFamily="34" charset="0"/>
              </a:rPr>
              <a:t>Что такое почва?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ru-RU" sz="3200">
                <a:latin typeface="Franklin Gothic Book" pitchFamily="34" charset="0"/>
              </a:rPr>
              <a:t>В процессе образования почвы участвует ……?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ru-RU" sz="3200">
                <a:latin typeface="Franklin Gothic Book" pitchFamily="34" charset="0"/>
              </a:rPr>
              <a:t>Кто из русских ученых является основателем науке о почве?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ru-RU" sz="3200">
                <a:latin typeface="Franklin Gothic Book" pitchFamily="34" charset="0"/>
              </a:rPr>
              <a:t>Какая почва самая плодородная?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ru-RU" sz="3200">
                <a:latin typeface="Franklin Gothic Book" pitchFamily="34" charset="0"/>
              </a:rPr>
              <a:t>Какие из типов почв распространены в России?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ru-RU" sz="3200">
                <a:latin typeface="Franklin Gothic Book" pitchFamily="34" charset="0"/>
              </a:rPr>
              <a:t>Какие почвы соответствуют степи?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611188" y="1628775"/>
            <a:ext cx="74533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Franklin Gothic Medium" pitchFamily="34" charset="0"/>
              <a:buAutoNum type="arabicPeriod"/>
            </a:pPr>
            <a:r>
              <a:rPr lang="ru-RU" sz="2800">
                <a:latin typeface="Franklin Gothic Book" pitchFamily="34" charset="0"/>
              </a:rPr>
              <a:t>Почва – преобразованная часть литосферы.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ru-RU" sz="2800">
                <a:latin typeface="Franklin Gothic Book" pitchFamily="34" charset="0"/>
              </a:rPr>
              <a:t>Зональные системы почв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ru-RU" sz="2800">
                <a:latin typeface="Franklin Gothic Book" pitchFamily="34" charset="0"/>
              </a:rPr>
              <a:t>Разнообразие почв России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ru-RU" sz="2800">
                <a:latin typeface="Franklin Gothic Book" pitchFamily="34" charset="0"/>
              </a:rPr>
              <a:t>Почвенное- земельные ресурсы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ru-RU" sz="2800">
                <a:latin typeface="Franklin Gothic Book" pitchFamily="34" charset="0"/>
              </a:rPr>
              <a:t>Мелиорация земель.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r>
              <a:rPr lang="ru-RU" sz="2800">
                <a:latin typeface="Franklin Gothic Book" pitchFamily="34" charset="0"/>
              </a:rPr>
              <a:t>Выводы.</a:t>
            </a:r>
          </a:p>
          <a:p>
            <a:pPr marL="342900" indent="-342900">
              <a:buFont typeface="Franklin Gothic Medium" pitchFamily="34" charset="0"/>
              <a:buAutoNum type="arabicPeriod"/>
            </a:pPr>
            <a:endParaRPr lang="ru-RU" sz="28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Почва –преобразованная часть литосферы</a:t>
            </a:r>
            <a:endParaRPr lang="ru-RU" b="1" i="1" dirty="0"/>
          </a:p>
        </p:txBody>
      </p:sp>
      <p:pic>
        <p:nvPicPr>
          <p:cNvPr id="15362" name="Picture 2" descr="C:\Documents and Settings\Сергей\Мои документы\Мои рисунки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535113"/>
            <a:ext cx="7612062" cy="4918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Почвы – зональные системы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04800" y="2286000"/>
            <a:ext cx="4191000" cy="3352800"/>
          </a:xfrm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Более ста лет назад В.В. Докучаев установил, что размещение основных типов почв по поверхности Земли подчинено закону зональности.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Под типом почв понимается большая группа почв, формирующихся в однородных условиях  и характеризующаяся определенным строением – почвенным профилем и скоростью почвообразования.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1000" y="4221088"/>
            <a:ext cx="5867400" cy="4320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Закономерности распределения почв</a:t>
            </a:r>
            <a:endParaRPr lang="ru-RU" dirty="0"/>
          </a:p>
        </p:txBody>
      </p:sp>
      <p:sp>
        <p:nvSpPr>
          <p:cNvPr id="17410" name="Текст 11"/>
          <p:cNvSpPr>
            <a:spLocks noGrp="1"/>
          </p:cNvSpPr>
          <p:nvPr>
            <p:ph type="body" sz="half" idx="2"/>
          </p:nvPr>
        </p:nvSpPr>
        <p:spPr>
          <a:xfrm>
            <a:off x="0" y="4652963"/>
            <a:ext cx="6156325" cy="2205037"/>
          </a:xfrm>
        </p:spPr>
        <p:txBody>
          <a:bodyPr/>
          <a:lstStyle/>
          <a:p>
            <a:r>
              <a:rPr lang="ru-RU" sz="1600" b="1" smtClean="0"/>
              <a:t>Распространение основных типов почв России показано на карте. В нашей стране широтная зональность выражена ярче , чем в других странах мира. Это связано с большой протяженностью территории с севере на юг и преобладанием равнинного рельефа.</a:t>
            </a:r>
          </a:p>
          <a:p>
            <a:r>
              <a:rPr lang="ru-RU" sz="1600" b="1" smtClean="0"/>
              <a:t>Характерной закономерностью смены почв в горах является высотная поясность.</a:t>
            </a:r>
          </a:p>
        </p:txBody>
      </p:sp>
      <p:pic>
        <p:nvPicPr>
          <p:cNvPr id="17411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0"/>
            <a:ext cx="16097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060575"/>
            <a:ext cx="1609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4365625"/>
            <a:ext cx="16256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365625"/>
            <a:ext cx="16541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Сергей\Мои документы\Мои рисунки\Рисунок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683568" y="0"/>
            <a:ext cx="5832648" cy="4241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Взаимосвязь почв, растительности и климата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932363" y="1196975"/>
            <a:ext cx="4059237" cy="566102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Каждый тип почв формируется в строго определенных климатических условиях при определенном соотношении тепла и влаги 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тоже время каждому типу соответствует и определенный тип растительности. Отмершие стебли и листья принимают непосредственное участие в образовании гумуса</a:t>
            </a:r>
            <a:endParaRPr lang="ru-RU" dirty="0"/>
          </a:p>
        </p:txBody>
      </p:sp>
      <p:pic>
        <p:nvPicPr>
          <p:cNvPr id="18435" name="Picture 2" descr="C:\Documents and Settings\Сергей\Мои документы\Мои рисунки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3" y="1773238"/>
            <a:ext cx="5159375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Почвы тундр</a:t>
            </a:r>
            <a:endParaRPr lang="ru-RU" dirty="0"/>
          </a:p>
        </p:txBody>
      </p:sp>
      <p:sp>
        <p:nvSpPr>
          <p:cNvPr id="19458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smtClean="0"/>
              <a:t>На крайнем севере России почва почти весь год находится в замершем состоянии. На короткое время верхний горизонт оттаивает всего на несколько десятков сантиметров. При этом почва переувлажняется. Здесь образуется маломощные </a:t>
            </a:r>
            <a:r>
              <a:rPr lang="ru-RU" sz="2000" b="1" u="sng" smtClean="0"/>
              <a:t>тундрово-глеевые почвы</a:t>
            </a:r>
          </a:p>
        </p:txBody>
      </p:sp>
      <p:pic>
        <p:nvPicPr>
          <p:cNvPr id="19459" name="Picture 2" descr="C:\Documents and Settings\Сергей\Мои документы\Мои рисунки\Рисунок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32225" y="549275"/>
            <a:ext cx="5149850" cy="5472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Почвы тайги</a:t>
            </a:r>
            <a:endParaRPr lang="ru-RU" dirty="0"/>
          </a:p>
        </p:txBody>
      </p:sp>
      <p:sp>
        <p:nvSpPr>
          <p:cNvPr id="20482" name="Текст 2"/>
          <p:cNvSpPr>
            <a:spLocks noGrp="1"/>
          </p:cNvSpPr>
          <p:nvPr>
            <p:ph type="body" idx="2"/>
          </p:nvPr>
        </p:nvSpPr>
        <p:spPr>
          <a:xfrm>
            <a:off x="179388" y="188913"/>
            <a:ext cx="3286125" cy="5221287"/>
          </a:xfrm>
        </p:spPr>
        <p:txBody>
          <a:bodyPr/>
          <a:lstStyle/>
          <a:p>
            <a:r>
              <a:rPr lang="ru-RU" sz="2000" smtClean="0"/>
              <a:t>Большую площадь в тайге занимают </a:t>
            </a:r>
            <a:r>
              <a:rPr lang="ru-RU" sz="2000" b="1" u="sng" smtClean="0"/>
              <a:t>подзолистые  </a:t>
            </a:r>
            <a:r>
              <a:rPr lang="ru-RU" sz="2000" smtClean="0"/>
              <a:t>и </a:t>
            </a:r>
            <a:r>
              <a:rPr lang="ru-RU" sz="2000" b="1" u="sng" smtClean="0"/>
              <a:t>дерново-подзолистые </a:t>
            </a:r>
            <a:r>
              <a:rPr lang="ru-RU" sz="2000" smtClean="0"/>
              <a:t>почвы. Они формируются под лесами в областях избытка жидкой воды. Осадков здесь выпадает больше, чем испаряется. При малом количестве растительных остатков и при интенсивном промывании в тайге образуются подзолистые почвы. Они бедны гумусом и минералами.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0483" name="Picture 2" descr="C:\Documents and Settings\Сергей\Мои документы\Мои рисунки\Рисунок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404813"/>
            <a:ext cx="5186363" cy="5976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Почвы смешенных и широколиственных лесов</a:t>
            </a:r>
            <a:endParaRPr lang="ru-RU" dirty="0"/>
          </a:p>
        </p:txBody>
      </p:sp>
      <p:sp>
        <p:nvSpPr>
          <p:cNvPr id="21506" name="Текст 2"/>
          <p:cNvSpPr>
            <a:spLocks noGrp="1"/>
          </p:cNvSpPr>
          <p:nvPr>
            <p:ph type="body" idx="2"/>
          </p:nvPr>
        </p:nvSpPr>
        <p:spPr>
          <a:xfrm>
            <a:off x="250825" y="115888"/>
            <a:ext cx="3600450" cy="5294312"/>
          </a:xfrm>
        </p:spPr>
        <p:txBody>
          <a:bodyPr/>
          <a:lstStyle/>
          <a:p>
            <a:r>
              <a:rPr lang="ru-RU" sz="2000" smtClean="0"/>
              <a:t>В южной части тайги увеличивается поступление растительных остатков, возрастают летние температуры, поэтому сквозное промывание почв происходит только весной. В этих условиях возрастает накопление гумуса, а часть растворимых минеральных соединений задерживается в почве. В широколиственных лесах формируются </a:t>
            </a:r>
            <a:r>
              <a:rPr lang="ru-RU" sz="2000" b="1" u="sng" smtClean="0"/>
              <a:t>серые</a:t>
            </a:r>
            <a:r>
              <a:rPr lang="ru-RU" sz="2000" smtClean="0"/>
              <a:t> и </a:t>
            </a:r>
            <a:r>
              <a:rPr lang="ru-RU" sz="2000" b="1" u="sng" smtClean="0"/>
              <a:t>бурые лесные </a:t>
            </a:r>
            <a:r>
              <a:rPr lang="ru-RU" sz="2000" smtClean="0"/>
              <a:t>почвы.</a:t>
            </a:r>
          </a:p>
        </p:txBody>
      </p:sp>
      <p:pic>
        <p:nvPicPr>
          <p:cNvPr id="21507" name="Picture 2" descr="C:\Documents and Settings\Сергей\Мои документы\Мои рисунки\Рисунок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16388" y="115888"/>
            <a:ext cx="4694237" cy="5294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</TotalTime>
  <Words>725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Franklin Gothic Book</vt:lpstr>
      <vt:lpstr>Franklin Gothic Medium</vt:lpstr>
      <vt:lpstr>Impact</vt:lpstr>
      <vt:lpstr>Wingdings 2</vt:lpstr>
      <vt:lpstr>Трек</vt:lpstr>
      <vt:lpstr>Презентация PowerPoint</vt:lpstr>
      <vt:lpstr>План урока</vt:lpstr>
      <vt:lpstr>Почва –преобразованная часть литосферы</vt:lpstr>
      <vt:lpstr>Почвы – зональные системы</vt:lpstr>
      <vt:lpstr>Закономерности распределения почв</vt:lpstr>
      <vt:lpstr>Взаимосвязь почв, растительности и климата</vt:lpstr>
      <vt:lpstr>Почвы тундр</vt:lpstr>
      <vt:lpstr>Почвы тайги</vt:lpstr>
      <vt:lpstr>Почвы смешенных и широколиственных лесов</vt:lpstr>
      <vt:lpstr>Почвы степей</vt:lpstr>
      <vt:lpstr>Почвы пустынь и полупустынь</vt:lpstr>
      <vt:lpstr>Засоление почв</vt:lpstr>
      <vt:lpstr>Почвенно-земельные ресурсы</vt:lpstr>
      <vt:lpstr>География почвенных ресурсов</vt:lpstr>
      <vt:lpstr>Мелиорация и ее виды</vt:lpstr>
      <vt:lpstr>Рекультивация почв</vt:lpstr>
      <vt:lpstr>выводы</vt:lpstr>
      <vt:lpstr>Географический диктант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ООО</dc:creator>
  <cp:lastModifiedBy>Admin</cp:lastModifiedBy>
  <cp:revision>53</cp:revision>
  <dcterms:created xsi:type="dcterms:W3CDTF">2010-12-19T10:56:29Z</dcterms:created>
  <dcterms:modified xsi:type="dcterms:W3CDTF">2016-01-15T00:26:13Z</dcterms:modified>
</cp:coreProperties>
</file>