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8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2" autoAdjust="0"/>
    <p:restoredTop sz="94660"/>
  </p:normalViewPr>
  <p:slideViewPr>
    <p:cSldViewPr>
      <p:cViewPr varScale="1">
        <p:scale>
          <a:sx n="69" d="100"/>
          <a:sy n="69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17.01.2016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13" Type="http://schemas.openxmlformats.org/officeDocument/2006/relationships/slide" Target="slide13.xml"/><Relationship Id="rId18" Type="http://schemas.openxmlformats.org/officeDocument/2006/relationships/slide" Target="slide18.xml"/><Relationship Id="rId26" Type="http://schemas.openxmlformats.org/officeDocument/2006/relationships/slide" Target="slide26.xml"/><Relationship Id="rId3" Type="http://schemas.openxmlformats.org/officeDocument/2006/relationships/slide" Target="slide3.xml"/><Relationship Id="rId21" Type="http://schemas.openxmlformats.org/officeDocument/2006/relationships/slide" Target="slide21.xml"/><Relationship Id="rId7" Type="http://schemas.openxmlformats.org/officeDocument/2006/relationships/slide" Target="slide7.xml"/><Relationship Id="rId12" Type="http://schemas.openxmlformats.org/officeDocument/2006/relationships/slide" Target="slide12.xml"/><Relationship Id="rId17" Type="http://schemas.openxmlformats.org/officeDocument/2006/relationships/slide" Target="slide17.xml"/><Relationship Id="rId25" Type="http://schemas.openxmlformats.org/officeDocument/2006/relationships/slide" Target="slide25.xml"/><Relationship Id="rId2" Type="http://schemas.openxmlformats.org/officeDocument/2006/relationships/slide" Target="slide2.xml"/><Relationship Id="rId16" Type="http://schemas.openxmlformats.org/officeDocument/2006/relationships/slide" Target="slide16.xml"/><Relationship Id="rId20" Type="http://schemas.openxmlformats.org/officeDocument/2006/relationships/slide" Target="slide20.xml"/><Relationship Id="rId1" Type="http://schemas.openxmlformats.org/officeDocument/2006/relationships/slideLayout" Target="../slideLayouts/slideLayout1.xml"/><Relationship Id="rId6" Type="http://schemas.openxmlformats.org/officeDocument/2006/relationships/slide" Target="slide6.xml"/><Relationship Id="rId11" Type="http://schemas.openxmlformats.org/officeDocument/2006/relationships/slide" Target="slide11.xml"/><Relationship Id="rId24" Type="http://schemas.openxmlformats.org/officeDocument/2006/relationships/slide" Target="slide24.xml"/><Relationship Id="rId5" Type="http://schemas.openxmlformats.org/officeDocument/2006/relationships/slide" Target="slide5.xml"/><Relationship Id="rId15" Type="http://schemas.openxmlformats.org/officeDocument/2006/relationships/slide" Target="slide15.xml"/><Relationship Id="rId23" Type="http://schemas.openxmlformats.org/officeDocument/2006/relationships/slide" Target="slide23.xml"/><Relationship Id="rId10" Type="http://schemas.openxmlformats.org/officeDocument/2006/relationships/slide" Target="slide10.xml"/><Relationship Id="rId19" Type="http://schemas.openxmlformats.org/officeDocument/2006/relationships/slide" Target="slide19.xml"/><Relationship Id="rId4" Type="http://schemas.openxmlformats.org/officeDocument/2006/relationships/slide" Target="slide4.xml"/><Relationship Id="rId9" Type="http://schemas.openxmlformats.org/officeDocument/2006/relationships/slide" Target="slide9.xml"/><Relationship Id="rId14" Type="http://schemas.openxmlformats.org/officeDocument/2006/relationships/slide" Target="slide14.xml"/><Relationship Id="rId22" Type="http://schemas.openxmlformats.org/officeDocument/2006/relationships/slide" Target="slide2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0" y="0"/>
          <a:ext cx="8892480" cy="65973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7824"/>
                <a:gridCol w="1224136"/>
                <a:gridCol w="1224136"/>
                <a:gridCol w="1152128"/>
                <a:gridCol w="1152128"/>
                <a:gridCol w="1152128"/>
              </a:tblGrid>
              <a:tr h="131947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94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94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94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1947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0"/>
          <a:ext cx="9144000" cy="68584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35896"/>
                <a:gridCol w="1152128"/>
                <a:gridCol w="1080120"/>
                <a:gridCol w="1152128"/>
                <a:gridCol w="1080120"/>
                <a:gridCol w="1043608"/>
              </a:tblGrid>
              <a:tr h="132599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Историческое прошлое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людей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  <a:hlinkClick r:id="rId2" action="ppaction://hlinksldjump"/>
                        </a:rPr>
                        <a:t>100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  <a:hlinkClick r:id="rId3" action="ppaction://hlinksldjump"/>
                        </a:rPr>
                        <a:t>200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  <a:hlinkClick r:id="rId4" action="ppaction://hlinksldjump"/>
                        </a:rPr>
                        <a:t>300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  <a:hlinkClick r:id="rId5" action="ppaction://hlinksldjump"/>
                        </a:rPr>
                        <a:t>400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400" dirty="0" smtClean="0">
                          <a:latin typeface="Times New Roman" pitchFamily="18" charset="0"/>
                          <a:cs typeface="Times New Roman" pitchFamily="18" charset="0"/>
                          <a:hlinkClick r:id="rId6" action="ppaction://hlinksldjump"/>
                        </a:rPr>
                        <a:t>500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599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Общий</a:t>
                      </a:r>
                      <a:r>
                        <a:rPr lang="ru-RU" sz="32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обзор организма человека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7" action="ppaction://hlinksldjump"/>
                        </a:rPr>
                        <a:t>100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8" action="ppaction://hlinksldjump"/>
                        </a:rPr>
                        <a:t>200</a:t>
                      </a:r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9" action="ppaction://hlinksldjump"/>
                        </a:rPr>
                        <a:t>300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0" action="ppaction://hlinksldjump"/>
                        </a:rPr>
                        <a:t>400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1" action="ppaction://hlinksldjump"/>
                        </a:rPr>
                        <a:t>500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599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Рефлекторная регуляция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4400" dirty="0" smtClean="0">
                          <a:latin typeface="Times New Roman" pitchFamily="18" charset="0"/>
                          <a:cs typeface="Times New Roman" pitchFamily="18" charset="0"/>
                          <a:hlinkClick r:id="rId12" action="ppaction://hlinksldjump"/>
                        </a:rPr>
                        <a:t>100</a:t>
                      </a:r>
                      <a:endParaRPr lang="ru-RU" sz="4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3" action="ppaction://hlinksldjump"/>
                        </a:rPr>
                        <a:t>200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4" action="ppaction://hlinksldjump"/>
                        </a:rPr>
                        <a:t>300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5" action="ppaction://hlinksldjump"/>
                        </a:rPr>
                        <a:t>400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6" action="ppaction://hlinksldjump"/>
                        </a:rPr>
                        <a:t>500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013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Опорно-двигательная система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7" action="ppaction://hlinksldjump"/>
                        </a:rPr>
                        <a:t>100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8" action="ppaction://hlinksldjump"/>
                        </a:rPr>
                        <a:t>200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19" action="ppaction://hlinksldjump"/>
                        </a:rPr>
                        <a:t>300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0" action="ppaction://hlinksldjump"/>
                        </a:rPr>
                        <a:t>400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1" action="ppaction://hlinksldjump"/>
                        </a:rPr>
                        <a:t>500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5997"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Сердечно-сосудистая</a:t>
                      </a:r>
                      <a:r>
                        <a:rPr lang="ru-RU" sz="3200" dirty="0" smtClean="0">
                          <a:latin typeface="Times New Roman" pitchFamily="18" charset="0"/>
                          <a:cs typeface="Times New Roman" pitchFamily="18" charset="0"/>
                        </a:rPr>
                        <a:t> система</a:t>
                      </a:r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2" action="ppaction://hlinksldjump"/>
                        </a:rPr>
                        <a:t>100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3" action="ppaction://hlinksldjump"/>
                        </a:rPr>
                        <a:t>200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4" action="ppaction://hlinksldjump"/>
                        </a:rPr>
                        <a:t>300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5" action="ppaction://hlinksldjump"/>
                        </a:rPr>
                        <a:t>400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dirty="0" smtClean="0">
                          <a:latin typeface="Times New Roman" pitchFamily="18" charset="0"/>
                          <a:cs typeface="Times New Roman" pitchFamily="18" charset="0"/>
                          <a:hlinkClick r:id="rId26" action="ppaction://hlinksldjump"/>
                        </a:rPr>
                        <a:t>500</a:t>
                      </a:r>
                      <a:endParaRPr lang="ru-RU" sz="4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У человека органы объединяются в системы.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Назовите, как минимум, 3 системы органов человека?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Общеизвестный факт, что человек произошел от животных и является их дальним родственником.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Назовите, как минимум, два доказательства в пользу этого факта?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u="sng" dirty="0" smtClean="0"/>
              <a:t>Как называются нервные клетки человека?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известно, нервные  клетки человека имеют ряд коротких отростков дендритов </a:t>
            </a:r>
            <a:r>
              <a:rPr lang="ru-RU" dirty="0" smtClean="0"/>
              <a:t>и</a:t>
            </a:r>
            <a:r>
              <a:rPr lang="ru-RU" dirty="0" smtClean="0"/>
              <a:t> один длинный покрытый миелиновой оболочкой.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О чем идет речь?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Ответ организма на раздражение, происходящий при участии и под контролем ЦНС.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Называется?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Нервная система делится на центральную и периферическую. Нервы и нервные узлы составляют периферическую часть нервной системы.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Из чего состоит центральная нервная система?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Известный факт, что мозг – это скопление нервных клеток. Состоит он из серого и белого вещества. </a:t>
            </a:r>
          </a:p>
          <a:p>
            <a:pPr>
              <a:buNone/>
            </a:pPr>
            <a:r>
              <a:rPr lang="ru-RU" dirty="0" smtClean="0"/>
              <a:t>Так же мы знаем, что абсолютно все нервные клетки серого цвета.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Откуда взялось белое вещество?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u="sng" dirty="0" smtClean="0"/>
              <a:t>Из </a:t>
            </a:r>
            <a:r>
              <a:rPr lang="ru-RU" i="1" u="sng" dirty="0" smtClean="0"/>
              <a:t>каких костей состоит скелет верхних свободных конечностей?</a:t>
            </a:r>
          </a:p>
          <a:p>
            <a:pPr>
              <a:buNone/>
            </a:pPr>
            <a:endParaRPr lang="ru-RU" i="1" u="sng" dirty="0" smtClean="0"/>
          </a:p>
          <a:p>
            <a:pPr>
              <a:buNone/>
            </a:pP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кости покрыты плотной соединительной тканью.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Как она называется?</a:t>
            </a:r>
            <a:endParaRPr lang="ru-RU" i="1" u="sng" dirty="0" smtClean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полюсах кости есть, так называемое, «губчатое вещество». Оно состоит из костных перемычек и балок, которые образуют многочисленные ячейки.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i="1" u="sng" dirty="0" smtClean="0"/>
          </a:p>
          <a:p>
            <a:pPr>
              <a:buNone/>
            </a:pPr>
            <a:r>
              <a:rPr lang="ru-RU" i="1" u="sng" dirty="0" smtClean="0"/>
              <a:t>Что находится в этих ячейках?</a:t>
            </a: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1856 г. в долине </a:t>
            </a:r>
            <a:r>
              <a:rPr lang="ru-RU" dirty="0" err="1" smtClean="0"/>
              <a:t>Неандерталь</a:t>
            </a:r>
            <a:r>
              <a:rPr lang="ru-RU" dirty="0" smtClean="0"/>
              <a:t> (Германия) были обнаружены останки человека.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Как его назвали?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Мышца может подтягивать, но не может отталкивать кости, поэтому противоположные движения выполняют разные группы мышц. Мышцы противоположного действия называют антагонистами.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Как называют мышцы, действующие в одном направлении?</a:t>
            </a:r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Как известно, шейный отдел позвоночника состоит из 7 позвонков, два из которых сросшиеся и подвижно соединяются с черепом.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 эти позвонки?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u="sng" dirty="0" smtClean="0"/>
              <a:t>Назовите белок, входящий в состав эритроцитов, красного цвета, основной функцией которого является перенос кислорода к тканям и углекислого газа к легким.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Кровь состоит из жидкой части - плазмы, выполняющей роль межклеточного вещества, клеточных и неклеточных элементов. Клеточные элементы эритроциты и лейкоциты.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 неклеточные элементы крови?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u="sng" dirty="0" smtClean="0"/>
              <a:t>Какие клеточные элементы крови, в зрелом состоянии имеют форму двояковогнутого диска и не имеют оформленного ядра?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Приложив руку к левой части груди, мы почувствуем два небольших толчка - это работает сердце.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Почему сердце сокращается два раз вместо одного?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7467600" cy="4929411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Известный факт, что по артериям течет артериальная кровь, обогащенная кислородом. По венам в свою очередь бежит венозная, обогащенная углекислым газом. Но есть в организме человека исключения, вены с артериальной кровью и артерии с венозной.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 эти сосуды?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1886 г. во Франции, в местности </a:t>
            </a:r>
          </a:p>
          <a:p>
            <a:pPr>
              <a:buNone/>
            </a:pPr>
            <a:r>
              <a:rPr lang="ru-RU" dirty="0" err="1" smtClean="0"/>
              <a:t>Кро-Маньон</a:t>
            </a:r>
            <a:r>
              <a:rPr lang="ru-RU" dirty="0" smtClean="0"/>
              <a:t>, были найдены останки людей современного типа.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Как их называли?  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Южной и Восточной Африке были найдены останки древних человекообразных </a:t>
            </a:r>
            <a:r>
              <a:rPr lang="ru-RU" b="1" u="sng" dirty="0" smtClean="0"/>
              <a:t>обезьян.</a:t>
            </a:r>
            <a:r>
              <a:rPr lang="ru-RU" dirty="0" smtClean="0"/>
              <a:t> Ходивших на двух ногах.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i="1" u="sng" dirty="0" smtClean="0"/>
              <a:t>Как назывались эти обезьяны?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Зависят ли интеллектуальные способности человека от массы головного мозга? </a:t>
            </a:r>
            <a:endParaRPr lang="ru-RU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Расы человека – это большие группы людей, на которые подразделяется вид </a:t>
            </a:r>
            <a:r>
              <a:rPr lang="en-US" dirty="0" smtClean="0"/>
              <a:t>Homo Sapiens</a:t>
            </a:r>
            <a:r>
              <a:rPr lang="ru-RU" dirty="0" smtClean="0"/>
              <a:t>. В настоящее время выделяют 4 большие расы.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Назовите их.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i="1" u="sng" dirty="0" smtClean="0"/>
              <a:t>Назовите внутренние органы человека, которые расположены в грудной полости?</a:t>
            </a: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Внутри тела человека находятся две полости – брюшная и грудная, которые разделены между собой мышечной перегородкой.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Что это за мышечная пере</a:t>
            </a:r>
          </a:p>
          <a:p>
            <a:pPr>
              <a:buNone/>
            </a:pPr>
            <a:r>
              <a:rPr lang="ru-RU" i="1" u="sng" dirty="0" smtClean="0"/>
              <a:t>городка?</a:t>
            </a:r>
          </a:p>
          <a:p>
            <a:pPr>
              <a:buNone/>
            </a:pP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Важным </a:t>
            </a:r>
            <a:r>
              <a:rPr lang="ru-RU" dirty="0" smtClean="0"/>
              <a:t>доказательством происхождения человека от животных является наличие в его теле особых органов, которые функционировали когда-то у предков. Но в процессе эволюции утратили свое первоначальное значение.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i="1" u="sng" dirty="0" smtClean="0"/>
              <a:t>О чем идет речь?</a:t>
            </a:r>
          </a:p>
          <a:p>
            <a:pPr>
              <a:buNone/>
            </a:pPr>
            <a:endParaRPr lang="ru-RU" i="1" u="sng" dirty="0"/>
          </a:p>
        </p:txBody>
      </p:sp>
      <p:sp>
        <p:nvSpPr>
          <p:cNvPr id="4" name="Управляющая кнопка: домой 3">
            <a:hlinkClick r:id="" action="ppaction://hlinkshowjump?jump=firstslide" highlightClick="1"/>
          </p:cNvPr>
          <p:cNvSpPr/>
          <p:nvPr/>
        </p:nvSpPr>
        <p:spPr>
          <a:xfrm>
            <a:off x="8244408" y="6021288"/>
            <a:ext cx="720080" cy="6206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146</TotalTime>
  <Words>607</Words>
  <Application>Microsoft Office PowerPoint</Application>
  <PresentationFormat>Экран (4:3)</PresentationFormat>
  <Paragraphs>102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Техническая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Карасёва Виктория</dc:creator>
  <cp:lastModifiedBy>Карасёва Виктория</cp:lastModifiedBy>
  <cp:revision>16</cp:revision>
  <dcterms:created xsi:type="dcterms:W3CDTF">2016-01-17T11:35:27Z</dcterms:created>
  <dcterms:modified xsi:type="dcterms:W3CDTF">2016-01-17T14:12:07Z</dcterms:modified>
</cp:coreProperties>
</file>