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4" r:id="rId26"/>
    <p:sldId id="285" r:id="rId27"/>
    <p:sldId id="286" r:id="rId28"/>
    <p:sldId id="287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42698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92;&#1080;&#1079;&#1084;&#1080;&#1085;&#1091;&#1090;&#1082;&#1080;%20&#1076;&#1083;&#1103;%20&#1075;&#1083;&#1072;&#1079;))\&#1084;&#1086;&#1076;&#1072;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image" Target="../media/image6.png"/><Relationship Id="rId10" Type="http://schemas.openxmlformats.org/officeDocument/2006/relationships/hyperlink" Target="http://bestgif.narod.ru/jivotnie/bestgif.narod.ru_533.gif" TargetMode="External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92;&#1080;&#1079;&#1084;&#1080;&#1085;&#1091;&#1090;&#1082;&#1080;%20&#1076;&#1083;&#1103;%20&#1075;&#1083;&#1072;&#1079;))\&#1060;&#1054;&#1053;%202%20-%20&#1082;&#1086;&#1087;&#1080;&#1103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92;&#1080;&#1079;&#1084;&#1080;&#1085;&#1091;&#1090;&#1082;&#1080;%20&#1076;&#1083;&#1103;%20&#1075;&#1083;&#1072;&#1079;))\&#1060;&#1054;&#1053;%202%20-%20&#1082;&#1086;&#1087;&#1080;&#1103;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92;&#1080;&#1079;&#1084;&#1080;&#1085;&#1091;&#1090;&#1082;&#1080;%20&#1076;&#1083;&#1103;%20&#1075;&#1083;&#1072;&#1079;))\&#1084;&#1086;&#1076;&#1072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92;&#1080;&#1079;&#1084;&#1080;&#1085;&#1091;&#1090;&#1082;&#1080;%20&#1076;&#1083;&#1103;%20&#1075;&#1083;&#1072;&#1079;))\&#1060;&#1054;&#1053;%202%20-%20&#1082;&#1086;&#1087;&#1080;&#1103;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hyperlink" Target="http://smiles.33b.ru/smile.146647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8548282" cy="1556792"/>
          </a:xfrm>
        </p:spPr>
        <p:txBody>
          <a:bodyPr>
            <a:noAutofit/>
          </a:bodyPr>
          <a:lstStyle/>
          <a:p>
            <a:r>
              <a:rPr lang="ru-RU" sz="6600" dirty="0" smtClean="0"/>
              <a:t>Игровые технологии на уроках русского языка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442983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Матвеева С.А.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1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Дидактическая игра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Пол-минутки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для шутки. 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34950" y="1290638"/>
            <a:ext cx="8658225" cy="54514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600" dirty="0" smtClean="0"/>
              <a:t>Цель: закрепить правописание заглавной буквы в кличках животных. </a:t>
            </a:r>
          </a:p>
          <a:p>
            <a:pPr>
              <a:buFontTx/>
              <a:buNone/>
            </a:pPr>
            <a:r>
              <a:rPr lang="ru-RU" sz="1600" dirty="0" smtClean="0"/>
              <a:t> Оборудование: на доске записаны названия тех животных, которые встречаются</a:t>
            </a:r>
            <a:r>
              <a:rPr lang="en-US" sz="1600" dirty="0" smtClean="0"/>
              <a:t> </a:t>
            </a:r>
            <a:r>
              <a:rPr lang="ru-RU" sz="1600" dirty="0" smtClean="0"/>
              <a:t>стихотворении </a:t>
            </a:r>
            <a:r>
              <a:rPr lang="ru-RU" sz="1600" dirty="0" err="1" smtClean="0"/>
              <a:t>Ю.Черных</a:t>
            </a:r>
            <a:r>
              <a:rPr lang="ru-RU" sz="1600" dirty="0" smtClean="0"/>
              <a:t>: собака, курица, корова, кошка, лошадь. </a:t>
            </a:r>
          </a:p>
          <a:p>
            <a:pPr>
              <a:buFontTx/>
              <a:buNone/>
            </a:pPr>
            <a:r>
              <a:rPr lang="ru-RU" sz="1600" dirty="0" smtClean="0"/>
              <a:t> Учитель просит детей внимательно послушать стихотворение и сказать, что в нем не так. Правильный ответ поощряется игровым жетоном. Одни дети дописывают на доске к названиям животных- клички, а остальные выполняют эту работу в тетради. </a:t>
            </a:r>
          </a:p>
          <a:p>
            <a:pPr>
              <a:buFontTx/>
              <a:buNone/>
            </a:pPr>
            <a:r>
              <a:rPr lang="en-US" sz="1600" dirty="0" smtClean="0"/>
              <a:t>                                            </a:t>
            </a:r>
            <a:r>
              <a:rPr lang="ru-RU" sz="1600" dirty="0" smtClean="0"/>
              <a:t> Жили- были дед, да баба </a:t>
            </a:r>
          </a:p>
          <a:p>
            <a:pPr>
              <a:buFontTx/>
              <a:buNone/>
            </a:pPr>
            <a:r>
              <a:rPr lang="en-US" sz="1600" dirty="0" smtClean="0"/>
              <a:t>                                            </a:t>
            </a:r>
            <a:r>
              <a:rPr lang="ru-RU" sz="1600" dirty="0" smtClean="0"/>
              <a:t> С маленькою внучкою. </a:t>
            </a:r>
          </a:p>
          <a:p>
            <a:pPr>
              <a:buFontTx/>
              <a:buNone/>
            </a:pPr>
            <a:r>
              <a:rPr lang="en-US" sz="1600" dirty="0" smtClean="0"/>
              <a:t>                                            </a:t>
            </a:r>
            <a:r>
              <a:rPr lang="ru-RU" sz="1600" dirty="0" smtClean="0"/>
              <a:t> Кошку рыжую свою </a:t>
            </a:r>
          </a:p>
          <a:p>
            <a:pPr>
              <a:buFontTx/>
              <a:buNone/>
            </a:pPr>
            <a:r>
              <a:rPr lang="en-US" sz="1600" dirty="0" smtClean="0"/>
              <a:t>                                             </a:t>
            </a:r>
            <a:r>
              <a:rPr lang="ru-RU" sz="1600" dirty="0" smtClean="0"/>
              <a:t>Называли Жучкою, </a:t>
            </a:r>
          </a:p>
          <a:p>
            <a:pPr>
              <a:buFontTx/>
              <a:buNone/>
            </a:pPr>
            <a:r>
              <a:rPr lang="en-US" sz="1600" dirty="0" smtClean="0"/>
              <a:t>                                            </a:t>
            </a:r>
            <a:r>
              <a:rPr lang="ru-RU" sz="1600" dirty="0" smtClean="0"/>
              <a:t> А Хохлатой они </a:t>
            </a:r>
          </a:p>
          <a:p>
            <a:pPr>
              <a:buFontTx/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                                            </a:t>
            </a:r>
            <a:r>
              <a:rPr lang="ru-RU" sz="1600" dirty="0" smtClean="0"/>
              <a:t>Звали жеребенка, </a:t>
            </a:r>
          </a:p>
          <a:p>
            <a:pPr>
              <a:buFontTx/>
              <a:buNone/>
            </a:pPr>
            <a:r>
              <a:rPr lang="en-US" sz="1600" dirty="0" smtClean="0"/>
              <a:t>                                            </a:t>
            </a:r>
            <a:r>
              <a:rPr lang="ru-RU" sz="1600" dirty="0" smtClean="0"/>
              <a:t> А еще у них была </a:t>
            </a:r>
          </a:p>
          <a:p>
            <a:pPr>
              <a:buFontTx/>
              <a:buNone/>
            </a:pPr>
            <a:r>
              <a:rPr lang="en-US" sz="1600" dirty="0" smtClean="0"/>
              <a:t>                                            </a:t>
            </a:r>
            <a:r>
              <a:rPr lang="ru-RU" sz="1600" dirty="0" smtClean="0"/>
              <a:t> Курица Буренка, </a:t>
            </a:r>
          </a:p>
          <a:p>
            <a:pPr>
              <a:buFontTx/>
              <a:buNone/>
            </a:pPr>
            <a:r>
              <a:rPr lang="en-US" sz="1600" dirty="0" smtClean="0"/>
              <a:t>                                            </a:t>
            </a:r>
            <a:r>
              <a:rPr lang="ru-RU" sz="1600" dirty="0" smtClean="0"/>
              <a:t> Собачонка Мурка, </a:t>
            </a:r>
          </a:p>
          <a:p>
            <a:pPr>
              <a:buFontTx/>
              <a:buNone/>
            </a:pPr>
            <a:r>
              <a:rPr lang="en-US" sz="1600" dirty="0" smtClean="0"/>
              <a:t>                                             </a:t>
            </a:r>
            <a:r>
              <a:rPr lang="ru-RU" sz="1600" dirty="0" smtClean="0"/>
              <a:t>А еще два козла,- </a:t>
            </a:r>
          </a:p>
          <a:p>
            <a:pPr>
              <a:buFontTx/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                                            </a:t>
            </a:r>
            <a:r>
              <a:rPr lang="ru-RU" sz="1600" dirty="0" smtClean="0"/>
              <a:t>Сивка и Бурка. 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0574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24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Дидактическая игра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Найди ошибку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1196752"/>
            <a:ext cx="8642350" cy="532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2200" b="1" dirty="0" smtClean="0"/>
              <a:t>Цель: </a:t>
            </a:r>
            <a:r>
              <a:rPr lang="ru-RU" sz="2200" dirty="0" smtClean="0"/>
              <a:t>развивать умение выделять в речи слова, обозначающие предмет. </a:t>
            </a:r>
          </a:p>
          <a:p>
            <a:pPr>
              <a:buFontTx/>
              <a:buNone/>
            </a:pPr>
            <a:r>
              <a:rPr lang="ru-RU" sz="2200" dirty="0" smtClean="0"/>
              <a:t> Учитель называет ряд слов, обозначающих названия предметов и допускает одну «ошибку». Ученики должны определить, какое слово лишнее и почему. Правильно выполнивший задание, получает фишку. Выигрывает тот, у кого больше фишек. </a:t>
            </a:r>
          </a:p>
          <a:p>
            <a:pPr>
              <a:buFontTx/>
              <a:buNone/>
            </a:pPr>
            <a:r>
              <a:rPr lang="ru-RU" sz="2200" dirty="0" smtClean="0"/>
              <a:t> Примерный материал: </a:t>
            </a:r>
          </a:p>
          <a:p>
            <a:pPr>
              <a:buFontTx/>
              <a:buNone/>
            </a:pPr>
            <a:r>
              <a:rPr lang="ru-RU" sz="2200" dirty="0" smtClean="0"/>
              <a:t>1.Кукла, дом, море, вышла, ученик. </a:t>
            </a:r>
          </a:p>
          <a:p>
            <a:pPr>
              <a:buFontTx/>
              <a:buNone/>
            </a:pPr>
            <a:r>
              <a:rPr lang="ru-RU" sz="2200" dirty="0" smtClean="0"/>
              <a:t> 2.Карта, солнце, железный, дверь, моряк. </a:t>
            </a:r>
          </a:p>
          <a:p>
            <a:pPr>
              <a:buFontTx/>
              <a:buNone/>
            </a:pPr>
            <a:r>
              <a:rPr lang="ru-RU" sz="2200" dirty="0" smtClean="0"/>
              <a:t> 3.Девочка, мел, больше, карандаш, жаба. </a:t>
            </a:r>
          </a:p>
          <a:p>
            <a:pPr>
              <a:buFontTx/>
              <a:buNone/>
            </a:pPr>
            <a:r>
              <a:rPr lang="ru-RU" sz="2200" dirty="0" smtClean="0"/>
              <a:t> 4.Замок, тяжело, петух, тарелка, вишня. </a:t>
            </a:r>
          </a:p>
          <a:p>
            <a:pPr>
              <a:buFontTx/>
              <a:buNone/>
            </a:pPr>
            <a:r>
              <a:rPr lang="ru-RU" sz="2200" dirty="0" smtClean="0"/>
              <a:t> 5.Бежит, книга, окно, ворота, слон и т.п. </a:t>
            </a:r>
          </a:p>
          <a:p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16456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Дидактическая игра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Найди пару.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525621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развивать умение правильно соотносить название предмета и действия. </a:t>
            </a:r>
          </a:p>
          <a:p>
            <a:pPr>
              <a:buFontTx/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Оборудование: </a:t>
            </a:r>
            <a:r>
              <a:rPr lang="ru-RU" sz="2400" dirty="0" smtClean="0"/>
              <a:t>у каждого ученика на парте карточка, на которой в один столбик записаны слова: метель, гром, солнце, молния, ветер, дождь, снег, облака, туман, мороз, а в другой столбик слова- действия: капает, плывут, падает, стелется, плывет, метет, гремит, печет, сверкает, дует, трещит. </a:t>
            </a:r>
          </a:p>
          <a:p>
            <a:r>
              <a:rPr lang="ru-RU" sz="2400" dirty="0" smtClean="0"/>
              <a:t> Ученики к каждому слову, обозначающему название явления, подбирают слово, обозначающее действие предмета, отмечая стрелкой. Выигрывает тот, кто первый составит пары слов. </a:t>
            </a:r>
          </a:p>
        </p:txBody>
      </p:sp>
    </p:spTree>
    <p:extLst>
      <p:ext uri="{BB962C8B-B14F-4D97-AF65-F5344CB8AC3E}">
        <p14:creationId xmlns:p14="http://schemas.microsoft.com/office/powerpoint/2010/main" val="12059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«Конструктор».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49238" y="1165225"/>
            <a:ext cx="8643937" cy="55038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/>
              <a:t>С большим интересом дети играют в</a:t>
            </a:r>
          </a:p>
          <a:p>
            <a:pPr>
              <a:buFontTx/>
              <a:buNone/>
            </a:pPr>
            <a:r>
              <a:rPr lang="ru-RU" sz="2800" b="1" dirty="0" smtClean="0"/>
              <a:t>Если взять большое слово, </a:t>
            </a:r>
          </a:p>
          <a:p>
            <a:pPr>
              <a:buFontTx/>
              <a:buNone/>
            </a:pPr>
            <a:r>
              <a:rPr lang="ru-RU" sz="2800" b="1" dirty="0" smtClean="0"/>
              <a:t>Вынуть буквы, </a:t>
            </a:r>
          </a:p>
          <a:p>
            <a:pPr>
              <a:buFontTx/>
              <a:buNone/>
            </a:pPr>
            <a:r>
              <a:rPr lang="ru-RU" sz="2800" b="1" dirty="0" smtClean="0"/>
              <a:t>Раз и два, </a:t>
            </a:r>
          </a:p>
          <a:p>
            <a:pPr>
              <a:buFontTx/>
              <a:buNone/>
            </a:pPr>
            <a:r>
              <a:rPr lang="ru-RU" sz="2800" b="1" dirty="0" smtClean="0"/>
              <a:t>А потом собрать их снова,</a:t>
            </a:r>
          </a:p>
          <a:p>
            <a:pPr>
              <a:buFontTx/>
              <a:buNone/>
            </a:pPr>
            <a:r>
              <a:rPr lang="ru-RU" sz="2800" b="1" dirty="0" smtClean="0"/>
              <a:t>Выйдут новые слова.</a:t>
            </a:r>
          </a:p>
          <a:p>
            <a:pPr>
              <a:buFontTx/>
              <a:buNone/>
            </a:pPr>
            <a:r>
              <a:rPr lang="ru-RU" sz="2800" b="1" dirty="0" smtClean="0"/>
              <a:t>- Из слова </a:t>
            </a:r>
            <a:r>
              <a:rPr lang="ru-RU" sz="2800" b="1" i="1" dirty="0" smtClean="0">
                <a:solidFill>
                  <a:srgbClr val="C00000"/>
                </a:solidFill>
              </a:rPr>
              <a:t>«грамотей»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составьте 10 слов. (</a:t>
            </a:r>
            <a:r>
              <a:rPr lang="ru-RU" sz="2800" b="1" i="1" dirty="0" smtClean="0"/>
              <a:t>Герой, гром, гора, гам, рота, рот, метр, метро, море, тема)</a:t>
            </a:r>
            <a:r>
              <a:rPr lang="ru-RU" sz="2800" b="1" dirty="0" smtClean="0"/>
              <a:t>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31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3140968"/>
            <a:ext cx="8229600" cy="18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dirty="0" smtClean="0"/>
              <a:t>Например, слово «КОТ». Предложение: </a:t>
            </a:r>
            <a:r>
              <a:rPr lang="ru-RU" b="1" u="sng" dirty="0" smtClean="0">
                <a:solidFill>
                  <a:srgbClr val="C00000"/>
                </a:solidFill>
              </a:rPr>
              <a:t>К</a:t>
            </a:r>
            <a:r>
              <a:rPr lang="ru-RU" dirty="0" smtClean="0"/>
              <a:t>атя </a:t>
            </a:r>
            <a:r>
              <a:rPr lang="ru-RU" b="1" u="sng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тмерила </a:t>
            </a:r>
            <a:r>
              <a:rPr lang="ru-RU" b="1" u="sng" dirty="0" smtClean="0">
                <a:solidFill>
                  <a:srgbClr val="C00000"/>
                </a:solidFill>
              </a:rPr>
              <a:t>т</a:t>
            </a:r>
            <a:r>
              <a:rPr lang="ru-RU" dirty="0" smtClean="0"/>
              <a:t>кань».</a:t>
            </a:r>
          </a:p>
          <a:p>
            <a:endParaRPr lang="ru-RU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 теме «Предложение»</a:t>
            </a:r>
            <a:b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интересом дети выполняют упражнение </a:t>
            </a: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«Составь предложение из букв слова».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3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При изучении частей речи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использую</a:t>
            </a:r>
            <a:r>
              <a:rPr lang="ru-RU" dirty="0" smtClean="0"/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стихотворные упражнения.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МЕСТОИМЕНИЯ.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sz="2000" b="1" dirty="0" smtClean="0"/>
              <a:t>Наберись, дружок, терпения!</a:t>
            </a:r>
          </a:p>
          <a:p>
            <a:pPr>
              <a:buFontTx/>
              <a:buNone/>
            </a:pPr>
            <a:r>
              <a:rPr lang="ru-RU" sz="2000" b="1" dirty="0" smtClean="0"/>
              <a:t>Заучи местоимения.</a:t>
            </a:r>
          </a:p>
          <a:p>
            <a:pPr>
              <a:buFontTx/>
              <a:buNone/>
            </a:pPr>
            <a:r>
              <a:rPr lang="ru-RU" sz="2000" b="1" dirty="0" smtClean="0"/>
              <a:t>Я и мы, ты и вы, </a:t>
            </a:r>
          </a:p>
          <a:p>
            <a:pPr>
              <a:buFontTx/>
              <a:buNone/>
            </a:pPr>
            <a:r>
              <a:rPr lang="ru-RU" sz="2000" b="1" dirty="0" smtClean="0"/>
              <a:t>Он, она, оно, они.</a:t>
            </a:r>
          </a:p>
          <a:p>
            <a:pPr>
              <a:buFontTx/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НАРЕЧИЯ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sz="2000" b="1" dirty="0" smtClean="0"/>
              <a:t>Всем известно, что наречие – </a:t>
            </a:r>
          </a:p>
          <a:p>
            <a:pPr>
              <a:buFontTx/>
              <a:buNone/>
            </a:pPr>
            <a:r>
              <a:rPr lang="ru-RU" sz="2000" b="1" dirty="0" smtClean="0"/>
              <a:t>Постоянная часть речи.</a:t>
            </a:r>
          </a:p>
          <a:p>
            <a:pPr>
              <a:buFontTx/>
              <a:buNone/>
            </a:pPr>
            <a:r>
              <a:rPr lang="ru-RU" sz="2000" b="1" dirty="0" smtClean="0"/>
              <a:t>Оно не изменяется.</a:t>
            </a:r>
          </a:p>
          <a:p>
            <a:pPr>
              <a:buFontTx/>
              <a:buNone/>
            </a:pPr>
            <a:r>
              <a:rPr lang="ru-RU" sz="2000" b="1" dirty="0" smtClean="0"/>
              <a:t>Его вопросом без труда</a:t>
            </a:r>
          </a:p>
          <a:p>
            <a:pPr>
              <a:buFontTx/>
              <a:buNone/>
            </a:pPr>
            <a:r>
              <a:rPr lang="ru-RU" sz="2000" b="1" dirty="0" smtClean="0"/>
              <a:t>Можно выучить, друзья:</a:t>
            </a:r>
          </a:p>
          <a:p>
            <a:pPr>
              <a:buFontTx/>
              <a:buNone/>
            </a:pPr>
            <a:r>
              <a:rPr lang="ru-RU" sz="2000" b="1" dirty="0" smtClean="0"/>
              <a:t>Где? Откуда? Как? Куда?</a:t>
            </a:r>
          </a:p>
          <a:p>
            <a:pPr>
              <a:buFontTx/>
              <a:buNone/>
            </a:pPr>
            <a:r>
              <a:rPr lang="ru-RU" sz="2000" b="1" dirty="0" smtClean="0"/>
              <a:t>Почему? Зачем? Когда?</a:t>
            </a:r>
          </a:p>
        </p:txBody>
      </p:sp>
    </p:spTree>
    <p:extLst>
      <p:ext uri="{BB962C8B-B14F-4D97-AF65-F5344CB8AC3E}">
        <p14:creationId xmlns:p14="http://schemas.microsoft.com/office/powerpoint/2010/main" val="32574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На этапе </a:t>
            </a:r>
            <a:r>
              <a:rPr lang="ru-RU" sz="3600" b="1" dirty="0" smtClean="0">
                <a:solidFill>
                  <a:srgbClr val="C00000"/>
                </a:solidFill>
              </a:rPr>
              <a:t>чистописания</a:t>
            </a:r>
            <a:r>
              <a:rPr lang="ru-RU" sz="3600" dirty="0" smtClean="0"/>
              <a:t> практикую давать детям ряд слов, в котором надо найти «лишнее» слово.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3600" dirty="0" smtClean="0"/>
              <a:t>Например, на доске записаны слова: </a:t>
            </a:r>
            <a:r>
              <a:rPr lang="ru-RU" sz="3600" i="1" dirty="0" smtClean="0"/>
              <a:t>метель, вьюга, честь, свекровь.</a:t>
            </a:r>
            <a:endParaRPr lang="ru-RU" sz="3600" dirty="0" smtClean="0"/>
          </a:p>
          <a:p>
            <a:pPr>
              <a:buFontTx/>
              <a:buNone/>
            </a:pPr>
            <a:r>
              <a:rPr lang="ru-RU" sz="3600" i="1" dirty="0" smtClean="0"/>
              <a:t>«Лишними» могут быть:</a:t>
            </a:r>
            <a:endParaRPr lang="ru-RU" sz="3600" dirty="0" smtClean="0"/>
          </a:p>
          <a:p>
            <a:pPr>
              <a:buFontTx/>
              <a:buNone/>
            </a:pPr>
            <a:r>
              <a:rPr lang="ru-RU" sz="3600" i="1" dirty="0" smtClean="0"/>
              <a:t>Вьюга – 1 </a:t>
            </a:r>
            <a:r>
              <a:rPr lang="ru-RU" sz="3600" i="1" dirty="0" err="1" smtClean="0"/>
              <a:t>скл</a:t>
            </a:r>
            <a:r>
              <a:rPr lang="ru-RU" sz="3600" i="1" dirty="0" smtClean="0"/>
              <a:t>., остальные 3 </a:t>
            </a:r>
            <a:r>
              <a:rPr lang="ru-RU" sz="3600" i="1" dirty="0" err="1" smtClean="0"/>
              <a:t>скл</a:t>
            </a:r>
            <a:r>
              <a:rPr lang="ru-RU" sz="3600" i="1" dirty="0" smtClean="0"/>
              <a:t>.,</a:t>
            </a:r>
            <a:endParaRPr lang="ru-RU" sz="3600" dirty="0" smtClean="0"/>
          </a:p>
          <a:p>
            <a:pPr>
              <a:buFontTx/>
              <a:buNone/>
            </a:pPr>
            <a:r>
              <a:rPr lang="ru-RU" sz="3600" i="1" dirty="0" smtClean="0"/>
              <a:t>Честь – 1 слог, остальные двусложные.</a:t>
            </a:r>
            <a:endParaRPr lang="ru-RU" sz="3600" dirty="0" smtClean="0"/>
          </a:p>
          <a:p>
            <a:pPr>
              <a:buFontTx/>
              <a:buNone/>
            </a:pPr>
            <a:r>
              <a:rPr lang="ru-RU" sz="3600" i="1" dirty="0" smtClean="0"/>
              <a:t>Свекровь – одушевленное, остальные неодушевленные.</a:t>
            </a:r>
            <a:endParaRPr lang="ru-RU" sz="3600" dirty="0" smtClean="0"/>
          </a:p>
          <a:p>
            <a:pPr>
              <a:buFontTx/>
              <a:buNone/>
            </a:pPr>
            <a:r>
              <a:rPr lang="ru-RU" sz="3600" dirty="0" smtClean="0"/>
              <a:t> </a:t>
            </a:r>
          </a:p>
          <a:p>
            <a:pPr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757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«Звери спрятались».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329237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dirty="0" smtClean="0"/>
              <a:t>Дается на доске текст. Дети должны найти в нем названия зверей. Попробуйте сами найти всех животных.</a:t>
            </a:r>
          </a:p>
          <a:p>
            <a:pPr>
              <a:buFontTx/>
              <a:buNone/>
            </a:pPr>
            <a:r>
              <a:rPr lang="ru-RU" sz="2800" i="1" dirty="0" smtClean="0"/>
              <a:t>Пришли ребята в зоопарк. Воз</a:t>
            </a:r>
            <a:r>
              <a:rPr lang="ru-RU" sz="2800" b="1" i="1" u="sng" dirty="0" smtClean="0"/>
              <a:t>ле в</a:t>
            </a:r>
            <a:r>
              <a:rPr lang="ru-RU" sz="2800" i="1" dirty="0" smtClean="0"/>
              <a:t>хода – п</a:t>
            </a:r>
            <a:r>
              <a:rPr lang="ru-RU" sz="2800" b="1" i="1" u="sng" dirty="0" smtClean="0"/>
              <a:t>олень</a:t>
            </a:r>
            <a:r>
              <a:rPr lang="ru-RU" sz="2800" i="1" dirty="0" smtClean="0"/>
              <a:t>я.  И объявление: «Мухо</a:t>
            </a:r>
            <a:r>
              <a:rPr lang="ru-RU" sz="2800" b="1" i="1" u="sng" dirty="0" smtClean="0"/>
              <a:t>мор ж</a:t>
            </a:r>
            <a:r>
              <a:rPr lang="ru-RU" sz="2800" i="1" dirty="0" smtClean="0"/>
              <a:t>ареный». </a:t>
            </a:r>
            <a:r>
              <a:rPr lang="ru-RU" sz="2800" b="1" i="1" u="sng" dirty="0" smtClean="0"/>
              <a:t>Рысь</a:t>
            </a:r>
            <a:r>
              <a:rPr lang="ru-RU" sz="2800" i="1" dirty="0" smtClean="0"/>
              <a:t>ю пробежал охранник. Ребята за ним, но по пути за</a:t>
            </a:r>
            <a:r>
              <a:rPr lang="ru-RU" sz="2800" b="1" i="1" u="sng" dirty="0" smtClean="0"/>
              <a:t>слон</a:t>
            </a:r>
            <a:r>
              <a:rPr lang="ru-RU" sz="2800" i="1" dirty="0" smtClean="0"/>
              <a:t>. Послыша</a:t>
            </a:r>
            <a:r>
              <a:rPr lang="ru-RU" sz="2800" b="1" i="1" u="sng" dirty="0" smtClean="0"/>
              <a:t>лось</a:t>
            </a:r>
            <a:r>
              <a:rPr lang="ru-RU" sz="2800" i="1" dirty="0" smtClean="0"/>
              <a:t>  рычание. «Принес</a:t>
            </a:r>
            <a:r>
              <a:rPr lang="ru-RU" sz="2800" b="1" i="1" u="sng" dirty="0" smtClean="0"/>
              <a:t>ти гр</a:t>
            </a:r>
            <a:r>
              <a:rPr lang="ru-RU" sz="2800" i="1" dirty="0" smtClean="0"/>
              <a:t>абли! – скомандовал охранник. Принес</a:t>
            </a:r>
            <a:r>
              <a:rPr lang="ru-RU" sz="2800" b="1" i="1" u="sng" dirty="0" smtClean="0"/>
              <a:t>ли са</a:t>
            </a:r>
            <a:r>
              <a:rPr lang="ru-RU" sz="2800" i="1" dirty="0" smtClean="0"/>
              <a:t>мые новые. «Вели</a:t>
            </a:r>
            <a:r>
              <a:rPr lang="ru-RU" sz="2800" b="1" i="1" u="sng" dirty="0" smtClean="0"/>
              <a:t>ка бан</a:t>
            </a:r>
            <a:r>
              <a:rPr lang="ru-RU" sz="2800" i="1" dirty="0" smtClean="0"/>
              <a:t>ка, - почему-то сказал охранник. И добавил:- Зоопарк закрыт». </a:t>
            </a:r>
            <a:endParaRPr lang="ru-RU" sz="2800" dirty="0" smtClean="0"/>
          </a:p>
          <a:p>
            <a:pPr>
              <a:buFontTx/>
              <a:buNone/>
            </a:pPr>
            <a:r>
              <a:rPr lang="ru-RU" sz="2800" i="1" dirty="0" smtClean="0"/>
              <a:t>Так и не увидели ни одного зверя. А жаль. Их здесь вон сколько. Целых девять, и все на виду. Найдите их!</a:t>
            </a:r>
            <a:endParaRPr lang="ru-RU" sz="2800" dirty="0" smtClean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6507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33123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Повторяя и закрепляя тему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Предлоги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можно провести игру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больше?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карточкам с иллюстрациями повторяется до 10 предлогов. Предложений можно составить ещё больше. Используя такие пособия, можно быстро вспомнить предлоги, повторить правила написания предлогов с другими словами;  работать над развитием речи, составляя предложения, мини-тексты; пополнять словарный запас  учащихся.</a:t>
            </a:r>
            <a:endParaRPr lang="ru-RU" sz="16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Содержимое 4" descr="C:\Documents and Settings\UserXP\Мои документы\Загрузки\f_49e3c0c8a84ae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996952"/>
            <a:ext cx="4320480" cy="338437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96952"/>
            <a:ext cx="434022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Ценность таких игр заключается в том, что на их материале можно отрабатывать также скорость чтения, слоговой состав слова, развивать орфографическую зоркость и многое другое. </a:t>
            </a:r>
            <a:br>
              <a:rPr lang="ru-RU" sz="2800" b="1" dirty="0" smtClean="0"/>
            </a:br>
            <a:r>
              <a:rPr lang="ru-RU" sz="2800" b="1" dirty="0" smtClean="0"/>
              <a:t>Важная роль занимательных дидактических игр состоит еще и в том, что они способствуют снятию напряжения и страха при письме у детей, чувствующих свою собственную несостоятельность, создает положительный эмоциональный настой в ходе урока. </a:t>
            </a:r>
            <a:br>
              <a:rPr lang="ru-RU" sz="2800" b="1" dirty="0" smtClean="0"/>
            </a:br>
            <a:r>
              <a:rPr lang="ru-RU" sz="2800" b="1" dirty="0" smtClean="0"/>
              <a:t>Ребенок с удовольствием выполняет любые задания и упражнения учителя. И учитель, таким образом, стимулирует правильную речь ученика как устную, так и письменную. </a:t>
            </a:r>
            <a:br>
              <a:rPr lang="ru-RU" sz="2800" b="1" dirty="0" smtClean="0"/>
            </a:b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148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Формирование творческой личности, одна из главных задач, провозглашенных в концепции модернизации российского образования. Её реализация диктует необходимость развития познавательных интересов, способностей и возможностей ребёнка. Наиболее эффективными средствами включения ребёнка в процесс творчества на уроке являются: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игровая деятельность;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создание положительных эмоциональных ситуаций;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работа в парах;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проблемное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32172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90465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Одно из важнейших средств для развития интереса – это </a:t>
            </a:r>
            <a:r>
              <a:rPr lang="ru-RU" sz="4800" b="1" dirty="0" smtClean="0">
                <a:solidFill>
                  <a:srgbClr val="C00000"/>
                </a:solidFill>
              </a:rPr>
              <a:t>самостоятельная работа</a:t>
            </a:r>
            <a:r>
              <a:rPr lang="ru-RU" sz="3600" b="1" dirty="0" smtClean="0"/>
              <a:t>. Но ребенку будет интересно, если он выполнит задания, поэтому вводим </a:t>
            </a:r>
            <a:r>
              <a:rPr lang="ru-RU" sz="4800" b="1" dirty="0" err="1" smtClean="0">
                <a:solidFill>
                  <a:srgbClr val="C00000"/>
                </a:solidFill>
              </a:rPr>
              <a:t>поуровневое</a:t>
            </a:r>
            <a:r>
              <a:rPr lang="ru-RU" sz="4800" b="1" dirty="0" smtClean="0">
                <a:solidFill>
                  <a:srgbClr val="C00000"/>
                </a:solidFill>
              </a:rPr>
              <a:t> обучение.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6936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Парные согласные на конце слова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i="1" u="sng" dirty="0" smtClean="0">
                <a:solidFill>
                  <a:srgbClr val="C00000"/>
                </a:solidFill>
              </a:rPr>
              <a:t>Задание 1.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 </a:t>
            </a:r>
            <a:r>
              <a:rPr lang="ru-RU" sz="1800" i="1" u="sng" dirty="0" smtClean="0"/>
              <a:t>Уровень 1.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800" b="1" dirty="0" smtClean="0"/>
              <a:t>Спишите. Вставьте пропущенные буквы. Напишите проверочные.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err="1" smtClean="0"/>
              <a:t>Ястре</a:t>
            </a:r>
            <a:r>
              <a:rPr lang="ru-RU" sz="1800" dirty="0" smtClean="0"/>
              <a:t>(б, п ) - …, арбу(с, з) - …, </a:t>
            </a:r>
            <a:r>
              <a:rPr lang="ru-RU" sz="1800" dirty="0" err="1" smtClean="0"/>
              <a:t>гара</a:t>
            </a:r>
            <a:r>
              <a:rPr lang="ru-RU" sz="1800" dirty="0" smtClean="0"/>
              <a:t>(ш, ж) - …, жира(</a:t>
            </a:r>
            <a:r>
              <a:rPr lang="ru-RU" sz="1800" dirty="0" err="1" smtClean="0"/>
              <a:t>в,ф</a:t>
            </a:r>
            <a:r>
              <a:rPr lang="ru-RU" sz="1800" dirty="0" smtClean="0"/>
              <a:t>) - …, </a:t>
            </a:r>
            <a:r>
              <a:rPr lang="ru-RU" sz="1800" dirty="0" err="1" smtClean="0"/>
              <a:t>заво</a:t>
            </a:r>
            <a:r>
              <a:rPr lang="ru-RU" sz="1800" dirty="0" smtClean="0"/>
              <a:t>(</a:t>
            </a:r>
            <a:r>
              <a:rPr lang="ru-RU" sz="1800" dirty="0" err="1" smtClean="0"/>
              <a:t>т,д</a:t>
            </a:r>
            <a:r>
              <a:rPr lang="ru-RU" sz="1800" dirty="0" smtClean="0"/>
              <a:t>) - …, </a:t>
            </a:r>
            <a:r>
              <a:rPr lang="ru-RU" sz="1800" dirty="0" err="1" smtClean="0"/>
              <a:t>гвоз</a:t>
            </a:r>
            <a:r>
              <a:rPr lang="ru-RU" sz="1800" dirty="0" smtClean="0"/>
              <a:t>(д, т)ь - …, ёр(</a:t>
            </a:r>
            <a:r>
              <a:rPr lang="ru-RU" sz="1800" dirty="0" err="1" smtClean="0"/>
              <a:t>ж,ш</a:t>
            </a:r>
            <a:r>
              <a:rPr lang="ru-RU" sz="1800" dirty="0" smtClean="0"/>
              <a:t>) -…, </a:t>
            </a:r>
            <a:r>
              <a:rPr lang="ru-RU" sz="1800" dirty="0" err="1" smtClean="0"/>
              <a:t>вежли</a:t>
            </a:r>
            <a:r>
              <a:rPr lang="ru-RU" sz="1800" dirty="0" smtClean="0"/>
              <a:t>(</a:t>
            </a:r>
            <a:r>
              <a:rPr lang="ru-RU" sz="1800" dirty="0" err="1" smtClean="0"/>
              <a:t>в,ф</a:t>
            </a:r>
            <a:r>
              <a:rPr lang="ru-RU" sz="1800" dirty="0" smtClean="0"/>
              <a:t>) -…, </a:t>
            </a:r>
            <a:r>
              <a:rPr lang="ru-RU" sz="1800" dirty="0" err="1" smtClean="0"/>
              <a:t>хоро</a:t>
            </a:r>
            <a:r>
              <a:rPr lang="ru-RU" sz="1800" dirty="0" smtClean="0"/>
              <a:t>(</a:t>
            </a:r>
            <a:r>
              <a:rPr lang="ru-RU" sz="1800" dirty="0" err="1" smtClean="0"/>
              <a:t>ж,ш</a:t>
            </a:r>
            <a:r>
              <a:rPr lang="ru-RU" sz="1800" dirty="0" smtClean="0"/>
              <a:t>) - …. 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800" i="1" u="sng" dirty="0" smtClean="0"/>
              <a:t>Уровень 2.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600" b="1" dirty="0" smtClean="0"/>
              <a:t>Прочитайте слова. Вставьте пропущенные буквы. Напишите проверочные.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dirty="0" err="1" smtClean="0"/>
              <a:t>Ястре</a:t>
            </a:r>
            <a:r>
              <a:rPr lang="ru-RU" sz="1800" dirty="0" smtClean="0"/>
              <a:t>… - …, арбу… - …, </a:t>
            </a:r>
            <a:r>
              <a:rPr lang="ru-RU" sz="1800" dirty="0" err="1" smtClean="0"/>
              <a:t>гара</a:t>
            </a:r>
            <a:r>
              <a:rPr lang="ru-RU" sz="1800" dirty="0" smtClean="0"/>
              <a:t>… - …, жира… - …, </a:t>
            </a:r>
            <a:r>
              <a:rPr lang="ru-RU" sz="1800" dirty="0" err="1" smtClean="0"/>
              <a:t>заво</a:t>
            </a:r>
            <a:r>
              <a:rPr lang="ru-RU" sz="1800" dirty="0" smtClean="0"/>
              <a:t>… - …, </a:t>
            </a:r>
            <a:r>
              <a:rPr lang="ru-RU" sz="1800" dirty="0" err="1" smtClean="0"/>
              <a:t>гвоз</a:t>
            </a:r>
            <a:r>
              <a:rPr lang="ru-RU" sz="1800" dirty="0" smtClean="0"/>
              <a:t>…ь - …, ёр… -…, </a:t>
            </a:r>
            <a:r>
              <a:rPr lang="ru-RU" sz="1800" dirty="0" err="1" smtClean="0"/>
              <a:t>вежли</a:t>
            </a:r>
            <a:r>
              <a:rPr lang="ru-RU" sz="1800" dirty="0" smtClean="0"/>
              <a:t>… - …, </a:t>
            </a:r>
            <a:r>
              <a:rPr lang="ru-RU" sz="1800" dirty="0" err="1" smtClean="0"/>
              <a:t>хоро</a:t>
            </a:r>
            <a:r>
              <a:rPr lang="ru-RU" sz="1800" dirty="0" smtClean="0"/>
              <a:t>… -….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i="1" u="sng" dirty="0" smtClean="0"/>
              <a:t>Уровень 3.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600" b="1" dirty="0" smtClean="0"/>
              <a:t>Прочитайте слова. Вставьте пропущенные буквы. Напишите проверочные.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Разделите слова на 2 группы.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800" dirty="0" err="1" smtClean="0"/>
              <a:t>Ястре</a:t>
            </a:r>
            <a:r>
              <a:rPr lang="ru-RU" sz="1800" dirty="0" smtClean="0"/>
              <a:t>… - …, арбу… - …, </a:t>
            </a:r>
            <a:r>
              <a:rPr lang="ru-RU" sz="1800" dirty="0" err="1" smtClean="0"/>
              <a:t>гара</a:t>
            </a:r>
            <a:r>
              <a:rPr lang="ru-RU" sz="1800" dirty="0" smtClean="0"/>
              <a:t>… - …, жира… - …, </a:t>
            </a:r>
            <a:r>
              <a:rPr lang="ru-RU" sz="1800" dirty="0" err="1" smtClean="0"/>
              <a:t>заво</a:t>
            </a:r>
            <a:r>
              <a:rPr lang="ru-RU" sz="1800" dirty="0" smtClean="0"/>
              <a:t>… - …, </a:t>
            </a:r>
            <a:r>
              <a:rPr lang="ru-RU" sz="1800" dirty="0" err="1" smtClean="0"/>
              <a:t>гвоз</a:t>
            </a:r>
            <a:r>
              <a:rPr lang="ru-RU" sz="1800" dirty="0" smtClean="0"/>
              <a:t>…ь - …, ёр… -…, </a:t>
            </a:r>
            <a:r>
              <a:rPr lang="ru-RU" sz="1800" dirty="0" err="1" smtClean="0"/>
              <a:t>вежли</a:t>
            </a:r>
            <a:r>
              <a:rPr lang="ru-RU" sz="1800" dirty="0" smtClean="0"/>
              <a:t>… - …, </a:t>
            </a:r>
            <a:r>
              <a:rPr lang="ru-RU" sz="1800" dirty="0" err="1" smtClean="0"/>
              <a:t>хоро</a:t>
            </a:r>
            <a:r>
              <a:rPr lang="ru-RU" sz="1800" dirty="0" smtClean="0"/>
              <a:t>… -….</a:t>
            </a:r>
          </a:p>
        </p:txBody>
      </p:sp>
    </p:spTree>
    <p:extLst>
      <p:ext uri="{BB962C8B-B14F-4D97-AF65-F5344CB8AC3E}">
        <p14:creationId xmlns:p14="http://schemas.microsoft.com/office/powerpoint/2010/main" val="37541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Словарная работа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540067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/>
              <a:t>     </a:t>
            </a:r>
            <a:r>
              <a:rPr lang="ru-RU" b="1" dirty="0" smtClean="0"/>
              <a:t>В словарной работе</a:t>
            </a:r>
            <a:r>
              <a:rPr lang="ru-RU" dirty="0" smtClean="0"/>
              <a:t> я использую составление </a:t>
            </a:r>
            <a:r>
              <a:rPr lang="ru-RU" b="1" i="1" dirty="0" smtClean="0"/>
              <a:t>словариков группами</a:t>
            </a:r>
            <a:r>
              <a:rPr lang="ru-RU" dirty="0" smtClean="0"/>
              <a:t>. Работа с группой слов происходит творчески. После толкования слов, их правильного написания учащиеся выполняют задание: составить рассказ, в котором все данные слова объединены общим смыслом. </a:t>
            </a:r>
          </a:p>
          <a:p>
            <a:pPr>
              <a:buFontTx/>
              <a:buNone/>
            </a:pPr>
            <a:r>
              <a:rPr lang="ru-RU" dirty="0" smtClean="0"/>
              <a:t>     </a:t>
            </a:r>
          </a:p>
          <a:p>
            <a:pPr>
              <a:buFontTx/>
              <a:buNone/>
            </a:pPr>
            <a:r>
              <a:rPr lang="ru-RU" dirty="0" smtClean="0"/>
              <a:t>     Например, </a:t>
            </a:r>
            <a:r>
              <a:rPr lang="ru-RU" b="1" i="1" dirty="0" smtClean="0"/>
              <a:t>Россия, Кремль, Красная площадь, правительство, председатель, Москва, столица, метро.</a:t>
            </a:r>
            <a:endParaRPr lang="ru-RU" dirty="0" smtClean="0"/>
          </a:p>
          <a:p>
            <a:pPr>
              <a:buFontTx/>
              <a:buNone/>
            </a:pPr>
            <a:endParaRPr lang="ru-RU" i="1" dirty="0" smtClean="0"/>
          </a:p>
          <a:p>
            <a:pPr>
              <a:buFontTx/>
              <a:buNone/>
            </a:pPr>
            <a:r>
              <a:rPr lang="ru-RU" i="1" dirty="0" smtClean="0"/>
              <a:t>      В самом центре России находится город Москва. В этом городе есть очень красивый Кремль и Красная площадь. В столице находится правительство. Его возглавляет председатель. В Москве проложено метро.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649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Выводы: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 smtClean="0"/>
              <a:t>1)</a:t>
            </a:r>
            <a:r>
              <a:rPr lang="ru-RU" sz="2600" dirty="0" smtClean="0"/>
              <a:t> занимательность на уроке – эффективное средство </a:t>
            </a:r>
            <a:br>
              <a:rPr lang="ru-RU" sz="2600" dirty="0" smtClean="0"/>
            </a:br>
            <a:r>
              <a:rPr lang="ru-RU" sz="2600" dirty="0" smtClean="0"/>
              <a:t>для воспитания познавательных интересов </a:t>
            </a:r>
            <a:br>
              <a:rPr lang="ru-RU" sz="2600" dirty="0" smtClean="0"/>
            </a:br>
            <a:r>
              <a:rPr lang="ru-RU" sz="2600" dirty="0" smtClean="0"/>
              <a:t> и активизации деятельности учащихся. </a:t>
            </a:r>
            <a:br>
              <a:rPr lang="ru-RU" sz="2600" dirty="0" smtClean="0"/>
            </a:br>
            <a:r>
              <a:rPr lang="ru-RU" sz="2600" b="1" dirty="0" smtClean="0"/>
              <a:t>2)</a:t>
            </a:r>
            <a:r>
              <a:rPr lang="ru-RU" sz="2600" dirty="0" smtClean="0"/>
              <a:t> Игра – один из приёмов преодоления пассивности. </a:t>
            </a:r>
            <a:br>
              <a:rPr lang="ru-RU" sz="2600" dirty="0" smtClean="0"/>
            </a:br>
            <a:r>
              <a:rPr lang="ru-RU" sz="2600" b="1" dirty="0" smtClean="0"/>
              <a:t>3)</a:t>
            </a:r>
            <a:r>
              <a:rPr lang="ru-RU" sz="2600" dirty="0" smtClean="0"/>
              <a:t> Игра развивает умственную деятельность учащихся, </a:t>
            </a:r>
            <a:br>
              <a:rPr lang="ru-RU" sz="2600" dirty="0" smtClean="0"/>
            </a:br>
            <a:r>
              <a:rPr lang="ru-RU" sz="2600" dirty="0" smtClean="0"/>
              <a:t> внимание, тренирует память, стимулирует интерес к предмету. </a:t>
            </a:r>
            <a:br>
              <a:rPr lang="ru-RU" sz="2600" dirty="0" smtClean="0"/>
            </a:br>
            <a:r>
              <a:rPr lang="ru-RU" sz="2600" b="1" dirty="0" smtClean="0"/>
              <a:t>4)</a:t>
            </a:r>
            <a:r>
              <a:rPr lang="ru-RU" sz="2600" dirty="0" smtClean="0"/>
              <a:t> Игровые формы обучения на уроках русского языка </a:t>
            </a:r>
            <a:br>
              <a:rPr lang="ru-RU" sz="2600" dirty="0" smtClean="0"/>
            </a:br>
            <a:r>
              <a:rPr lang="ru-RU" sz="2600" dirty="0" smtClean="0"/>
              <a:t>развивают творчество детей </a:t>
            </a:r>
            <a:br>
              <a:rPr lang="ru-RU" sz="2600" dirty="0" smtClean="0"/>
            </a:br>
            <a:r>
              <a:rPr lang="ru-RU" sz="2600" dirty="0" smtClean="0"/>
              <a:t>и создают прочную базу знаний на данном этапе обучения </a:t>
            </a:r>
            <a:br>
              <a:rPr lang="ru-RU" sz="2600" dirty="0" smtClean="0"/>
            </a:b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3154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Прямоугольник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554038"/>
            <a:ext cx="65595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1" descr="s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29162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10"/>
          <p:cNvSpPr>
            <a:spLocks noChangeArrowheads="1"/>
          </p:cNvSpPr>
          <p:nvPr/>
        </p:nvSpPr>
        <p:spPr bwMode="auto">
          <a:xfrm>
            <a:off x="500063" y="1785938"/>
            <a:ext cx="45720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b="1" dirty="0">
              <a:solidFill>
                <a:srgbClr val="0000FF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Дети по лесу гуляли,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За природой наблюдали!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 Вверх на солнце посмотрели,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 И их лучики погрели.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 Бабочки летали,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 Крылышками махали.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 Дружно хлопнем: </a:t>
            </a:r>
            <a:r>
              <a:rPr lang="ru-RU" sz="2400" b="1" dirty="0">
                <a:solidFill>
                  <a:srgbClr val="0000FF"/>
                </a:solidFill>
              </a:rPr>
              <a:t>р</a:t>
            </a: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аз, два, три, четыре, пять, 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 Нам пора букет собрать. 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Раз присели, два присели,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 В руках ландыши запели. </a:t>
            </a:r>
          </a:p>
        </p:txBody>
      </p:sp>
      <p:pic>
        <p:nvPicPr>
          <p:cNvPr id="12" name="м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a4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765175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a3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14688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7aa69dac83194fc69a0626e2ebac3057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50018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 descr="Картинка 77 из 824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85938"/>
            <a:ext cx="33845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0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33350"/>
            <a:ext cx="67913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214313" y="1225550"/>
            <a:ext cx="457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-</a:t>
            </a: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Как живешь?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Вот так!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Как идешь?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Вот так!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Как бежишь?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Вот так!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Ночью спишь?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Вот так!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Как берёшь?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Вот так!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Как даёшь?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Вот так!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Как танцуешь?</a:t>
            </a:r>
          </a:p>
          <a:p>
            <a:pPr>
              <a:buFontTx/>
              <a:buChar char="-"/>
            </a:pPr>
            <a:r>
              <a:rPr lang="ru-RU" sz="2400" b="1">
                <a:solidFill>
                  <a:srgbClr val="000066"/>
                </a:solidFill>
                <a:latin typeface="Constantia" pitchFamily="18" charset="0"/>
              </a:rPr>
              <a:t>Вот так!</a:t>
            </a:r>
          </a:p>
          <a:p>
            <a:endParaRPr lang="ru-RU" sz="2400" b="1">
              <a:solidFill>
                <a:srgbClr val="000066"/>
              </a:solidFill>
              <a:latin typeface="Constantia" pitchFamily="18" charset="0"/>
            </a:endParaRPr>
          </a:p>
        </p:txBody>
      </p:sp>
      <p:pic>
        <p:nvPicPr>
          <p:cNvPr id="5124" name="Picture 9" descr="F:\z39bb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71625"/>
            <a:ext cx="30003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F:\z39bb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643313"/>
            <a:ext cx="21431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ФОН 2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428625" y="1928813"/>
            <a:ext cx="4572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Bookman Old Style" pitchFamily="18" charset="0"/>
              </a:rPr>
              <a:t>Для разминки из-за парт</a:t>
            </a:r>
          </a:p>
          <a:p>
            <a:r>
              <a:rPr lang="ru-RU" b="1">
                <a:latin typeface="Bookman Old Style" pitchFamily="18" charset="0"/>
              </a:rPr>
              <a:t>Поднимаемся. На старт!</a:t>
            </a:r>
          </a:p>
          <a:p>
            <a:r>
              <a:rPr lang="ru-RU" b="1">
                <a:latin typeface="Bookman Old Style" pitchFamily="18" charset="0"/>
              </a:rPr>
              <a:t>Бег на месте. Веселей</a:t>
            </a:r>
          </a:p>
          <a:p>
            <a:r>
              <a:rPr lang="ru-RU" b="1">
                <a:latin typeface="Bookman Old Style" pitchFamily="18" charset="0"/>
              </a:rPr>
              <a:t>И быстрей, быстрей, быстрей!</a:t>
            </a:r>
          </a:p>
          <a:p>
            <a:r>
              <a:rPr lang="ru-RU" b="1">
                <a:latin typeface="Bookman Old Style" pitchFamily="18" charset="0"/>
              </a:rPr>
              <a:t>Делаем вперёд наклоны –</a:t>
            </a:r>
          </a:p>
          <a:p>
            <a:r>
              <a:rPr lang="ru-RU" b="1">
                <a:latin typeface="Bookman Old Style" pitchFamily="18" charset="0"/>
              </a:rPr>
              <a:t>Раз – два – три – четыре – пять.</a:t>
            </a:r>
          </a:p>
          <a:p>
            <a:r>
              <a:rPr lang="ru-RU" b="1">
                <a:latin typeface="Bookman Old Style" pitchFamily="18" charset="0"/>
              </a:rPr>
              <a:t>Мельницу руками крутим,</a:t>
            </a:r>
          </a:p>
          <a:p>
            <a:r>
              <a:rPr lang="ru-RU" b="1">
                <a:latin typeface="Bookman Old Style" pitchFamily="18" charset="0"/>
              </a:rPr>
              <a:t>Чтобы плечики размять.</a:t>
            </a:r>
          </a:p>
          <a:p>
            <a:r>
              <a:rPr lang="ru-RU" b="1">
                <a:latin typeface="Bookman Old Style" pitchFamily="18" charset="0"/>
              </a:rPr>
              <a:t>Начинаем приседать - </a:t>
            </a:r>
          </a:p>
          <a:p>
            <a:r>
              <a:rPr lang="ru-RU" b="1">
                <a:latin typeface="Bookman Old Style" pitchFamily="18" charset="0"/>
              </a:rPr>
              <a:t>Раз – два – три – четыре – пять.</a:t>
            </a:r>
          </a:p>
          <a:p>
            <a:r>
              <a:rPr lang="ru-RU" b="1">
                <a:latin typeface="Bookman Old Style" pitchFamily="18" charset="0"/>
              </a:rPr>
              <a:t>А потом прыжки на месте,</a:t>
            </a:r>
          </a:p>
          <a:p>
            <a:r>
              <a:rPr lang="ru-RU" b="1">
                <a:latin typeface="Bookman Old Style" pitchFamily="18" charset="0"/>
              </a:rPr>
              <a:t>Выше прыгаем все вместе.</a:t>
            </a:r>
          </a:p>
          <a:p>
            <a:r>
              <a:rPr lang="ru-RU" b="1">
                <a:latin typeface="Bookman Old Style" pitchFamily="18" charset="0"/>
              </a:rPr>
              <a:t>Руки к солнышку потянем.</a:t>
            </a:r>
          </a:p>
          <a:p>
            <a:r>
              <a:rPr lang="ru-RU" b="1">
                <a:latin typeface="Bookman Old Style" pitchFamily="18" charset="0"/>
              </a:rPr>
              <a:t>Руки в стороны растянем.</a:t>
            </a:r>
          </a:p>
          <a:p>
            <a:r>
              <a:rPr lang="ru-RU" b="1">
                <a:latin typeface="Bookman Old Style" pitchFamily="18" charset="0"/>
              </a:rPr>
              <a:t>А теперь пора учиться</a:t>
            </a:r>
            <a:r>
              <a:rPr lang="ru-RU" b="1"/>
              <a:t>.</a:t>
            </a:r>
          </a:p>
          <a:p>
            <a:r>
              <a:rPr lang="ru-RU" b="1">
                <a:latin typeface="Bookman Old Style" pitchFamily="18" charset="0"/>
              </a:rPr>
              <a:t>Да прилежно, не лениться</a:t>
            </a:r>
            <a:endParaRPr lang="ru-RU">
              <a:latin typeface="Constantia" pitchFamily="18" charset="0"/>
            </a:endParaRPr>
          </a:p>
        </p:txBody>
      </p:sp>
      <p:pic>
        <p:nvPicPr>
          <p:cNvPr id="6147" name="Прямоугольник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4013"/>
            <a:ext cx="587692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ФОН 2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http://www.smayli.ru/data/smiles/detia-5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000375"/>
            <a:ext cx="20097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www.smayli.ru/data/smiles/detia-8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428875"/>
            <a:ext cx="245745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66738"/>
            <a:ext cx="6870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7" descr="a3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85875"/>
            <a:ext cx="34099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4" descr="f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286250"/>
            <a:ext cx="1071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f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357813"/>
            <a:ext cx="109696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539750" y="2133600"/>
            <a:ext cx="4460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00"/>
                </a:solidFill>
              </a:rPr>
              <a:t>Мы топаем ногами. </a:t>
            </a:r>
          </a:p>
          <a:p>
            <a:r>
              <a:rPr lang="ru-RU" sz="2000" b="1">
                <a:solidFill>
                  <a:srgbClr val="003300"/>
                </a:solidFill>
              </a:rPr>
              <a:t>Топ, топ, топ(ходьба на месте)</a:t>
            </a:r>
          </a:p>
          <a:p>
            <a:r>
              <a:rPr lang="ru-RU" sz="2000" b="1">
                <a:solidFill>
                  <a:srgbClr val="003300"/>
                </a:solidFill>
              </a:rPr>
              <a:t>    Мы хлопаем руками.</a:t>
            </a:r>
          </a:p>
          <a:p>
            <a:r>
              <a:rPr lang="ru-RU" sz="2000" b="1">
                <a:solidFill>
                  <a:srgbClr val="003300"/>
                </a:solidFill>
              </a:rPr>
              <a:t> Хлоп, хлоп, хлоп (хлопки в ладоши)</a:t>
            </a:r>
          </a:p>
          <a:p>
            <a:r>
              <a:rPr lang="ru-RU" sz="2000" b="1">
                <a:solidFill>
                  <a:srgbClr val="003300"/>
                </a:solidFill>
              </a:rPr>
              <a:t>    Качаем головой (наклоны головы влево, вправо).</a:t>
            </a:r>
          </a:p>
          <a:p>
            <a:r>
              <a:rPr lang="ru-RU" sz="2000" b="1">
                <a:solidFill>
                  <a:srgbClr val="003300"/>
                </a:solidFill>
              </a:rPr>
              <a:t>    Мы руки поднимаем (руки вверх).</a:t>
            </a:r>
          </a:p>
          <a:p>
            <a:r>
              <a:rPr lang="ru-RU" sz="2000" b="1">
                <a:solidFill>
                  <a:srgbClr val="003300"/>
                </a:solidFill>
              </a:rPr>
              <a:t>    Мы руки опускаем (руки вниз).</a:t>
            </a:r>
          </a:p>
          <a:p>
            <a:r>
              <a:rPr lang="ru-RU" sz="2000" b="1">
                <a:solidFill>
                  <a:srgbClr val="003300"/>
                </a:solidFill>
              </a:rPr>
              <a:t>    Мы руки разведем (руки в стороны)</a:t>
            </a:r>
          </a:p>
          <a:p>
            <a:r>
              <a:rPr lang="ru-RU" sz="2000" b="1">
                <a:solidFill>
                  <a:srgbClr val="003300"/>
                </a:solidFill>
              </a:rPr>
              <a:t>    И побежим кругом (бег на месте).</a:t>
            </a:r>
          </a:p>
        </p:txBody>
      </p:sp>
      <p:pic>
        <p:nvPicPr>
          <p:cNvPr id="9" name="м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072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80988"/>
            <a:ext cx="72167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 descr="312e0551bd799c068701da3af169100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9530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3" descr="312e0551bd799c068701da3af169100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500438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323850" y="1676400"/>
            <a:ext cx="37369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003300"/>
                </a:solidFill>
              </a:rPr>
              <a:t>На зарядку солнышко</a:t>
            </a:r>
          </a:p>
          <a:p>
            <a:pPr eaLnBrk="0" hangingPunct="0"/>
            <a:r>
              <a:rPr lang="ru-RU" sz="2000" b="1">
                <a:solidFill>
                  <a:srgbClr val="003300"/>
                </a:solidFill>
              </a:rPr>
              <a:t>Поднимает нас.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Поднимаем руки мы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По команде "раз."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А над нами весело 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шелестит трава.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Опускаем руки мы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По команде "два."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Соберем в корзинки мы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Ягоды, грибы,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Дружно наклоняемся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По команде "три".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На "четыре" и на "пять"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Станем дружно мы скакать.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Ну, а по команде "шесть"</a:t>
            </a:r>
            <a:br>
              <a:rPr lang="ru-RU" sz="2000" b="1">
                <a:solidFill>
                  <a:srgbClr val="003300"/>
                </a:solidFill>
              </a:rPr>
            </a:br>
            <a:r>
              <a:rPr lang="ru-RU" sz="2000" b="1">
                <a:solidFill>
                  <a:srgbClr val="003300"/>
                </a:solidFill>
              </a:rPr>
              <a:t>Всем за парты тихо сесть!</a:t>
            </a:r>
          </a:p>
        </p:txBody>
      </p:sp>
      <p:pic>
        <p:nvPicPr>
          <p:cNvPr id="8198" name="Picture 9" descr="photo15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313"/>
            <a:ext cx="41386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ФОН 2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0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6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В учебных занятиях с младшими школьниками необходимы элементы  игры.  Игра,  являясь основным видом деятельности дошкольника,  продолжает занимать важное место в жизни младших школьников, она рассматривается в качестве важного компонента основной деятельности  младших школьников — учения. Игровые элементы активизируют учебную деятельность учащихся, способствуют развитию самостоятельности и инициативы, товарищества и взаимопомощи в труде. </a:t>
            </a:r>
            <a:r>
              <a:rPr lang="ru-RU" sz="3000" b="1" dirty="0" smtClean="0">
                <a:solidFill>
                  <a:srgbClr val="C00000"/>
                </a:solidFill>
              </a:rPr>
              <a:t>Игра </a:t>
            </a:r>
            <a:r>
              <a:rPr lang="ru-RU" sz="3000" b="1" dirty="0" smtClean="0"/>
              <a:t>— важное средство повышения у учащихся интереса к учению.</a:t>
            </a:r>
            <a:br>
              <a:rPr lang="ru-RU" sz="3000" b="1" dirty="0" smtClean="0"/>
            </a:br>
            <a:endParaRPr lang="ru-RU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8270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481763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 начальном обучении широко распространены </a:t>
            </a:r>
            <a:r>
              <a:rPr lang="ru-RU" sz="5400" b="1" dirty="0" smtClean="0">
                <a:solidFill>
                  <a:srgbClr val="C00000"/>
                </a:solidFill>
              </a:rPr>
              <a:t>дидактические, или обучающие  игры. </a:t>
            </a:r>
            <a:r>
              <a:rPr lang="ru-RU" sz="5400" b="1" dirty="0" smtClean="0"/>
              <a:t>Они имеют познавательное содержание и направлены на умственное развитие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4432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                             Игра « Почтальон»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Цель: Закрепить знания учащихся по подбору проверочного слова, расширить словарный запас, развивать фонематический слух, профилактика </a:t>
            </a:r>
            <a:r>
              <a:rPr lang="ru-RU" sz="2600" dirty="0" err="1" smtClean="0"/>
              <a:t>дисграфии</a:t>
            </a:r>
            <a:r>
              <a:rPr lang="ru-RU" sz="2600" dirty="0" smtClean="0"/>
              <a:t>. </a:t>
            </a:r>
            <a:br>
              <a:rPr lang="ru-RU" sz="2600" dirty="0" smtClean="0"/>
            </a:br>
            <a:r>
              <a:rPr lang="ru-RU" sz="2600" dirty="0" smtClean="0"/>
              <a:t>Ход: Почтальон раздает группе детей (по 4-5 чел.) приглашения. </a:t>
            </a:r>
            <a:br>
              <a:rPr lang="ru-RU" sz="2600" dirty="0" smtClean="0"/>
            </a:br>
            <a:r>
              <a:rPr lang="ru-RU" sz="2600" dirty="0" smtClean="0"/>
              <a:t>Дети определяют, куда их пригласили.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ru-RU" sz="2600" b="1" dirty="0" smtClean="0"/>
              <a:t>огород</a:t>
            </a:r>
            <a:r>
              <a:rPr lang="ru-RU" sz="2600" dirty="0" smtClean="0"/>
              <a:t> </a:t>
            </a:r>
            <a:r>
              <a:rPr lang="ru-RU" sz="2600" b="1" dirty="0" smtClean="0"/>
              <a:t>парк</a:t>
            </a:r>
            <a:r>
              <a:rPr lang="ru-RU" sz="2600" dirty="0" smtClean="0"/>
              <a:t> </a:t>
            </a:r>
            <a:r>
              <a:rPr lang="ru-RU" sz="2600" b="1" dirty="0" smtClean="0"/>
              <a:t>море</a:t>
            </a:r>
            <a:r>
              <a:rPr lang="ru-RU" sz="2600" dirty="0" smtClean="0"/>
              <a:t> </a:t>
            </a:r>
            <a:r>
              <a:rPr lang="ru-RU" sz="2600" b="1" dirty="0" smtClean="0"/>
              <a:t>школа</a:t>
            </a:r>
            <a:r>
              <a:rPr lang="ru-RU" sz="2600" dirty="0" smtClean="0"/>
              <a:t> </a:t>
            </a:r>
            <a:r>
              <a:rPr lang="ru-RU" sz="2600" b="1" dirty="0" smtClean="0"/>
              <a:t>столовая</a:t>
            </a:r>
            <a:r>
              <a:rPr lang="ru-RU" sz="2600" dirty="0" smtClean="0"/>
              <a:t> </a:t>
            </a:r>
            <a:r>
              <a:rPr lang="ru-RU" sz="2600" b="1" dirty="0" smtClean="0"/>
              <a:t>зоопарк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ru-RU" sz="2600" dirty="0" smtClean="0"/>
              <a:t> </a:t>
            </a:r>
            <a:r>
              <a:rPr lang="ru-RU" sz="2600" dirty="0" err="1" smtClean="0"/>
              <a:t>гря-ки</a:t>
            </a:r>
            <a:r>
              <a:rPr lang="ru-RU" sz="2600" dirty="0" smtClean="0"/>
              <a:t> </a:t>
            </a:r>
            <a:r>
              <a:rPr lang="ru-RU" sz="2600" dirty="0" err="1" smtClean="0"/>
              <a:t>доро-ки</a:t>
            </a:r>
            <a:r>
              <a:rPr lang="ru-RU" sz="2600" dirty="0" smtClean="0"/>
              <a:t> </a:t>
            </a:r>
            <a:r>
              <a:rPr lang="ru-RU" sz="2600" dirty="0" err="1" smtClean="0"/>
              <a:t>пло-цы</a:t>
            </a:r>
            <a:r>
              <a:rPr lang="ru-RU" sz="2600" dirty="0" smtClean="0"/>
              <a:t> </a:t>
            </a:r>
            <a:r>
              <a:rPr lang="ru-RU" sz="2600" dirty="0" err="1" smtClean="0"/>
              <a:t>кни-ки</a:t>
            </a:r>
            <a:r>
              <a:rPr lang="ru-RU" sz="2600" dirty="0" smtClean="0"/>
              <a:t> </a:t>
            </a:r>
            <a:r>
              <a:rPr lang="ru-RU" sz="2600" dirty="0" err="1" smtClean="0"/>
              <a:t>хле-цы</a:t>
            </a:r>
            <a:r>
              <a:rPr lang="ru-RU" sz="2600" dirty="0" smtClean="0"/>
              <a:t> </a:t>
            </a:r>
            <a:r>
              <a:rPr lang="ru-RU" sz="2600" dirty="0" err="1" smtClean="0"/>
              <a:t>кле</a:t>
            </a:r>
            <a:r>
              <a:rPr lang="ru-RU" sz="2600" dirty="0" smtClean="0"/>
              <a:t>-ка </a:t>
            </a:r>
            <a:br>
              <a:rPr lang="ru-RU" sz="2600" dirty="0" smtClean="0"/>
            </a:br>
            <a:r>
              <a:rPr lang="ru-RU" sz="2600" dirty="0" smtClean="0"/>
              <a:t>кали-ка </a:t>
            </a:r>
            <a:r>
              <a:rPr lang="ru-RU" sz="2600" dirty="0" err="1" smtClean="0"/>
              <a:t>бере-ки</a:t>
            </a:r>
            <a:r>
              <a:rPr lang="ru-RU" sz="2600" dirty="0" smtClean="0"/>
              <a:t> </a:t>
            </a:r>
            <a:r>
              <a:rPr lang="ru-RU" sz="2600" dirty="0" err="1" smtClean="0"/>
              <a:t>фла-ки</a:t>
            </a:r>
            <a:r>
              <a:rPr lang="ru-RU" sz="2600" dirty="0" smtClean="0"/>
              <a:t> </a:t>
            </a:r>
            <a:r>
              <a:rPr lang="ru-RU" sz="2600" dirty="0" err="1" smtClean="0"/>
              <a:t>обло-ки</a:t>
            </a:r>
            <a:r>
              <a:rPr lang="ru-RU" sz="2600" dirty="0" smtClean="0"/>
              <a:t> </a:t>
            </a:r>
            <a:r>
              <a:rPr lang="ru-RU" sz="2600" dirty="0" err="1" smtClean="0"/>
              <a:t>пиро-ки</a:t>
            </a:r>
            <a:r>
              <a:rPr lang="ru-RU" sz="2600" dirty="0" smtClean="0"/>
              <a:t> марты-ка </a:t>
            </a:r>
            <a:br>
              <a:rPr lang="ru-RU" sz="2600" dirty="0" smtClean="0"/>
            </a:br>
            <a:r>
              <a:rPr lang="ru-RU" sz="2600" dirty="0" err="1" smtClean="0"/>
              <a:t>реди</a:t>
            </a:r>
            <a:r>
              <a:rPr lang="ru-RU" sz="2600" dirty="0" smtClean="0"/>
              <a:t>-ка </a:t>
            </a:r>
            <a:r>
              <a:rPr lang="ru-RU" sz="2600" dirty="0" err="1" smtClean="0"/>
              <a:t>ду-ки</a:t>
            </a:r>
            <a:r>
              <a:rPr lang="ru-RU" sz="2600" dirty="0" smtClean="0"/>
              <a:t> </a:t>
            </a:r>
            <a:r>
              <a:rPr lang="ru-RU" sz="2600" dirty="0" err="1" smtClean="0"/>
              <a:t>ло-ки</a:t>
            </a:r>
            <a:r>
              <a:rPr lang="ru-RU" sz="2600" dirty="0" smtClean="0"/>
              <a:t> тетра-ка </a:t>
            </a:r>
            <a:r>
              <a:rPr lang="ru-RU" sz="2600" dirty="0" err="1" smtClean="0"/>
              <a:t>сли-ки</a:t>
            </a:r>
            <a:r>
              <a:rPr lang="ru-RU" sz="2600" dirty="0" smtClean="0"/>
              <a:t> </a:t>
            </a:r>
            <a:r>
              <a:rPr lang="ru-RU" sz="2600" dirty="0" err="1" smtClean="0"/>
              <a:t>тра</a:t>
            </a:r>
            <a:r>
              <a:rPr lang="ru-RU" sz="2600" dirty="0" smtClean="0"/>
              <a:t>-ка </a:t>
            </a:r>
            <a:br>
              <a:rPr lang="ru-RU" sz="2600" dirty="0" smtClean="0"/>
            </a:br>
            <a:r>
              <a:rPr lang="ru-RU" sz="2600" dirty="0" err="1" smtClean="0"/>
              <a:t>морко</a:t>
            </a:r>
            <a:r>
              <a:rPr lang="ru-RU" sz="2600" dirty="0" smtClean="0"/>
              <a:t>-ка ли-</a:t>
            </a:r>
            <a:r>
              <a:rPr lang="ru-RU" sz="2600" dirty="0" err="1" smtClean="0"/>
              <a:t>ки</a:t>
            </a:r>
            <a:r>
              <a:rPr lang="ru-RU" sz="2600" dirty="0" smtClean="0"/>
              <a:t> остро-</a:t>
            </a:r>
            <a:r>
              <a:rPr lang="ru-RU" sz="2600" dirty="0" err="1" smtClean="0"/>
              <a:t>ки</a:t>
            </a:r>
            <a:r>
              <a:rPr lang="ru-RU" sz="2600" dirty="0" smtClean="0"/>
              <a:t> </a:t>
            </a:r>
            <a:r>
              <a:rPr lang="ru-RU" sz="2600" dirty="0" err="1" smtClean="0"/>
              <a:t>промока</a:t>
            </a:r>
            <a:r>
              <a:rPr lang="ru-RU" sz="2600" dirty="0" smtClean="0"/>
              <a:t>-ка голу-</a:t>
            </a:r>
            <a:r>
              <a:rPr lang="ru-RU" sz="2600" dirty="0" err="1" smtClean="0"/>
              <a:t>цы</a:t>
            </a:r>
            <a:r>
              <a:rPr lang="ru-RU" sz="2600" dirty="0" smtClean="0"/>
              <a:t> </a:t>
            </a:r>
            <a:r>
              <a:rPr lang="ru-RU" sz="2600" dirty="0" err="1" smtClean="0"/>
              <a:t>реше</a:t>
            </a:r>
            <a:r>
              <a:rPr lang="ru-RU" sz="2600" dirty="0" smtClean="0"/>
              <a:t>-ка </a:t>
            </a:r>
            <a:br>
              <a:rPr lang="ru-RU" sz="2600" dirty="0" smtClean="0"/>
            </a:br>
            <a:r>
              <a:rPr lang="en-US" sz="2600" dirty="0" smtClean="0"/>
              <a:t> 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7520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377280"/>
            <a:ext cx="8640960" cy="64807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Игра « Шифровальщики»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3600" dirty="0" smtClean="0"/>
              <a:t>Цель: автоматизация звуков, развитие фонетико-фонематического восприятия, процессов анализа и синтеза, понимание </a:t>
            </a:r>
            <a:r>
              <a:rPr lang="ru-RU" sz="3600" dirty="0" err="1" smtClean="0"/>
              <a:t>смысло</a:t>
            </a:r>
            <a:r>
              <a:rPr lang="ru-RU" sz="3600" dirty="0" smtClean="0"/>
              <a:t>-различительной функции звука и буквы, обогащение словарного запаса учащихся, развитие логического мышления. </a:t>
            </a:r>
            <a:br>
              <a:rPr lang="ru-RU" sz="3600" dirty="0" smtClean="0"/>
            </a:br>
            <a:r>
              <a:rPr lang="ru-RU" sz="3600" dirty="0" smtClean="0"/>
              <a:t>Ход: Играют в парах: один в роли шифровальщика, другой - отгадчика. </a:t>
            </a:r>
            <a:br>
              <a:rPr lang="ru-RU" sz="3600" dirty="0" smtClean="0"/>
            </a:br>
            <a:r>
              <a:rPr lang="ru-RU" sz="3600" dirty="0" smtClean="0"/>
              <a:t>Шифровальщик задумывает слово и шифрует его. Играющие могут попробовать свои силы в расшифровке словосочетаний и предложений.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004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ПРАВОПИСАНИЕ ИМЕН СОБСТВЕННЫХ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Наборщики.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2600" dirty="0" smtClean="0"/>
              <a:t>(Класс – 2 команды.)</a:t>
            </a:r>
            <a:br>
              <a:rPr lang="ru-RU" sz="2600" dirty="0" smtClean="0"/>
            </a:br>
            <a:r>
              <a:rPr lang="ru-RU" sz="2600" dirty="0" smtClean="0"/>
              <a:t>На доске записаны слоги: </a:t>
            </a:r>
            <a:r>
              <a:rPr lang="ru-RU" sz="2600" dirty="0" err="1" smtClean="0"/>
              <a:t>ва</a:t>
            </a:r>
            <a:r>
              <a:rPr lang="ru-RU" sz="2600" dirty="0" smtClean="0"/>
              <a:t>, </a:t>
            </a:r>
            <a:r>
              <a:rPr lang="ru-RU" sz="2600" dirty="0" err="1" smtClean="0"/>
              <a:t>зи</a:t>
            </a:r>
            <a:r>
              <a:rPr lang="ru-RU" sz="2600" dirty="0" smtClean="0"/>
              <a:t>, </a:t>
            </a:r>
            <a:r>
              <a:rPr lang="ru-RU" sz="2600" dirty="0" err="1" smtClean="0"/>
              <a:t>лю</a:t>
            </a:r>
            <a:r>
              <a:rPr lang="ru-RU" sz="2600" dirty="0" smtClean="0"/>
              <a:t>, </a:t>
            </a:r>
            <a:r>
              <a:rPr lang="ru-RU" sz="2600" dirty="0" err="1" smtClean="0"/>
              <a:t>ма</a:t>
            </a:r>
            <a:r>
              <a:rPr lang="ru-RU" sz="2600" dirty="0" smtClean="0"/>
              <a:t>, ми, </a:t>
            </a:r>
            <a:r>
              <a:rPr lang="ru-RU" sz="2600" dirty="0" err="1" smtClean="0"/>
              <a:t>пе</a:t>
            </a:r>
            <a:r>
              <a:rPr lang="ru-RU" sz="2600" dirty="0" smtClean="0"/>
              <a:t>, </a:t>
            </a:r>
            <a:r>
              <a:rPr lang="ru-RU" sz="2600" dirty="0" err="1" smtClean="0"/>
              <a:t>ро</a:t>
            </a:r>
            <a:r>
              <a:rPr lang="ru-RU" sz="2600" dirty="0" smtClean="0"/>
              <a:t>, та, то; </a:t>
            </a:r>
            <a:r>
              <a:rPr lang="ru-RU" sz="2600" dirty="0" err="1" smtClean="0"/>
              <a:t>ма</a:t>
            </a:r>
            <a:r>
              <a:rPr lang="ru-RU" sz="2600" dirty="0" smtClean="0"/>
              <a:t>, ля, на, </a:t>
            </a:r>
            <a:r>
              <a:rPr lang="ru-RU" sz="2600" dirty="0" err="1" smtClean="0"/>
              <a:t>ня</a:t>
            </a:r>
            <a:r>
              <a:rPr lang="ru-RU" sz="2600" dirty="0" smtClean="0"/>
              <a:t>, </a:t>
            </a:r>
            <a:r>
              <a:rPr lang="ru-RU" sz="2600" dirty="0" err="1" smtClean="0"/>
              <a:t>ра</a:t>
            </a:r>
            <a:r>
              <a:rPr lang="ru-RU" sz="2600" dirty="0" smtClean="0"/>
              <a:t>, </a:t>
            </a:r>
            <a:r>
              <a:rPr lang="ru-RU" sz="2600" dirty="0" err="1" smtClean="0"/>
              <a:t>ря</a:t>
            </a:r>
            <a:r>
              <a:rPr lang="ru-RU" sz="2600" dirty="0" smtClean="0"/>
              <a:t>, </a:t>
            </a:r>
            <a:r>
              <a:rPr lang="ru-RU" sz="2600" dirty="0" err="1" smtClean="0"/>
              <a:t>ся</a:t>
            </a:r>
            <a:r>
              <a:rPr lang="ru-RU" sz="2600" dirty="0" smtClean="0"/>
              <a:t>, </a:t>
            </a:r>
            <a:r>
              <a:rPr lang="ru-RU" sz="2600" dirty="0" err="1" smtClean="0"/>
              <a:t>тя</a:t>
            </a:r>
            <a:r>
              <a:rPr lang="ru-RU" sz="2600" dirty="0" smtClean="0"/>
              <a:t>, </a:t>
            </a:r>
            <a:r>
              <a:rPr lang="ru-RU" sz="2600" dirty="0" err="1" smtClean="0"/>
              <a:t>ша</a:t>
            </a:r>
            <a:r>
              <a:rPr lang="ru-RU" sz="2600" dirty="0" smtClean="0"/>
              <a:t>. </a:t>
            </a:r>
            <a:br>
              <a:rPr lang="ru-RU" sz="2600" dirty="0" smtClean="0"/>
            </a:br>
            <a:r>
              <a:rPr lang="ru-RU" sz="2600" dirty="0" smtClean="0"/>
              <a:t>Команда девочек составляет из слогов имена мальчиков, а команда мальчиков – имена девочек. Лучшими наборщиками признаются первые 3 ученика в каждой команде, которые правильно выполнят задание. Командное неравенство присуждается команде, лучшие наборщики которой первыми выполнят работу. </a:t>
            </a:r>
            <a:br>
              <a:rPr lang="ru-RU" sz="2600" dirty="0" smtClean="0"/>
            </a:br>
            <a:r>
              <a:rPr lang="ru-RU" sz="2600" i="1" dirty="0" smtClean="0"/>
              <a:t>Возможные имена:</a:t>
            </a:r>
            <a:r>
              <a:rPr lang="ru-RU" sz="2600" dirty="0" smtClean="0"/>
              <a:t> Ваня, Валя, Вася, Миша, Митя, Петя, Рома, Зина, Люся, Маша, </a:t>
            </a:r>
            <a:r>
              <a:rPr lang="ru-RU" sz="2600" dirty="0" err="1" smtClean="0"/>
              <a:t>Мара</a:t>
            </a:r>
            <a:r>
              <a:rPr lang="ru-RU" sz="2600" dirty="0" smtClean="0"/>
              <a:t>, Таня, Тоня, Тося, Варя.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7533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Подумайте – назовите. 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(3 команды по 6 человек.)</a:t>
            </a:r>
            <a:br>
              <a:rPr lang="ru-RU" sz="2800" dirty="0" smtClean="0"/>
            </a:br>
            <a:r>
              <a:rPr lang="ru-RU" sz="2800" dirty="0" smtClean="0"/>
              <a:t>На доске записаны 3 столбика слов: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ru-RU" sz="2800" dirty="0" smtClean="0"/>
              <a:t>город …</a:t>
            </a:r>
            <a:br>
              <a:rPr lang="ru-RU" sz="2800" dirty="0" smtClean="0"/>
            </a:br>
            <a:r>
              <a:rPr lang="ru-RU" sz="2800" dirty="0" smtClean="0"/>
              <a:t>река …</a:t>
            </a:r>
            <a:br>
              <a:rPr lang="ru-RU" sz="2800" dirty="0" smtClean="0"/>
            </a:br>
            <a:r>
              <a:rPr lang="en-US" sz="2800" dirty="0" smtClean="0"/>
              <a:t>       </a:t>
            </a:r>
            <a:r>
              <a:rPr lang="ru-RU" sz="2800" dirty="0" smtClean="0"/>
              <a:t>деревня …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имя …</a:t>
            </a:r>
            <a:br>
              <a:rPr lang="ru-RU" sz="2800" dirty="0" smtClean="0"/>
            </a:br>
            <a:r>
              <a:rPr lang="en-US" sz="2800" dirty="0" smtClean="0"/>
              <a:t>        </a:t>
            </a:r>
            <a:r>
              <a:rPr lang="ru-RU" sz="2800" dirty="0" smtClean="0"/>
              <a:t>отчество …</a:t>
            </a:r>
            <a:br>
              <a:rPr lang="ru-RU" sz="2800" dirty="0" smtClean="0"/>
            </a:br>
            <a:r>
              <a:rPr lang="en-US" sz="2800" dirty="0" smtClean="0"/>
              <a:t>         </a:t>
            </a:r>
            <a:r>
              <a:rPr lang="ru-RU" sz="2800" dirty="0" smtClean="0"/>
              <a:t>фамилия …</a:t>
            </a: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Каждый член команды по очереди выходит к доске и записывает справа имя или название. Побеждает команда, которая первой правильно выполнит задание. </a:t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1734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Игра « Клички»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Цель: формирование процесса словоизменения и словообразования, закрепление фонетического и грамматического разбора слов, правописание собственных имен.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Ход: Образуйте клички животных от следующих слов: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ШАР, СТРЕЛА, ОРЕЛ, РЫЖИЙ, ЗВЕЗДА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Составить предложения.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ШАРИК, СТРЕЛКА, ОРЛИК, РЫЖИК, ЗВЕЗДОЧКА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Выделить ту часть слова, которой вы воспользовались при составлении кличек (суффикс, окончание).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1122</Words>
  <Application>Microsoft Office PowerPoint</Application>
  <PresentationFormat>Экран (4:3)</PresentationFormat>
  <Paragraphs>138</Paragraphs>
  <Slides>29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Игровые технологии на уроках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Дидактическая игра  Пол-минутки для шутки.  </vt:lpstr>
      <vt:lpstr>Дидактическая игра Найди ошибку</vt:lpstr>
      <vt:lpstr> Дидактическая игра Найди пару.  </vt:lpstr>
      <vt:lpstr>«Конструктор». </vt:lpstr>
      <vt:lpstr> По теме «Предложение»  с интересом дети выполняют упражнение «Составь предложение из букв слова». </vt:lpstr>
      <vt:lpstr> При изучении частей речи использую стихотворные упражнения. </vt:lpstr>
      <vt:lpstr>   На этапе чистописания практикую давать детям ряд слов, в котором надо найти «лишнее» слово.    </vt:lpstr>
      <vt:lpstr>Игра «Звери спрятались». </vt:lpstr>
      <vt:lpstr>Повторяя и закрепляя тему «Предлоги», можно провести игру «Кто больше?».  По карточкам с иллюстрациями повторяется до 10 предлогов. Предложений можно составить ещё больше. Используя такие пособия, можно быстро вспомнить предлоги, повторить правила написания предлогов с другими словами;  работать над развитием речи, составляя предложения, мини-тексты; пополнять словарный запас  учащихся.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на уроках русского языка</dc:title>
  <dc:creator>Пользователь</dc:creator>
  <cp:lastModifiedBy>Пользователь</cp:lastModifiedBy>
  <cp:revision>7</cp:revision>
  <dcterms:created xsi:type="dcterms:W3CDTF">2013-04-23T16:45:49Z</dcterms:created>
  <dcterms:modified xsi:type="dcterms:W3CDTF">2013-04-24T08:35:38Z</dcterms:modified>
</cp:coreProperties>
</file>