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47" r:id="rId2"/>
    <p:sldId id="328" r:id="rId3"/>
    <p:sldId id="334" r:id="rId4"/>
    <p:sldId id="348" r:id="rId5"/>
    <p:sldId id="336" r:id="rId6"/>
    <p:sldId id="330" r:id="rId7"/>
    <p:sldId id="337" r:id="rId8"/>
    <p:sldId id="286" r:id="rId9"/>
    <p:sldId id="340" r:id="rId10"/>
    <p:sldId id="322" r:id="rId11"/>
    <p:sldId id="329" r:id="rId12"/>
    <p:sldId id="302" r:id="rId13"/>
    <p:sldId id="313" r:id="rId14"/>
    <p:sldId id="343" r:id="rId15"/>
    <p:sldId id="333" r:id="rId16"/>
    <p:sldId id="350" r:id="rId17"/>
    <p:sldId id="305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9BBFB-D5E0-4F23-BE23-1B5B024BBB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4E304-8397-4852-BBFD-1228AFF9B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ru.convdocs.org/pars_docs/refs/220/219137/219137_html_ma427e03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ru.convdocs.org/pars_docs/refs/220/219137/219137_html_ma427e03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uselka-group.ru/uploads/posts/2011-09/1315083825_osa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5643602" cy="5029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285728"/>
            <a:ext cx="53578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Начинается урок.</a:t>
            </a:r>
            <a:br>
              <a:rPr lang="ru-RU" sz="2800" b="1" dirty="0" smtClean="0">
                <a:latin typeface="Century Schoolbook" pitchFamily="18" charset="0"/>
              </a:rPr>
            </a:br>
            <a:r>
              <a:rPr lang="ru-RU" sz="2800" b="1" dirty="0" smtClean="0">
                <a:latin typeface="Century Schoolbook" pitchFamily="18" charset="0"/>
              </a:rPr>
              <a:t>Наши ушки на макушке,</a:t>
            </a:r>
            <a:br>
              <a:rPr lang="ru-RU" sz="2800" b="1" dirty="0" smtClean="0">
                <a:latin typeface="Century Schoolbook" pitchFamily="18" charset="0"/>
              </a:rPr>
            </a:br>
            <a:r>
              <a:rPr lang="ru-RU" sz="2800" b="1" dirty="0" smtClean="0">
                <a:latin typeface="Century Schoolbook" pitchFamily="18" charset="0"/>
              </a:rPr>
              <a:t>Глазки широко открыты.</a:t>
            </a:r>
            <a:br>
              <a:rPr lang="ru-RU" sz="2800" b="1" dirty="0" smtClean="0">
                <a:latin typeface="Century Schoolbook" pitchFamily="18" charset="0"/>
              </a:rPr>
            </a:br>
            <a:r>
              <a:rPr lang="ru-RU" sz="2800" b="1" dirty="0" smtClean="0">
                <a:latin typeface="Century Schoolbook" pitchFamily="18" charset="0"/>
              </a:rPr>
              <a:t>Слушаем, запоминаем,</a:t>
            </a:r>
            <a:br>
              <a:rPr lang="ru-RU" sz="2800" b="1" dirty="0" smtClean="0">
                <a:latin typeface="Century Schoolbook" pitchFamily="18" charset="0"/>
              </a:rPr>
            </a:br>
            <a:r>
              <a:rPr lang="ru-RU" sz="2800" b="1" dirty="0" smtClean="0">
                <a:latin typeface="Century Schoolbook" pitchFamily="18" charset="0"/>
              </a:rPr>
              <a:t>Вспоминаем, применяем</a:t>
            </a:r>
            <a:br>
              <a:rPr lang="ru-RU" sz="2800" b="1" dirty="0" smtClean="0">
                <a:latin typeface="Century Schoolbook" pitchFamily="18" charset="0"/>
              </a:rPr>
            </a:br>
            <a:r>
              <a:rPr lang="ru-RU" sz="2800" b="1" dirty="0" smtClean="0">
                <a:latin typeface="Century Schoolbook" pitchFamily="18" charset="0"/>
              </a:rPr>
              <a:t>И ни минуты не теряем!</a:t>
            </a:r>
            <a:br>
              <a:rPr lang="ru-RU" sz="2800" b="1" dirty="0" smtClean="0">
                <a:latin typeface="Century Schoolbook" pitchFamily="18" charset="0"/>
              </a:rPr>
            </a:br>
            <a:endParaRPr lang="ru-RU" sz="2800" b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ru.convdocs.org/pars_docs/refs/220/219137/219137_html_ma427e03.png"/>
          <p:cNvPicPr/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457200" y="29718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0"/>
            <a:ext cx="8915400" cy="685800"/>
          </a:xfrm>
          <a:prstGeom prst="rect">
            <a:avLst/>
          </a:prstGeom>
        </p:spPr>
        <p:txBody>
          <a:bodyPr lIns="182880" tIns="9144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 algn="ctr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Повторяем написание изученных  букв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9200" y="5791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Красиво и чисто в тетради пиши: </a:t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Наклон соблюдай, никуда не спеши!</a:t>
            </a:r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685800"/>
            <a:ext cx="805321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0"/>
            <a:ext cx="83283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4600" y="0"/>
            <a:ext cx="4267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http://raduga.name/wp-content/uploads/2014/04/3433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8095"/>
            <a:ext cx="9144000" cy="608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http://ru.convdocs.org/pars_docs/refs/220/219137/219137_html_ma427e03.png"/>
          <p:cNvPicPr/>
          <p:nvPr/>
        </p:nvPicPr>
        <p:blipFill>
          <a:blip r:embed="rId2" r:link="rId3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228600" y="4419600"/>
            <a:ext cx="1143000" cy="1066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28800" y="304800"/>
            <a:ext cx="7113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Обводим по кальке 3 раза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5000" y="11430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Отрабатываем на писание в черновике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81200" y="24384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Обводим образец и пишем самостоятельно в прописи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34290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Сравниваем свои буквы с эталоном на кальке.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600200" y="45720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Выделяем лучшую букву.</a:t>
            </a:r>
            <a:endParaRPr lang="ru-RU" sz="2800" b="1" dirty="0"/>
          </a:p>
        </p:txBody>
      </p:sp>
      <p:pic>
        <p:nvPicPr>
          <p:cNvPr id="15" name="Picture 8" descr="Pen in Hi-Tech style star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5400" y="2362200"/>
            <a:ext cx="493485" cy="47231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9" name="Picture 8" descr="Pen in Hi-Tech style star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5400" y="1219200"/>
            <a:ext cx="493485" cy="47231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28600"/>
            <a:ext cx="663054" cy="838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19200"/>
            <a:ext cx="663054" cy="838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286000"/>
            <a:ext cx="663054" cy="838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352800"/>
            <a:ext cx="663054" cy="838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0"/>
            <a:ext cx="609600" cy="7706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en in Hi-Tech style star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52400"/>
            <a:ext cx="760247" cy="665791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32" name="Прямоугольник 31"/>
          <p:cNvSpPr/>
          <p:nvPr/>
        </p:nvSpPr>
        <p:spPr>
          <a:xfrm>
            <a:off x="1524000" y="0"/>
            <a:ext cx="59436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/>
              <a:t>Учимся правильно писать строчную букву </a:t>
            </a:r>
            <a:r>
              <a:rPr lang="ru-RU" sz="2400" b="1" i="1" u="sng" dirty="0" err="1" smtClean="0">
                <a:solidFill>
                  <a:srgbClr val="002060"/>
                </a:solidFill>
              </a:rPr>
              <a:t>д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/>
              <a:t>, слова и предложения.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54864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Красиво и чисто в тетради пиши: </a:t>
            </a:r>
            <a:b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Наклон соблюдай, никуда не спеши!</a:t>
            </a:r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8686800" cy="454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0"/>
            <a:ext cx="8643966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Правила написания предложения:</a:t>
            </a:r>
            <a:endParaRPr kumimoji="0" lang="ru-RU" sz="3200" b="1" i="0" u="sng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Начало предложения пишем с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заглавной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буквы;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Все слова в предложении пишем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раздельно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3200" b="1" dirty="0" smtClean="0">
              <a:latin typeface="Century Schoolbook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Имена и клички пишем с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заглавной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буквы;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Когда пишем, </a:t>
            </a:r>
            <a:r>
              <a:rPr lang="ru-RU" sz="3200" b="1" u="sng" dirty="0" smtClean="0">
                <a:solidFill>
                  <a:srgbClr val="FF0000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проговариваем</a:t>
            </a:r>
            <a:r>
              <a:rPr lang="ru-RU" sz="3200" b="1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каждый звук;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 конце предложения ставим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точку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74"/>
            <a:ext cx="9009560" cy="108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00" y="0"/>
            <a:ext cx="4267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http://raduga.name/wp-content/uploads/2014/10/3453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808"/>
            <a:ext cx="9144000" cy="609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en in Hi-Tech style star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52400"/>
            <a:ext cx="760247" cy="665791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62000" y="50292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Красиво и чисто в тетради пиши: </a:t>
            </a:r>
            <a:b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Наклон соблюдай, никуда не спеши!</a:t>
            </a:r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0"/>
            <a:ext cx="59436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/>
              <a:t>Учимся правильно писать строчную букву </a:t>
            </a:r>
            <a:r>
              <a:rPr lang="ru-RU" sz="2400" b="1" i="1" u="sng" dirty="0" err="1" smtClean="0">
                <a:solidFill>
                  <a:srgbClr val="002060"/>
                </a:solidFill>
              </a:rPr>
              <a:t>д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/>
              <a:t>, слова и предложения.</a:t>
            </a:r>
            <a:endParaRPr lang="ru-RU" sz="2400" b="1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799"/>
            <a:ext cx="8677024" cy="352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Оцените себя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69146" y="1587750"/>
            <a:ext cx="413398" cy="4170294"/>
            <a:chOff x="869146" y="1587750"/>
            <a:chExt cx="413398" cy="4170294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986416" y="1587750"/>
              <a:ext cx="172109" cy="4170294"/>
            </a:xfrm>
            <a:prstGeom prst="rect">
              <a:avLst/>
            </a:prstGeom>
            <a:solidFill>
              <a:srgbClr val="17365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869146" y="1587750"/>
              <a:ext cx="413398" cy="253228"/>
            </a:xfrm>
            <a:prstGeom prst="rect">
              <a:avLst/>
            </a:prstGeom>
            <a:solidFill>
              <a:srgbClr val="17365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869146" y="5504816"/>
              <a:ext cx="382182" cy="253228"/>
            </a:xfrm>
            <a:prstGeom prst="rect">
              <a:avLst/>
            </a:prstGeom>
            <a:solidFill>
              <a:srgbClr val="17365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895" name="AutoShape 7"/>
          <p:cNvSpPr>
            <a:spLocks noChangeArrowheads="1"/>
          </p:cNvSpPr>
          <p:nvPr/>
        </p:nvSpPr>
        <p:spPr bwMode="auto">
          <a:xfrm rot="2672496">
            <a:off x="762000" y="1840978"/>
            <a:ext cx="627690" cy="1395411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 rot="2672496">
            <a:off x="762000" y="2650245"/>
            <a:ext cx="627690" cy="1395411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2679661" y="1524000"/>
            <a:ext cx="4175320" cy="1113849"/>
          </a:xfrm>
          <a:prstGeom prst="wedgeEllipseCallout">
            <a:avLst>
              <a:gd name="adj1" fmla="val -85083"/>
              <a:gd name="adj2" fmla="val -313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УРА! Нет ошибок!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3136929" y="3124826"/>
            <a:ext cx="4443607" cy="1113849"/>
          </a:xfrm>
          <a:prstGeom prst="wedgeEllipseCallout">
            <a:avLst>
              <a:gd name="adj1" fmla="val -94102"/>
              <a:gd name="adj2" fmla="val -9817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ОЙ! 1-2 ошибки!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2375096" y="4877944"/>
            <a:ext cx="5790947" cy="1113849"/>
          </a:xfrm>
          <a:prstGeom prst="wedgeEllipseCallout">
            <a:avLst>
              <a:gd name="adj1" fmla="val -69995"/>
              <a:gd name="adj2" fmla="val -1885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Ох!  3-4 ошибки!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 rot="2672496">
            <a:off x="762000" y="990981"/>
            <a:ext cx="627690" cy="1395411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laklein.ucoz.ru/_ld/1/046779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2209800"/>
            <a:ext cx="6781800" cy="4038600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Какую букву учились писать?</a:t>
            </a:r>
          </a:p>
          <a:p>
            <a:r>
              <a:rPr lang="ru-RU" b="1" dirty="0" smtClean="0"/>
              <a:t>Какие умения совершенствовали?</a:t>
            </a:r>
          </a:p>
          <a:p>
            <a:r>
              <a:rPr lang="ru-RU" b="1" dirty="0" smtClean="0"/>
              <a:t>Какое задание было самым интересным?</a:t>
            </a:r>
          </a:p>
          <a:p>
            <a:r>
              <a:rPr lang="ru-RU" b="1" dirty="0" smtClean="0"/>
              <a:t>Кого из одноклассников вы хотели бы похвалить за работу на уроке?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457200"/>
            <a:ext cx="4953000" cy="1143000"/>
          </a:xfrm>
        </p:spPr>
        <p:txBody>
          <a:bodyPr/>
          <a:lstStyle/>
          <a:p>
            <a:r>
              <a:rPr lang="ru-RU" b="1" dirty="0" smtClean="0"/>
              <a:t>ИТОГ УРОКА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74638" y="1357313"/>
            <a:ext cx="8655050" cy="5148262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3" name="WordArt 16"/>
          <p:cNvSpPr>
            <a:spLocks noChangeArrowheads="1" noChangeShapeType="1" noTextEdit="1"/>
          </p:cNvSpPr>
          <p:nvPr/>
        </p:nvSpPr>
        <p:spPr bwMode="auto">
          <a:xfrm>
            <a:off x="781050" y="549275"/>
            <a:ext cx="670242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A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D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Правила работы на уроке</a:t>
            </a: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3512745" y="1457608"/>
            <a:ext cx="2127564" cy="1502875"/>
            <a:chOff x="779942" y="3202037"/>
            <a:chExt cx="2127579" cy="1502877"/>
          </a:xfrm>
          <a:solidFill>
            <a:schemeClr val="bg1"/>
          </a:solidFill>
          <a:effectLst/>
        </p:grpSpPr>
        <p:pic>
          <p:nvPicPr>
            <p:cNvPr id="23563" name="Picture 27" descr="Урок 3_Правила работы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85786" y="3214686"/>
              <a:ext cx="2114565" cy="1485902"/>
            </a:xfrm>
            <a:prstGeom prst="rect">
              <a:avLst/>
            </a:prstGeom>
            <a:grpFill/>
            <a:ln w="3175" cap="sq">
              <a:solidFill>
                <a:srgbClr val="AC0000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779942" y="3202037"/>
              <a:ext cx="2118525" cy="1502877"/>
            </a:xfrm>
            <a:prstGeom prst="line">
              <a:avLst/>
            </a:prstGeom>
            <a:grpFill/>
            <a:ln w="3175">
              <a:solidFill>
                <a:srgbClr val="A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798049" y="3211090"/>
              <a:ext cx="2109472" cy="1475717"/>
            </a:xfrm>
            <a:prstGeom prst="line">
              <a:avLst/>
            </a:prstGeom>
            <a:grpFill/>
            <a:ln w="3175">
              <a:solidFill>
                <a:srgbClr val="A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67" name="Picture 1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5668" y="1908654"/>
            <a:ext cx="2114550" cy="149134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AC000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68" name="Picture 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14493" y="1916832"/>
            <a:ext cx="2071687" cy="149152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AC000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3532188" y="3146425"/>
            <a:ext cx="2087562" cy="1512888"/>
            <a:chOff x="3508162" y="3146882"/>
            <a:chExt cx="2088232" cy="151216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08162" y="3146882"/>
              <a:ext cx="2088232" cy="1512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38" name="Picture 26" descr="C:\Users\Эля\Desktop\Все рисунки для презентаций\без фона\Урок 3_Правила работы.png"/>
            <p:cNvPicPr preferRelativeResize="0">
              <a:picLocks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885540" y="3255319"/>
              <a:ext cx="1285913" cy="13203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6443663" y="4540250"/>
            <a:ext cx="2114550" cy="1520825"/>
            <a:chOff x="6444208" y="4539965"/>
            <a:chExt cx="2114550" cy="152096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44208" y="4539965"/>
              <a:ext cx="2114550" cy="15209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36" name="Рисунок 2" descr="C:\Users\Эля\Desktop\Все рисунки для презентаций\без фона\Урок 3_Правила работы-2.png"/>
            <p:cNvPicPr preferRelativeResize="0">
              <a:picLocks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781503" y="4574144"/>
              <a:ext cx="1439960" cy="14526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719138" y="4465638"/>
            <a:ext cx="2114550" cy="1520825"/>
            <a:chOff x="695199" y="4465384"/>
            <a:chExt cx="2114550" cy="152096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95199" y="4465384"/>
              <a:ext cx="2114550" cy="15209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34" name="Picture 33" descr="Урок 3_Правила работы"/>
            <p:cNvPicPr preferRelativeResize="0">
              <a:picLocks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069427" y="4531310"/>
              <a:ext cx="1366093" cy="13891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3525838" y="4902200"/>
            <a:ext cx="2114550" cy="1520825"/>
            <a:chOff x="3501520" y="4902347"/>
            <a:chExt cx="2114550" cy="152096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501520" y="4902347"/>
              <a:ext cx="2114550" cy="15209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32" name="Рисунок 2" descr="C:\Users\Эля\Desktop\Все рисунки для презентаций\без фона\Урок 3_Правила работы-2.png"/>
            <p:cNvPicPr preferRelativeResize="0">
              <a:picLocks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822721" y="4942972"/>
              <a:ext cx="1511952" cy="143190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://3.bp.blogspot.com/-2YtD788FZiM/VG-UmtAJ7kI/AAAAAAAAC8U/kEI7zZEObXQ/s1600/SAM_13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142984"/>
            <a:ext cx="8286808" cy="5438218"/>
          </a:xfrm>
          <a:prstGeom prst="rect">
            <a:avLst/>
          </a:prstGeom>
          <a:noFill/>
        </p:spPr>
      </p:pic>
      <p:pic>
        <p:nvPicPr>
          <p:cNvPr id="17410" name="Picture 2" descr="http://www.10kor.ru/upload/medialibrary/c2d/c2d0bcf3f309adea3d1fab316ec908c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"/>
            <a:ext cx="1903852" cy="192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2590800"/>
            <a:ext cx="9144000" cy="147002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1. Посадка</a:t>
            </a:r>
            <a:br>
              <a:rPr kumimoji="0" lang="ru-RU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2. Тетрадь</a:t>
            </a:r>
            <a:br>
              <a:rPr kumimoji="0" lang="ru-RU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3. Правильно держать ручку</a:t>
            </a:r>
            <a:br>
              <a:rPr kumimoji="0" lang="ru-RU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4. Знать, как правильно писать буквы и их соединения</a:t>
            </a:r>
            <a:br>
              <a:rPr kumimoji="0" lang="ru-RU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(соблюдать: размер, наклон, параллельность, правильно писать элементы)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672" y="0"/>
            <a:ext cx="897232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Секрет красивого письма.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3.bp.blogspot.com/-jZ4SUmwq5Fc/VG-UljYi16I/AAAAAAAAC8I/2lfop1qkpz8/s1600/SAM_13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142984"/>
            <a:ext cx="8112273" cy="5572164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1538" y="0"/>
            <a:ext cx="7167347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Красиво и чисто в тетради пиши: </a:t>
            </a:r>
            <a:br>
              <a:rPr kumimoji="0" lang="ru-RU" sz="28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Наклон соблюдай, никуда не спеши!</a:t>
            </a:r>
            <a:endParaRPr kumimoji="0" lang="ru-RU" sz="2800" b="1" i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edsovet.su/_pu/20/09400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169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48000" y="990600"/>
            <a:ext cx="268855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 smtClean="0">
                <a:solidFill>
                  <a:schemeClr val="bg1"/>
                </a:solidFill>
                <a:latin typeface="Century Schoolbook" pitchFamily="18" charset="0"/>
              </a:rPr>
              <a:t>Буквы </a:t>
            </a:r>
          </a:p>
          <a:p>
            <a:pPr algn="ctr">
              <a:defRPr/>
            </a:pPr>
            <a:r>
              <a:rPr lang="ru-RU" sz="5400" b="1" i="1" dirty="0" smtClean="0">
                <a:solidFill>
                  <a:schemeClr val="bg1"/>
                </a:solidFill>
                <a:latin typeface="Century Schoolbook" pitchFamily="18" charset="0"/>
              </a:rPr>
              <a:t>Д, д.</a:t>
            </a:r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6" descr="data:image/jpeg;base64,/9j/4AAQSkZJRgABAQAAAQABAAD/2wCEAAkGBxQQEhUUEhQVFBQXFRQXFBQVFBUWEhQUFBQWFhQRFBQYHCggGBwmHBQUITEhJSkrLi4uFx8zODMsNygtLiwBCgoKDg0OGhAQGiwgHBwsLCwsLC8sLCwsLCwsLCwsLCwsLCwsLCwsLCwsLCwsLCwsLCwsLCwsLCwsLCwsLiwsN//AABEIAM0A9gMBIgACEQEDEQH/xAAcAAEAAQUBAQAAAAAAAAAAAAAABQECAwQGBwj/xAA/EAACAQIDBQQHBgQFBQAAAAABAgADEQQSIQUGMUFREyJhgQcjMlJxkaEUQmKxwdFDcuHwFTNjkpMkRKLC8f/EABoBAQADAQEBAAAAAAAAAAAAAAABAgMEBQb/xAAjEQEBAQACAgMAAgMBAAAAAAAAAQIDESExBBJBUWETFCIy/9oADAMBAAIRAxEAPwD3GIiAiIgIiICIiAiIgIiICIiAiIgIiICImHF4laSF3YKqi5J4AQM0peeQb3+kWo5KYcmnT1FxpUfxv90eA1nJ7K3sxNCqKiVXNjqrMzKw5qwMpdp6fRkTU2TjRiKNOqugqIrgdMwvbym3LoIiICIiAiIgIiICIiAiIgIiICIiAiIgIiICIiAiIgIiUJgUqOFBJNgBck8ABxM8f3437FVzTVFqUAbZWzAuR98MpBXwm96Sd8c18NQN1vZyupdr6ItuIv8AOeR4qqSxvxBIIPEEcQZnu/i+YkNopTbv0WJB9pGHfpnp+IeMt2Vg2rVEpoLu7BVHidJp4S4II4ie2+jfdJaVsXUQq7r6umw/ywR3m8+XQfGZyeelr107bZODFCjTpLwpoqfHKALzblBKzoZEREBERAREQEREBERAREQEREBERAREoTArKXkNtXbYpd1NW59B/WQFXb1biHt5C0x1z5zenVx/D5Nz7encXlZyGA3tI0rLf8S8fNTOmwWNSsuamwYfUeBHKXzyZ16Y8nDvj/8AUbMREuzJwPpG3vGHU0KTesI77D7gI9keJ+klt+N6FwNKykGsw7o90e+f0nidFjiHeqz070ytQpWLgVVZjmYuAcova5PDMNRxlNa/ItIbJdKzOjOKdZ7JTaoLqFa4qhelUjRb6akXBIM0MbVD3ptTZXRsqM1hVFMXHZ1wAAzDSx0ItbWSG2l7EMhQh6qqUrDKzVaBYkrVYEjOGBBdfayi9wbya3A3RbH1c9XN2Kn1jEm7nlTB69TyEp/SyW9GO5fbEYmuvqlN6an+Iw+8R7o+pnsVpZQoqihVAVVACgaAAaACZJrmdRS3siIkoIiICIiAiIgIiICIiAiIgIiICIljuFFybDrygW16wQFmNgJzG1Nus11Tujn7x/aWbf2uHOVPZHPqZztStecfNzfmXqfF+LOvtueWw9WatR5hNWYsRWtOV32srmWYXaL0HD02sefRh0Yc5bRqXI6E2M1sSlmKyc6srLeftPL0nYO81PEgA2Sp7pOh/lPP4TLvPt9MFRLtYsbhE5s37DnPLGrCmLny8T4Tld5t4amIbvOWygKLm9gOQnbx81s8vK5uGZvhh3i20+JqM7tcsbk/oPATBs3b1SmVDBayLcBKgvZCLMit7SqRoVvbwkO73k3u3sWpiqq06a3Zj5Ac3Y8gI77Z9dJPczdh8dWCIMqDV24iml/HieQn0DsrZ9PDUlpUlyoosB16sepJ1vNTdnYNPA0VpU9TxdubvbVj+g5SXm2c9M7SIiWQREQEREBESkCsSw1QOcotS8DJERAREQEREBBiamPxoorc69AOJMi3rymS6vUZMViVpqWY2A/uwnIbW2s1U24LyH6mYtpY16xux+AHASKrtacXLzfbxPT1/j/EnH/1r2pWqTTepMVXETSxOInM6taX4nE2mKpiM4fwA+shto4zXjKYfE+rPVzp8OAksu0zsnEZmC9SLSRx/wDnG5AHDjzJAGp+Mi93MMe1BPJfqTI3enbKlmVbMt+PHMw5DwB+sZzatybmMd1tb44WohOV6dTugkU2uyKeZHP4i84Cs86HB7zFKJouiOtyabWtUpEm7ZWHEHoZqVNltWU1UXQXLWGlhxYfDnN5fr4ry7/3e0ZgaBY/38p7P6NsXh8GpWoLVHtmq8QByp9QB15meWbPrIlxY5uC6Cw1BLk9eI85P4DEm0tOTq+Cccs8voOnUDAFSCDwINxL55BsTeGrhj3GuvNDqp8uR+E7vZe+FCqO+eyb8Wq+TfvOnPLKx1xXLpImmu1aJ4Vaf+9f3lG2tRH8Wn/vX95fuM+q3YkTW3jw6/xAfBbmRmI3yT+GhY/i0Erd5n6tOPV9R1BmDE4xKftMB4c/lOKrbxVqul8g6Lp9eMxI5J1N/HnM7zz8bT41/XUVduX9geZ/aYDimbix+HCRNJptU3lf8lq145EnSab1FpGUWm9RaaSstRIKYltMxNWK+IiAiIgDOY3jJ7QdMot+s6eQe8tG4VuhsfPUflMuad4rp+HqTlnbm21kRtISXAkVtXgZ5z3a5OtjSr5Tz4GaWNx/KYttnS/MGQdWqTEjm1WzVrZzJHBnUdfoJEUjbWX1McV0XRrcTwUc2MSW3pS2Sd1NYzbfZK6IbEgB35qNe4v4jfyE5TFYgk3PkOgjEVLC54fdB4n/AFG8TNAXYzqzjqOPe7u9s9IFjOh2ftKrTpPRRu4/EePMj4iw8hIvDUbD+9Z0WyNnHiRMuTXfhbjx+sez9m31Ik1SwtpJYfCgCZXpWlI2+iPVLTOmkvKRaW7Rcr1eXipMMZo7R0zCpNilNSlNtDaVq8bVLSbdN5HlpnpPEqdJOm83KTSLo1JuUXm2WGktRab1FpFUGkhQab5c2kpSaVmGi0TXtj03YiJZUiIgUMgd48XqtMfE/oPzk8Zx+3D69r/h+VhMee9Ydfw8TXJ5/GjIvayXBkoTaR+1D3TPOe5+PPdujQyBfQEya2+2vnIGtU+QkyduTfiqvXAXryA6mYVWyl31W/8AyuPu/wAi85XZ+D7ViWOSmou7e4vuj8R4ec19o4rtW7oyoBlpoOCqOA+PWdWMSOHk39r1PTXrVWqNc6kzcweG4dTKYPC8+gufCd9uvsAKBUqDvHgOgleTf5F+Pj7aWxthk2Zh5dJ0lHCheUklogDSYK4tMXTMdMYNpazTDm6wakiJUMtJlpeYneWVqrtMeeY80tJhnW3TeblJ5FK82KVSQmVIO8y0HvI8PeZ6NSE2pei83KLyIpVJIUGmuWGql6DSQoNIig0ksO02yw0laLaSkxUmibRlUxERLsyIiBQznd5sJqtQfyt/6n8/pOjmttCmGpuDwyn6a3lOTP2zY14eS43LHDOZEbUq2BkkxPE/Gc/tirxnmddPopfDjdum8hMNgnruEUfsBzYzr8Jsh8ZXWjTGY2JPQfE8tPznQ7xbnLQIp4VwpcDtzqcmmoQ8dddJpxeJ3Xnc91rX1y842vVUKKFH/LU3ZudR+bGYNnbIqVSMiM1zxt3f9x0noeA3MoJq+aofE2X5CTy0VRQqgKoAAUaAAS2uTv0jHxdT25XY+7Ap2NTXmV5E3B1PlwnTqQBpLalUTTrYi0zbem3UriYGN5pGteW1MRCZpTGPaa3bS2q95r1DCutNhqktzTEJcBJZ9qsZaTKtLSslS1cGmWi0xosyKsjolZUeZUeYQJeDJR2kMO0ksO0iMO8kqDS+VNJag0kqDSIw7SRw7TbLLSWpNExUW0iaMnRRETVkREQE09qVglJyfdI+JOlvrNyQu8r2QA8zf5cvrK719c2tOLP23I47EN3Sek5DatYk2UFmJ0UcTOs2jVAW0w4bZfZDOR3z9B0E8zv7V781Oumvurh6mFRzoKtS2ZhqVX3FP6+ElFXx1/XxmplN9SfnKnEW0l7myIz9ZfHtI0gOcwY1QL28prfaJjquTKJqNxlW00DWvM+0GvNfC4N6hsilj0AJP0lpO3NyWSrGqygBMm33YxSpnGHdvAFc3xyk3kLXxXZnLVR6R/1FK/pLXNntlNy+qZZiy/08ZlWqrcGX5/pLrr1HxJEhNYgsutb+/rLgy9R8xLWqgeMnpRRUmTJMBxHhJLZewcVitadM5ffbup5E8fKJ59I149tW4EBxOpoejmufbrU18AGb9pJYf0bJ9+u56hVUfneaTi3fxleXE/XB9pHaz1DDbh4ROKu/8zn8haS2F2DhqXsUaY8coJ+Zl5wa/VLz5/HkuBpO57is38qk/lOiwWwcS38Ij+ay/nPSEQDgAPgJdLzhk/VLzW+o4/DbtVfvFB5kyTobAtxf5L/WTsTSYkZ3dqPp7LUcyYkhEt1Fe6RESUEREAZp7RwaVVs/LW44jxm2ZAb1Y17LQoH11a6qeSKPbqnwUfWwlN2TN7Wx334crR2eK9Z2BfsaOVgWsM7X9nxt+0z7Rxl9RpIba20QalLA4IXpUT6ypf2nBuahbwNz4mSlXZ1VqeY02I6gcfxAcbTgznq9R6nHzfukPVxOswGtre8uxWHZeKsPiCJGVsUtPvG5PIAaS11/Lbvu9xLCraVq4xVW7EAdSbCcnidt1DfKMvidT+0gmZ6pu7Fj1JJmfcT/ANXw6DaO8KBrUhnPvHRfLmZ6n6KNoivhCCoFRHKuQLZr95WPkbeU8VwuCzfSe4+jPYrYXC5n0aqQ9uigWXzPHzm3B3ddz05Pl/WY/t18w4rCJVGWoiuOjKCPrM8Tu6ea5TH+jzA1bnsjTPWm7L/43t9JB4n0UU7+rxFRR0ZVb6i09HiZ3ixfcaTl3PVeXD0WVR/3Kf8AGf3mej6L3v38SLfhp6/Uz0qJX/Bj+E/59/y5XZO4WFoEMwaswtY1D3QR+EWHzvOoVbCw0HSXRNJmT0zurfakrESyCIiAiIgIiICIiAiIgIiIGLE1gilmNlUEk9AJ5vtvaNV6jU6IP2quAHOv/S4YnuU9ODtcEjj9J2G8pqOoo0luz9b5AAfac8gDY24mwHMy/YG7qYUE3NSoxzPVb2mY+00x5M61eo0zZmd1GbqbophkGYXPGx4k+837cBOrtLol8YmZ1Fdaur5R228AK9Fk58V+I4TyXauByg3HA6/35T2qc5t7dcYgkowQm2bS4NvvAdZTl4/tPDo+PzTF6vp47T2aarhEFyb6DwFyfkDLDsvswNOv0/8As9p3e3VpYMlgS9Qi2YjgOYUcpjxm5mHqtmOcC98qkBdePK4mP+tev7dH+5n7f05f0UbK1rVWW62VFuNL3zN8hl+c9LAmvgcElBAlNQqjgB+Z6mbM6cY+uenDy7++rSIiXZkREBERAREQEREBERAREQEREBERAREQEREBERAREQEREBERAREQEREBERAREQEREBERAREQEREBERAREQEREBERAREQEREBERAREQEREBIbeXCVKoo9lfMtdHJBUFVCOM3f0OpGmvHhJmIHm20f8To0K2JdqiuKL1MitRZEqf4dRFhT1vbEJW0Fx3lOtyZ1ODTEsLVw571TQGhk7MYh2pK1u92ppCmpt3O8fjOgiBx+OpbSSploZTSIQlyaQKvW9XVCAi5FIg1+9fNny8rCi0tptVZC4SlmqqtYdiXCIHNGrltxc1KakW07Amwz6djEDlNi1dosxbFU8ilVypSagxVsQ4zKxJ1+zqvEHviobBiAJiqttPsrhfW5iAFNDLlpBAHIY8KrCo3G6gqLXvbsItA5DZOCxtF0UDLROIxruPVNdauOr1VL3YEA03QjLcgk5hympg9nY81MPUqqrP2OB7d2GHuKyUcf9oBK62V61C2X3zl4tO6iBw2zsFtGmajAZWq4lKlQnsGZgMFg6WawYKEz0qwIBDaKRNnHHaRer2YKqD6pQcO2a1Sutg7EFcydg12U5TpZtb9hECDq1MS1SmQjolnDC9A+sVwFeoSSeyZQSMlm11AOgh3XamTj3gtUi32e5bs8PkD301q/arZfu5c1jO0iBH7E7bsz9o9sVcQAe7rSFeoKDHJpc0uzPnqAZI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8" name="Рисунок 16" descr="http://prosv.ru/Attachment.aspx?Id=119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4572000"/>
            <a:ext cx="107769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Рисунок 31" descr="23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543800" y="152400"/>
            <a:ext cx="1413639" cy="145192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8448" name="Прямоугольник 34"/>
          <p:cNvSpPr>
            <a:spLocks noChangeArrowheads="1"/>
          </p:cNvSpPr>
          <p:nvPr/>
        </p:nvSpPr>
        <p:spPr bwMode="auto">
          <a:xfrm>
            <a:off x="2133600" y="1752600"/>
            <a:ext cx="250581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 b="1" dirty="0" smtClean="0"/>
              <a:t>Проверим себя</a:t>
            </a:r>
            <a:endParaRPr lang="ru-RU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447800"/>
            <a:ext cx="857256" cy="857256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" y="533400"/>
            <a:ext cx="1200127" cy="8029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657600"/>
            <a:ext cx="857256" cy="825506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</p:spPr>
      </p:pic>
      <p:sp>
        <p:nvSpPr>
          <p:cNvPr id="20" name="Содержимое 2"/>
          <p:cNvSpPr txBox="1">
            <a:spLocks/>
          </p:cNvSpPr>
          <p:nvPr/>
        </p:nvSpPr>
        <p:spPr>
          <a:xfrm>
            <a:off x="2057400" y="4876800"/>
            <a:ext cx="6000760" cy="609600"/>
          </a:xfrm>
          <a:prstGeom prst="rect">
            <a:avLst/>
          </a:prstGeom>
        </p:spPr>
        <p:txBody>
          <a:bodyPr lIns="182880" tIns="91440"/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>
                <a:latin typeface="+mn-lt"/>
              </a:rPr>
              <a:t>Будем различать и обозначать звуки</a:t>
            </a:r>
            <a:endParaRPr lang="ru-RU" sz="2400" b="1" dirty="0">
              <a:latin typeface="+mn-lt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3500430" y="5715016"/>
            <a:ext cx="5500726" cy="714380"/>
          </a:xfrm>
          <a:prstGeom prst="rect">
            <a:avLst/>
          </a:prstGeom>
        </p:spPr>
        <p:txBody>
          <a:bodyPr lIns="182880" tIns="91440"/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>
                <a:latin typeface="+mn-lt"/>
              </a:rPr>
              <a:t>Будем списывать  с печатного текста</a:t>
            </a:r>
            <a:endParaRPr lang="ru-RU" sz="2400" b="1" dirty="0"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7620" y="0"/>
            <a:ext cx="1925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2400" y="6858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2400" y="16002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2400" y="46482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2400" y="25908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2400" y="3657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2400" y="56388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Штриховая стрелка вправо 35"/>
          <p:cNvSpPr/>
          <p:nvPr/>
        </p:nvSpPr>
        <p:spPr>
          <a:xfrm>
            <a:off x="1600200" y="5943600"/>
            <a:ext cx="804882" cy="414358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1905000" y="685800"/>
            <a:ext cx="6172200" cy="990600"/>
          </a:xfrm>
          <a:prstGeom prst="rect">
            <a:avLst/>
          </a:prstGeom>
        </p:spPr>
        <p:txBody>
          <a:bodyPr lIns="182880" tIns="91440">
            <a:normAutofit fontScale="70000" lnSpcReduction="20000"/>
          </a:bodyPr>
          <a:lstStyle/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6300" dirty="0">
                <a:latin typeface="+mn-lt"/>
              </a:rPr>
              <a:t> </a:t>
            </a:r>
            <a:r>
              <a:rPr lang="ru-RU" sz="3400" b="1" dirty="0">
                <a:latin typeface="+mn-lt"/>
              </a:rPr>
              <a:t>Повторяем </a:t>
            </a:r>
            <a:r>
              <a:rPr lang="ru-RU" sz="3400" b="1" dirty="0" smtClean="0">
                <a:latin typeface="+mn-lt"/>
              </a:rPr>
              <a:t>алфавит и </a:t>
            </a:r>
            <a:r>
              <a:rPr lang="ru-RU" sz="3600" b="1" dirty="0" smtClean="0"/>
              <a:t>написание изученных букв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400" dirty="0">
              <a:latin typeface="+mn-lt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1981200" y="3733800"/>
            <a:ext cx="7162800" cy="609600"/>
          </a:xfrm>
          <a:prstGeom prst="rect">
            <a:avLst/>
          </a:prstGeom>
        </p:spPr>
        <p:txBody>
          <a:bodyPr lIns="182880" tIns="91440"/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 dirty="0" smtClean="0">
                <a:latin typeface="+mn-lt"/>
              </a:rPr>
              <a:t>Будем писать слоги, слова и предложения с новой буквой</a:t>
            </a:r>
            <a:endParaRPr lang="ru-RU" sz="2400" b="1" dirty="0">
              <a:latin typeface="+mn-lt"/>
            </a:endParaRPr>
          </a:p>
        </p:txBody>
      </p:sp>
      <p:sp>
        <p:nvSpPr>
          <p:cNvPr id="38" name="Прямоугольник 38"/>
          <p:cNvSpPr>
            <a:spLocks noChangeArrowheads="1"/>
          </p:cNvSpPr>
          <p:nvPr/>
        </p:nvSpPr>
        <p:spPr bwMode="auto">
          <a:xfrm>
            <a:off x="2514600" y="2819400"/>
            <a:ext cx="5412059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 b="1" dirty="0" smtClean="0"/>
              <a:t>Научимся </a:t>
            </a:r>
            <a:r>
              <a:rPr lang="ru-RU" sz="2400" b="1" dirty="0"/>
              <a:t>правильно писать </a:t>
            </a:r>
            <a:r>
              <a:rPr lang="ru-RU" sz="2400" b="1" dirty="0" smtClean="0"/>
              <a:t>букву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9" name="Picture 8" descr="Pen in Hi-Tech style start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24000" y="2590800"/>
            <a:ext cx="739775" cy="665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2590800"/>
            <a:ext cx="685800" cy="86695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599" y="5715000"/>
            <a:ext cx="535021" cy="838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5715001"/>
            <a:ext cx="663054" cy="838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  <p:bldP spid="20" grpId="0"/>
      <p:bldP spid="23" grpId="0"/>
      <p:bldP spid="30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1769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2.bp.blogspot.com/-thgGYNbIo0M/VCLIrtDOs2I/AAAAAAAABng/6jY2EUJ16xs/s1600/%D0%B7%D0%B2%D1%83%D0%BA%D0%BE-%D0%B1%D1%83%D0%BA%D0%B2%D0%B5%D0%BD%D0%BD%D1%8B%D0%B9%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971</TotalTime>
  <Words>239</Words>
  <PresentationFormat>Экран (4:3)</PresentationFormat>
  <Paragraphs>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Оцените себя</vt:lpstr>
      <vt:lpstr>ИТОГ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HelenTim</dc:creator>
  <cp:lastModifiedBy>HelenTim</cp:lastModifiedBy>
  <cp:revision>118</cp:revision>
  <dcterms:created xsi:type="dcterms:W3CDTF">2015-09-01T12:15:13Z</dcterms:created>
  <dcterms:modified xsi:type="dcterms:W3CDTF">2016-01-15T08:57:39Z</dcterms:modified>
</cp:coreProperties>
</file>