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2" r:id="rId4"/>
    <p:sldId id="260" r:id="rId5"/>
    <p:sldId id="264" r:id="rId6"/>
    <p:sldId id="265" r:id="rId7"/>
    <p:sldId id="266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>
        <p:scale>
          <a:sx n="80" d="100"/>
          <a:sy n="80" d="100"/>
        </p:scale>
        <p:origin x="32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FEED-6EC5-4217-980C-EB71FE08181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F92B-65FE-4D7E-A687-BA149FDFA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9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FEED-6EC5-4217-980C-EB71FE08181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F92B-65FE-4D7E-A687-BA149FDFA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8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FEED-6EC5-4217-980C-EB71FE08181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F92B-65FE-4D7E-A687-BA149FDFA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0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FEED-6EC5-4217-980C-EB71FE08181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F92B-65FE-4D7E-A687-BA149FDFA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42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FEED-6EC5-4217-980C-EB71FE08181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F92B-65FE-4D7E-A687-BA149FDFA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9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FEED-6EC5-4217-980C-EB71FE08181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F92B-65FE-4D7E-A687-BA149FDFA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98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FEED-6EC5-4217-980C-EB71FE08181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F92B-65FE-4D7E-A687-BA149FDFA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8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FEED-6EC5-4217-980C-EB71FE08181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F92B-65FE-4D7E-A687-BA149FDFA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9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FEED-6EC5-4217-980C-EB71FE08181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F92B-65FE-4D7E-A687-BA149FDFA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58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FEED-6EC5-4217-980C-EB71FE08181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F92B-65FE-4D7E-A687-BA149FDFA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74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FEED-6EC5-4217-980C-EB71FE08181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CF92B-65FE-4D7E-A687-BA149FDFA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5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7FEED-6EC5-4217-980C-EB71FE081814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CF92B-65FE-4D7E-A687-BA149FDFA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4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476672"/>
            <a:ext cx="10190489" cy="316835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36725" y="1857375"/>
            <a:ext cx="7407275" cy="17526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5016" y="1870373"/>
            <a:ext cx="77153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cap="none" spc="50" dirty="0" smtClean="0">
                <a:ln w="11430"/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Казанские татары</a:t>
            </a:r>
            <a:endParaRPr lang="ru-RU" sz="6000" b="1" i="1" cap="none" spc="50" dirty="0">
              <a:ln w="11430"/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erb_f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1" y="4077072"/>
            <a:ext cx="6331663" cy="2286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60" y="-25102"/>
            <a:ext cx="6984776" cy="1674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04856" cy="792088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Традиционные праздники</a:t>
            </a:r>
            <a:endParaRPr lang="ru-RU" sz="5400" i="1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9" y="1622009"/>
            <a:ext cx="7654644" cy="444425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949280"/>
            <a:ext cx="9089761" cy="908720"/>
          </a:xfrm>
          <a:solidFill>
            <a:schemeClr val="bg2">
              <a:lumMod val="9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Новру́з</a:t>
            </a:r>
            <a:r>
              <a:rPr lang="vi-VN" i="1" dirty="0">
                <a:latin typeface="Times New Roman" pitchFamily="18" charset="0"/>
                <a:cs typeface="Times New Roman" pitchFamily="18" charset="0"/>
              </a:rPr>
              <a:t> (от перс. </a:t>
            </a:r>
            <a:r>
              <a:rPr lang="ar-AE" b="1" i="1" dirty="0">
                <a:latin typeface="Times New Roman" pitchFamily="18" charset="0"/>
                <a:cs typeface="Times New Roman" pitchFamily="18" charset="0"/>
              </a:rPr>
              <a:t>نوروز</a:t>
            </a:r>
            <a:r>
              <a:rPr lang="ar-AE" i="1" dirty="0">
                <a:latin typeface="Times New Roman" pitchFamily="18" charset="0"/>
                <a:cs typeface="Times New Roman" pitchFamily="18" charset="0"/>
              </a:rPr>
              <a:t>‎ — «</a:t>
            </a:r>
            <a:r>
              <a:rPr lang="vi-VN" i="1" dirty="0">
                <a:latin typeface="Times New Roman" pitchFamily="18" charset="0"/>
                <a:cs typeface="Times New Roman" pitchFamily="18" charset="0"/>
              </a:rPr>
              <a:t>новый день»), а также </a:t>
            </a:r>
            <a:r>
              <a:rPr lang="vi-VN" b="1" i="1" dirty="0">
                <a:latin typeface="Times New Roman" pitchFamily="18" charset="0"/>
                <a:cs typeface="Times New Roman" pitchFamily="18" charset="0"/>
              </a:rPr>
              <a:t>Международный день Новруз</a:t>
            </a:r>
            <a:r>
              <a:rPr lang="vi-VN" i="1" dirty="0">
                <a:latin typeface="Times New Roman" pitchFamily="18" charset="0"/>
                <a:cs typeface="Times New Roman" pitchFamily="18" charset="0"/>
              </a:rPr>
              <a:t> (21 марта) — праздник нового года по 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астрономическому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солнечному </a:t>
            </a:r>
            <a:r>
              <a:rPr lang="vi-VN" i="1" dirty="0">
                <a:latin typeface="Times New Roman" pitchFamily="18" charset="0"/>
                <a:cs typeface="Times New Roman" pitchFamily="18" charset="0"/>
              </a:rPr>
              <a:t>календарю у иранских и тюркских народов.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2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4000">
        <p14:shred/>
      </p:transition>
    </mc:Choice>
    <mc:Fallback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" y="0"/>
            <a:ext cx="9396536" cy="81913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7744" y="476672"/>
            <a:ext cx="5088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cap="none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Культура и быт</a:t>
            </a:r>
            <a:endParaRPr lang="ru-RU" sz="4400" b="1" i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78" y="1242318"/>
            <a:ext cx="6977960" cy="491775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2490" y="5669708"/>
            <a:ext cx="7049969" cy="1071660"/>
          </a:xfrm>
          <a:solidFill>
            <a:schemeClr val="bg2">
              <a:lumMod val="75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212F22"/>
                </a:solidFill>
              </a:rPr>
              <a:t>    </a:t>
            </a:r>
            <a:r>
              <a:rPr lang="ru-RU" sz="4200" b="1" i="1" dirty="0" smtClean="0">
                <a:solidFill>
                  <a:srgbClr val="212F22"/>
                </a:solidFill>
                <a:latin typeface="Times New Roman" pitchFamily="18" charset="0"/>
                <a:cs typeface="Times New Roman" pitchFamily="18" charset="0"/>
              </a:rPr>
              <a:t>Литературный язык татар сформировался на основе среднего (казанско-татарского) диалекта. Наиболее древняя письменность — тюркская руника</a:t>
            </a:r>
            <a:r>
              <a:rPr lang="ru-RU" dirty="0" smtClean="0">
                <a:solidFill>
                  <a:srgbClr val="212F22"/>
                </a:solidFill>
                <a:latin typeface="Agatha-Modern" pitchFamily="34" charset="0"/>
              </a:rPr>
              <a:t>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4000">
        <p14:gallery dir="l"/>
      </p:transition>
    </mc:Choice>
    <mc:Fallback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21" y="0"/>
            <a:ext cx="9334054" cy="8001315"/>
          </a:xfrm>
          <a:prstGeom prst="rect">
            <a:avLst/>
          </a:prstGeom>
        </p:spPr>
      </p:pic>
      <p:pic>
        <p:nvPicPr>
          <p:cNvPr id="5" name="Содержимое 4" descr="tat_villag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19672" y="1351933"/>
            <a:ext cx="5976664" cy="43616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054656" y="428604"/>
            <a:ext cx="5284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Культура и быт</a:t>
            </a:r>
            <a:endParaRPr lang="ru-RU" sz="5400" b="1" i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5589240"/>
            <a:ext cx="7488832" cy="1008112"/>
          </a:xfrm>
          <a:solidFill>
            <a:schemeClr val="bg2">
              <a:lumMod val="75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Традиционным жилищем татар Поволжья и </a:t>
            </a:r>
            <a:r>
              <a:rPr lang="ru-RU" sz="3500" b="1" i="1" dirty="0" err="1" smtClean="0">
                <a:latin typeface="Times New Roman" pitchFamily="18" charset="0"/>
                <a:cs typeface="Times New Roman" pitchFamily="18" charset="0"/>
              </a:rPr>
              <a:t>Приуралья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была срубная изба, отгороженная от улицы забором. </a:t>
            </a:r>
          </a:p>
          <a:p>
            <a:pPr>
              <a:buNone/>
            </a:pPr>
            <a:r>
              <a:rPr lang="ru-RU" sz="3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 Внешний фасад украшался многоцветной росписью.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4000">
        <p:dissolve/>
      </p:transition>
    </mc:Choice>
    <mc:Fallback>
      <p:transition spd="slow" advClick="0" advTm="1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340768"/>
            <a:ext cx="3713616" cy="5363214"/>
          </a:xfrm>
          <a:solidFill>
            <a:schemeClr val="bg2">
              <a:lumMod val="9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Одежда мужчин и женщин </a:t>
            </a:r>
            <a:r>
              <a:rPr lang="ru-RU" b="1" i="1" dirty="0" smtClean="0">
                <a:solidFill>
                  <a:srgbClr val="212F22"/>
                </a:solidFill>
                <a:latin typeface="Times New Roman" pitchFamily="18" charset="0"/>
                <a:cs typeface="Times New Roman" pitchFamily="18" charset="0"/>
              </a:rPr>
              <a:t>состояла из шаровар с широким шагом и рубашки (у женщин дополнялась вышитым нагрудником), на которую надевался безрукавный камзол.</a:t>
            </a:r>
          </a:p>
          <a:p>
            <a:pPr>
              <a:buNone/>
            </a:pPr>
            <a:r>
              <a:rPr lang="ru-RU" b="1" i="1" dirty="0">
                <a:solidFill>
                  <a:srgbClr val="212F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212F22"/>
                </a:solidFill>
                <a:latin typeface="Times New Roman" pitchFamily="18" charset="0"/>
                <a:cs typeface="Times New Roman" pitchFamily="18" charset="0"/>
              </a:rPr>
              <a:t>       Верхней одеждой служили казакин, а зимой — стёганый бешмет или шуба. Головной убор мужчин — тюбетейка, у женщин — вышитая бархатная шапочка (</a:t>
            </a:r>
            <a:r>
              <a:rPr lang="ru-RU" b="1" i="1" dirty="0" err="1" smtClean="0">
                <a:solidFill>
                  <a:srgbClr val="212F22"/>
                </a:solidFill>
                <a:latin typeface="Times New Roman" pitchFamily="18" charset="0"/>
                <a:cs typeface="Times New Roman" pitchFamily="18" charset="0"/>
              </a:rPr>
              <a:t>калфак</a:t>
            </a:r>
            <a:r>
              <a:rPr lang="ru-RU" b="1" i="1" dirty="0" smtClean="0">
                <a:solidFill>
                  <a:srgbClr val="212F22"/>
                </a:solidFill>
                <a:latin typeface="Times New Roman" pitchFamily="18" charset="0"/>
                <a:cs typeface="Times New Roman" pitchFamily="18" charset="0"/>
              </a:rPr>
              <a:t>) и платок. </a:t>
            </a:r>
          </a:p>
          <a:p>
            <a:pPr>
              <a:buNone/>
            </a:pPr>
            <a:r>
              <a:rPr lang="ru-RU" b="1" i="1" dirty="0">
                <a:solidFill>
                  <a:srgbClr val="212F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212F2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Традиционная обувь </a:t>
            </a:r>
            <a:r>
              <a:rPr lang="ru-RU" b="1" i="1" dirty="0" smtClean="0">
                <a:solidFill>
                  <a:srgbClr val="212F22"/>
                </a:solidFill>
                <a:latin typeface="Times New Roman" pitchFamily="18" charset="0"/>
                <a:cs typeface="Times New Roman" pitchFamily="18" charset="0"/>
              </a:rPr>
              <a:t>— кожаные ичиги с мягкой подошвой, вне дома на них надевали кожаные калоши. Для костюма женщин было характерно обилие металлических украшений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1750" y="357166"/>
            <a:ext cx="7318607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>
                  <a:solidFill>
                    <a:srgbClr val="FFFF00"/>
                  </a:solidFill>
                </a:ln>
                <a:latin typeface="Times New Roman" pitchFamily="18" charset="0"/>
                <a:cs typeface="Times New Roman" pitchFamily="18" charset="0"/>
              </a:rPr>
              <a:t>Национальная одежда</a:t>
            </a:r>
            <a:endParaRPr lang="ru-RU" sz="5400" b="1" i="1" cap="none" spc="50" dirty="0">
              <a:ln w="11430">
                <a:solidFill>
                  <a:srgbClr val="FFFF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412776"/>
            <a:ext cx="3670657" cy="5250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4000">
        <p14:reveal/>
      </p:transition>
    </mc:Choice>
    <mc:Fallback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f03190680daac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003" y="636687"/>
            <a:ext cx="8244408" cy="4993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" y="-99392"/>
            <a:ext cx="9252520" cy="201622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5" y="5301208"/>
            <a:ext cx="8381875" cy="1296144"/>
          </a:xfrm>
          <a:solidFill>
            <a:schemeClr val="bg2">
              <a:lumMod val="9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Традиционные занятия татар - пашенное земледелие и скотоводство. Вплоть до наших дней сохранились такие промыслы как золотое шитьё, вышивка тамбуром ,кожаная мозаика и многое др.</a:t>
            </a:r>
          </a:p>
          <a:p>
            <a:endParaRPr lang="ru-RU" dirty="0">
              <a:solidFill>
                <a:srgbClr val="212F22"/>
              </a:solidFill>
              <a:latin typeface="Agatha-Modern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0482" y="620688"/>
            <a:ext cx="7677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Традиционные занятия</a:t>
            </a:r>
            <a:endParaRPr lang="ru-RU" sz="5400" b="1" i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4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4" y="182245"/>
            <a:ext cx="9332912" cy="81014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81672" y="404664"/>
            <a:ext cx="3571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Религия</a:t>
            </a:r>
            <a:endParaRPr lang="ru-RU" sz="5400" b="1" i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4" y="1327994"/>
            <a:ext cx="7439455" cy="4608512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5805264"/>
            <a:ext cx="7488832" cy="648072"/>
          </a:xfrm>
          <a:solidFill>
            <a:schemeClr val="bg2">
              <a:lumMod val="90000"/>
            </a:schemeClr>
          </a:solidFill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212F22"/>
                </a:solidFill>
                <a:latin typeface="Agatha-Modern" pitchFamily="34" charset="0"/>
              </a:rPr>
              <a:t>     </a:t>
            </a:r>
            <a:r>
              <a:rPr lang="ru-RU" dirty="0" smtClean="0">
                <a:solidFill>
                  <a:srgbClr val="212F22"/>
                </a:solidFill>
                <a:latin typeface="Agatha-Modern" pitchFamily="34" charset="0"/>
              </a:rPr>
              <a:t> </a:t>
            </a:r>
            <a:r>
              <a:rPr lang="ru-RU" sz="4400" b="1" i="1" dirty="0" smtClean="0">
                <a:solidFill>
                  <a:srgbClr val="212F22"/>
                </a:solidFill>
                <a:latin typeface="Times New Roman" pitchFamily="18" charset="0"/>
                <a:cs typeface="Times New Roman" pitchFamily="18" charset="0"/>
              </a:rPr>
              <a:t>Татары- единственный народ в Поволжье, исповедующий ислам.</a:t>
            </a:r>
          </a:p>
          <a:p>
            <a:pPr>
              <a:buNone/>
            </a:pPr>
            <a:r>
              <a:rPr lang="ru-RU" b="1" i="1" dirty="0" smtClean="0">
                <a:solidFill>
                  <a:srgbClr val="212F2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b="1" i="1" dirty="0">
              <a:solidFill>
                <a:srgbClr val="212F2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4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58" y="-1"/>
            <a:ext cx="9174858" cy="81659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3614"/>
            <a:ext cx="7322016" cy="721090"/>
          </a:xfrm>
          <a:solidFill>
            <a:schemeClr val="bg2">
              <a:lumMod val="9000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i="1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Татарская кухня</a:t>
            </a:r>
            <a:r>
              <a:rPr lang="ru-RU" sz="6000" b="1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6000" b="1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517232"/>
            <a:ext cx="9180512" cy="1204186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Интересна и разнообразна татарская национальная кухня, которая развивалась не только на основе своих этнических традиций. Большое воздействие на нее оказали кухни соседних народов.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be80123839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243" y="836712"/>
            <a:ext cx="4614243" cy="3071248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26644"/>
            <a:ext cx="4572000" cy="30813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43" y="3168819"/>
            <a:ext cx="4644008" cy="23458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04" y="3429000"/>
            <a:ext cx="4542236" cy="2085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4000">
        <p14:honeycomb/>
      </p:transition>
    </mc:Choice>
    <mc:Fallback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5576"/>
            <a:ext cx="9144000" cy="871296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3366" y="5877272"/>
            <a:ext cx="8064896" cy="836712"/>
          </a:xfrm>
          <a:solidFill>
            <a:schemeClr val="bg2">
              <a:lumMod val="9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Сабанту́й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 (тат. сабантуй, сабан туе, 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башк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һабантуй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  — «праздник плуга») — ежегодный народный праздник окончания весенних полевых работ у башкир и 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татар.</a:t>
            </a:r>
            <a:endParaRPr lang="ru-RU" sz="3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6712" y="1239143"/>
            <a:ext cx="8429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Традиционные праздники</a:t>
            </a:r>
            <a:endParaRPr lang="ru-RU" sz="5400" b="1" i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7"/>
            <a:ext cx="6912768" cy="3816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4000">
        <p:dissolve/>
      </p:transition>
    </mc:Choice>
    <mc:Fallback>
      <p:transition spd="slow" advClick="0" advTm="1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60" y="-25102"/>
            <a:ext cx="6984776" cy="16741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5953701"/>
            <a:ext cx="8928991" cy="864041"/>
          </a:xfrm>
          <a:solidFill>
            <a:schemeClr val="bg2">
              <a:lumMod val="9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Курба́н-байра́м</a:t>
            </a:r>
            <a:r>
              <a:rPr lang="ru-RU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vi-VN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b="1" i="1" dirty="0">
                <a:latin typeface="Times New Roman" pitchFamily="18" charset="0"/>
                <a:cs typeface="Times New Roman" pitchFamily="18" charset="0"/>
              </a:rPr>
              <a:t>’Ид аль-адха</a:t>
            </a:r>
            <a:r>
              <a:rPr lang="vi-VN" i="1" dirty="0">
                <a:latin typeface="Times New Roman" pitchFamily="18" charset="0"/>
                <a:cs typeface="Times New Roman" pitchFamily="18" charset="0"/>
              </a:rPr>
              <a:t> (араб. </a:t>
            </a:r>
            <a:r>
              <a:rPr lang="ar-AE" i="1" dirty="0">
                <a:latin typeface="Times New Roman" pitchFamily="18" charset="0"/>
                <a:cs typeface="Times New Roman" pitchFamily="18" charset="0"/>
              </a:rPr>
              <a:t>عيد الأضحى‎‎‎ — </a:t>
            </a:r>
            <a:r>
              <a:rPr lang="vi-VN" i="1" dirty="0">
                <a:latin typeface="Times New Roman" pitchFamily="18" charset="0"/>
                <a:cs typeface="Times New Roman" pitchFamily="18" charset="0"/>
              </a:rPr>
              <a:t>пра́здник жертвоприноше́ния) — 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исламский </a:t>
            </a:r>
            <a:r>
              <a:rPr lang="vi-VN" i="1" dirty="0">
                <a:latin typeface="Times New Roman" pitchFamily="18" charset="0"/>
                <a:cs typeface="Times New Roman" pitchFamily="18" charset="0"/>
              </a:rPr>
              <a:t>праздник окончания </a:t>
            </a:r>
            <a:r>
              <a:rPr lang="vi-VN" i="1" dirty="0" smtClean="0">
                <a:latin typeface="Times New Roman" pitchFamily="18" charset="0"/>
                <a:cs typeface="Times New Roman" pitchFamily="18" charset="0"/>
              </a:rPr>
              <a:t>хаджа</a:t>
            </a:r>
            <a:r>
              <a:rPr lang="vi-VN" i="1" dirty="0">
                <a:latin typeface="Times New Roman" pitchFamily="18" charset="0"/>
                <a:cs typeface="Times New Roman" pitchFamily="18" charset="0"/>
              </a:rPr>
              <a:t>, отмечаемый через 70 дней после праздника Ураза-байрам, в 10-й день месяца Зуль-хиджа в память жертвоприношения пророка Ибрахима.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04856" cy="792088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Традиционные праздники</a:t>
            </a:r>
            <a:endParaRPr lang="ru-RU" sz="5400" i="1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83" y="1649046"/>
            <a:ext cx="5879529" cy="4304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14000">
        <p14:glitter pattern="hexagon"/>
      </p:transition>
    </mc:Choice>
    <mc:Fallback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167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Татарская кухня </vt:lpstr>
      <vt:lpstr>Презентация PowerPoint</vt:lpstr>
      <vt:lpstr>Традиционные праздники</vt:lpstr>
      <vt:lpstr>Традиционные праздники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1</cp:lastModifiedBy>
  <cp:revision>29</cp:revision>
  <dcterms:created xsi:type="dcterms:W3CDTF">2012-01-23T15:45:46Z</dcterms:created>
  <dcterms:modified xsi:type="dcterms:W3CDTF">2014-11-20T18:48:31Z</dcterms:modified>
</cp:coreProperties>
</file>