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56" r:id="rId3"/>
    <p:sldId id="277" r:id="rId4"/>
    <p:sldId id="257" r:id="rId5"/>
    <p:sldId id="258" r:id="rId6"/>
    <p:sldId id="271" r:id="rId7"/>
    <p:sldId id="259" r:id="rId8"/>
    <p:sldId id="273" r:id="rId9"/>
    <p:sldId id="274" r:id="rId10"/>
    <p:sldId id="261" r:id="rId11"/>
    <p:sldId id="269" r:id="rId12"/>
    <p:sldId id="270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EBE"/>
    <a:srgbClr val="2919A3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4177C-C9E7-4A74-9ACD-691192CD4E22}" type="datetimeFigureOut">
              <a:rPr lang="ru-RU"/>
              <a:pPr>
                <a:defRPr/>
              </a:pPr>
              <a:t>16.12.2015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55C20-5A77-46C8-A669-66ED0F7E12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FAD3E-A926-4B8E-BE9D-BEAA44DACDA2}" type="datetimeFigureOut">
              <a:rPr lang="ru-RU"/>
              <a:pPr>
                <a:defRPr/>
              </a:pPr>
              <a:t>16.12.2015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048D1-84D9-4D9E-911D-4E1F13DC91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AFCB1-B480-40E2-8D83-68E5E7E35409}" type="datetimeFigureOut">
              <a:rPr lang="ru-RU"/>
              <a:pPr>
                <a:defRPr/>
              </a:pPr>
              <a:t>16.12.2015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99850-6DF6-4091-9A03-A7D5DE30FD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491A3-6264-4B4B-AF30-DE139B53A44C}" type="datetimeFigureOut">
              <a:rPr lang="ru-RU"/>
              <a:pPr>
                <a:defRPr/>
              </a:pPr>
              <a:t>16.12.2015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C580C-1228-40A9-899F-9FF4680CB0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3A613-01DA-44AF-8AC2-6DFC4F42E3EF}" type="datetimeFigureOut">
              <a:rPr lang="ru-RU"/>
              <a:pPr>
                <a:defRPr/>
              </a:pPr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9807F-DD72-4B30-AB74-FA1D317DD8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0D992-8332-4EB5-A3D6-08FB67C42A0D}" type="datetimeFigureOut">
              <a:rPr lang="ru-RU"/>
              <a:pPr>
                <a:defRPr/>
              </a:pPr>
              <a:t>16.12.2015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F8326-2298-4BBF-9CED-E0F5FF2AC6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218FC-09C4-4D31-8F7F-325CFFE56350}" type="datetimeFigureOut">
              <a:rPr lang="ru-RU"/>
              <a:pPr>
                <a:defRPr/>
              </a:pPr>
              <a:t>16.12.2015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5D7DB-EC48-4E91-9C78-C066F89032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58EED-AEC7-49E4-BF38-A67219703F8C}" type="datetimeFigureOut">
              <a:rPr lang="ru-RU"/>
              <a:pPr>
                <a:defRPr/>
              </a:pPr>
              <a:t>16.12.2015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5B221-8268-47D4-8000-B2C2CBFCD2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9B226-7B69-42C6-A0C5-CEF7B2307C34}" type="datetimeFigureOut">
              <a:rPr lang="ru-RU"/>
              <a:pPr>
                <a:defRPr/>
              </a:pPr>
              <a:t>16.12.2015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A7958-7E74-4591-A494-9FB43B8AD6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0729D-6C24-4C65-82EE-DB8DEDD75721}" type="datetimeFigureOut">
              <a:rPr lang="ru-RU"/>
              <a:pPr>
                <a:defRPr/>
              </a:pPr>
              <a:t>16.12.2015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C4657-F650-4470-BC69-CF5223C2E9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862C8-5A71-4102-9A2B-F4F2BC8EB244}" type="datetimeFigureOut">
              <a:rPr lang="ru-RU"/>
              <a:pPr>
                <a:defRPr/>
              </a:pPr>
              <a:t>16.12.2015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ACAA6-8904-4514-95F3-E5351B25DB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CEDAF64-4BC0-4F67-8B01-DA3D2305F8B1}" type="datetimeFigureOut">
              <a:rPr lang="ru-RU"/>
              <a:pPr>
                <a:defRPr/>
              </a:pPr>
              <a:t>16.12.2015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44B166-8803-4FF4-8CB3-91AC5F083F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72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unter52.ru/index.php?option=com_content&amp;view=article&amp;id=11&amp;Itemid=111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vtu.ru/news/?id=2252" TargetMode="External"/><Relationship Id="rId7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VuSisnvUrzs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://www.nn.ru/news/incidents/2015/06/08/brakoner_zastrelil_gribnika_v_nizhegorodskoy_oblasti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152400"/>
            <a:ext cx="8686800" cy="1219200"/>
          </a:xfrm>
          <a:ln/>
        </p:spPr>
        <p:txBody>
          <a:bodyPr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ru-RU" sz="2300" smtClean="0">
                <a:ln>
                  <a:noFill/>
                </a:ln>
                <a:solidFill>
                  <a:schemeClr val="tx1"/>
                </a:solidFill>
                <a:effectLst/>
              </a:rPr>
              <a:t>Муниципальное бюджетное образовательное учреждение средняя общеобразовательная школа № 2</a:t>
            </a:r>
          </a:p>
        </p:txBody>
      </p:sp>
      <p:sp>
        <p:nvSpPr>
          <p:cNvPr id="35843" name="Rectangle 3"/>
          <p:cNvSpPr>
            <a:spLocks noGrp="1"/>
          </p:cNvSpPr>
          <p:nvPr>
            <p:ph type="body" idx="4294967295"/>
          </p:nvPr>
        </p:nvSpPr>
        <p:spPr>
          <a:xfrm>
            <a:off x="3300413" y="2276475"/>
            <a:ext cx="5843587" cy="4032250"/>
          </a:xfrm>
        </p:spPr>
        <p:txBody>
          <a:bodyPr/>
          <a:lstStyle/>
          <a:p>
            <a:pPr marL="273050" indent="-273050">
              <a:lnSpc>
                <a:spcPct val="90000"/>
              </a:lnSpc>
              <a:buFont typeface="Wingdings 2" pitchFamily="18" charset="2"/>
              <a:buNone/>
            </a:pPr>
            <a:r>
              <a:rPr lang="ru-RU" sz="1800" dirty="0" smtClean="0">
                <a:latin typeface="Arial" charset="0"/>
              </a:rPr>
              <a:t>Авторы:</a:t>
            </a:r>
          </a:p>
          <a:p>
            <a:pPr marL="273050" indent="-273050">
              <a:lnSpc>
                <a:spcPct val="90000"/>
              </a:lnSpc>
              <a:buFont typeface="Wingdings 2" pitchFamily="18" charset="2"/>
              <a:buNone/>
            </a:pPr>
            <a:r>
              <a:rPr lang="ru-RU" sz="1800" dirty="0" smtClean="0">
                <a:latin typeface="Arial" charset="0"/>
              </a:rPr>
              <a:t>Есина Ирина Владимировна, 22.10.2000 г.р.</a:t>
            </a:r>
          </a:p>
          <a:p>
            <a:pPr marL="273050" indent="-273050">
              <a:lnSpc>
                <a:spcPct val="90000"/>
              </a:lnSpc>
              <a:buFont typeface="Wingdings 2" pitchFamily="18" charset="2"/>
              <a:buNone/>
            </a:pPr>
            <a:r>
              <a:rPr lang="ru-RU" sz="1800" dirty="0" smtClean="0">
                <a:latin typeface="Arial" charset="0"/>
              </a:rPr>
              <a:t>Иванова Анастасия Валерьевна, 02.01.2000г.р</a:t>
            </a:r>
          </a:p>
          <a:p>
            <a:pPr marL="273050" indent="-273050">
              <a:lnSpc>
                <a:spcPct val="90000"/>
              </a:lnSpc>
              <a:buFont typeface="Wingdings 2" pitchFamily="18" charset="2"/>
              <a:buNone/>
            </a:pPr>
            <a:r>
              <a:rPr lang="ru-RU" sz="1800" dirty="0" smtClean="0">
                <a:latin typeface="Arial" charset="0"/>
              </a:rPr>
              <a:t>Калинина Анастасия Александровна, 24.03.2000 г.р.</a:t>
            </a:r>
          </a:p>
          <a:p>
            <a:pPr marL="273050" indent="-273050">
              <a:lnSpc>
                <a:spcPct val="90000"/>
              </a:lnSpc>
              <a:buFont typeface="Wingdings 2" pitchFamily="18" charset="2"/>
              <a:buNone/>
            </a:pPr>
            <a:r>
              <a:rPr lang="ru-RU" sz="1800" dirty="0" err="1" smtClean="0">
                <a:latin typeface="Arial" charset="0"/>
              </a:rPr>
              <a:t>Малишевский</a:t>
            </a:r>
            <a:r>
              <a:rPr lang="ru-RU" sz="1800" dirty="0" smtClean="0">
                <a:latin typeface="Arial" charset="0"/>
              </a:rPr>
              <a:t> Максим Романович, 27.03.1999 г.р.</a:t>
            </a:r>
          </a:p>
          <a:p>
            <a:pPr marL="273050" indent="-273050">
              <a:lnSpc>
                <a:spcPct val="90000"/>
              </a:lnSpc>
              <a:buFont typeface="Wingdings 2" pitchFamily="18" charset="2"/>
              <a:buNone/>
            </a:pPr>
            <a:r>
              <a:rPr lang="ru-RU" sz="1800" dirty="0" err="1" smtClean="0">
                <a:latin typeface="Arial" charset="0"/>
              </a:rPr>
              <a:t>Постнов</a:t>
            </a:r>
            <a:r>
              <a:rPr lang="ru-RU" sz="1800" dirty="0" smtClean="0">
                <a:latin typeface="Arial" charset="0"/>
              </a:rPr>
              <a:t> Александр Алексеевич, 2.04.1999 г.р.</a:t>
            </a:r>
          </a:p>
          <a:p>
            <a:pPr marL="273050" indent="-273050">
              <a:lnSpc>
                <a:spcPct val="90000"/>
              </a:lnSpc>
              <a:buFont typeface="Wingdings 2" pitchFamily="18" charset="2"/>
              <a:buNone/>
            </a:pPr>
            <a:r>
              <a:rPr lang="ru-RU" sz="1800" dirty="0" smtClean="0">
                <a:latin typeface="Arial" charset="0"/>
              </a:rPr>
              <a:t>Сысуев Максим Иванович, 21.03.1999 г.р.</a:t>
            </a:r>
          </a:p>
          <a:p>
            <a:pPr marL="273050" indent="-273050">
              <a:lnSpc>
                <a:spcPct val="90000"/>
              </a:lnSpc>
              <a:buFont typeface="Wingdings 2" pitchFamily="18" charset="2"/>
              <a:buNone/>
            </a:pPr>
            <a:endParaRPr lang="ru-RU" sz="1800" dirty="0" smtClean="0">
              <a:latin typeface="Arial" charset="0"/>
            </a:endParaRPr>
          </a:p>
          <a:p>
            <a:pPr marL="273050" indent="-273050">
              <a:lnSpc>
                <a:spcPct val="90000"/>
              </a:lnSpc>
              <a:buFont typeface="Wingdings 2" pitchFamily="18" charset="2"/>
              <a:buNone/>
            </a:pPr>
            <a:r>
              <a:rPr lang="ru-RU" sz="1800" dirty="0" smtClean="0">
                <a:latin typeface="Arial" charset="0"/>
              </a:rPr>
              <a:t>Руководитель:</a:t>
            </a:r>
          </a:p>
          <a:p>
            <a:pPr marL="273050" indent="-273050">
              <a:lnSpc>
                <a:spcPct val="90000"/>
              </a:lnSpc>
              <a:buFont typeface="Wingdings 2" pitchFamily="18" charset="2"/>
              <a:buNone/>
            </a:pPr>
            <a:r>
              <a:rPr lang="ru-RU" sz="1800" dirty="0" err="1" smtClean="0">
                <a:latin typeface="Arial" charset="0"/>
              </a:rPr>
              <a:t>Середенина</a:t>
            </a:r>
            <a:r>
              <a:rPr lang="ru-RU" sz="1800" dirty="0" smtClean="0">
                <a:latin typeface="Arial" charset="0"/>
              </a:rPr>
              <a:t> Татьяна Павловна, </a:t>
            </a:r>
          </a:p>
          <a:p>
            <a:pPr marL="273050" indent="-273050">
              <a:lnSpc>
                <a:spcPct val="90000"/>
              </a:lnSpc>
              <a:buFont typeface="Wingdings 2" pitchFamily="18" charset="2"/>
              <a:buNone/>
            </a:pPr>
            <a:r>
              <a:rPr lang="ru-RU" sz="1800" dirty="0" smtClean="0">
                <a:latin typeface="Arial" charset="0"/>
              </a:rPr>
              <a:t>Тел: 89200401113</a:t>
            </a:r>
          </a:p>
          <a:p>
            <a:pPr marL="273050" indent="-273050">
              <a:lnSpc>
                <a:spcPct val="90000"/>
              </a:lnSpc>
              <a:buFont typeface="Wingdings 2" pitchFamily="18" charset="2"/>
              <a:buNone/>
            </a:pPr>
            <a:r>
              <a:rPr lang="en-US" sz="1800" dirty="0" smtClean="0">
                <a:latin typeface="Arial" charset="0"/>
              </a:rPr>
              <a:t>E-mail</a:t>
            </a:r>
            <a:r>
              <a:rPr lang="ru-RU" sz="1800" dirty="0" smtClean="0">
                <a:latin typeface="Arial" charset="0"/>
              </a:rPr>
              <a:t>: </a:t>
            </a:r>
            <a:r>
              <a:rPr lang="en-US" sz="1800" dirty="0" smtClean="0">
                <a:latin typeface="Arial" charset="0"/>
              </a:rPr>
              <a:t>school2navanij@yandex.ru </a:t>
            </a:r>
            <a:endParaRPr lang="ru-RU" sz="1800" dirty="0" smtClean="0">
              <a:latin typeface="Arial" charset="0"/>
            </a:endParaRPr>
          </a:p>
          <a:p>
            <a:pPr marL="0" indent="0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Адрес: 607101 Нижегородская область,</a:t>
            </a:r>
          </a:p>
          <a:p>
            <a:pPr marL="0" indent="0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г. Навашино   пос. Силикатный, д. 31</a:t>
            </a:r>
          </a:p>
          <a:p>
            <a:pPr marL="273050" indent="-273050">
              <a:lnSpc>
                <a:spcPct val="90000"/>
              </a:lnSpc>
              <a:buFont typeface="Wingdings 2" pitchFamily="18" charset="2"/>
              <a:buNone/>
            </a:pPr>
            <a:r>
              <a:rPr lang="en-US" sz="1800" b="1" i="1" dirty="0" smtClean="0">
                <a:latin typeface="Times New Roman" pitchFamily="18" charset="0"/>
              </a:rPr>
              <a:t>   </a:t>
            </a:r>
            <a:r>
              <a:rPr lang="ru-RU" sz="18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5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58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58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58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58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nimBg="1"/>
      <p:bldP spid="3584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Users\User\Desktop\YMGNtRenNv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908050"/>
            <a:ext cx="5292725" cy="259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3" descr="C:\Users\User\Desktop\37KkNdOvIv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" y="260350"/>
            <a:ext cx="3092450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Rectangle 6"/>
          <p:cNvSpPr>
            <a:spLocks noGrp="1"/>
          </p:cNvSpPr>
          <p:nvPr>
            <p:ph type="title" idx="4294967295"/>
          </p:nvPr>
        </p:nvSpPr>
        <p:spPr bwMode="auto">
          <a:xfrm>
            <a:off x="2941638" y="0"/>
            <a:ext cx="6202362" cy="922338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mtClean="0">
                <a:ln>
                  <a:noFill/>
                </a:ln>
                <a:solidFill>
                  <a:schemeClr val="tx1"/>
                </a:solidFill>
                <a:effectLst/>
              </a:rPr>
              <a:t>Решение проблемы:</a:t>
            </a:r>
          </a:p>
        </p:txBody>
      </p:sp>
      <p:sp>
        <p:nvSpPr>
          <p:cNvPr id="3" name="Объект 2"/>
          <p:cNvSpPr>
            <a:spLocks noGrp="1"/>
          </p:cNvSpPr>
          <p:nvPr>
            <p:ph type="body" idx="1"/>
          </p:nvPr>
        </p:nvSpPr>
        <p:spPr>
          <a:xfrm>
            <a:off x="179388" y="3644900"/>
            <a:ext cx="8507412" cy="3213100"/>
          </a:xfrm>
        </p:spPr>
        <p:txBody>
          <a:bodyPr>
            <a:normAutofit/>
          </a:bodyPr>
          <a:lstStyle/>
          <a:p>
            <a:pPr marL="530225" indent="-457200">
              <a:lnSpc>
                <a:spcPct val="80000"/>
              </a:lnSpc>
              <a:buFont typeface="Wingdings 2" pitchFamily="18" charset="2"/>
              <a:buAutoNum type="arabicPeriod"/>
            </a:pPr>
            <a:r>
              <a:rPr lang="ru-RU" sz="1600" b="1" smtClean="0"/>
              <a:t>Проводить беседы среди населения о вреде браконьерства. </a:t>
            </a:r>
          </a:p>
          <a:p>
            <a:pPr marL="530225" indent="-457200">
              <a:lnSpc>
                <a:spcPct val="80000"/>
              </a:lnSpc>
              <a:buFont typeface="Wingdings 2" pitchFamily="18" charset="2"/>
              <a:buAutoNum type="arabicPeriod"/>
            </a:pPr>
            <a:endParaRPr lang="ru-RU" sz="1600" b="1" smtClean="0"/>
          </a:p>
          <a:p>
            <a:pPr marL="530225" indent="-457200">
              <a:lnSpc>
                <a:spcPct val="80000"/>
              </a:lnSpc>
            </a:pPr>
            <a:r>
              <a:rPr lang="ru-RU" sz="1600" b="1" smtClean="0"/>
              <a:t>2.     Объединить все ведомственные инспекции (рыбную, охотничью, лесную, экологическую) в одну природоохранную инспекцию. </a:t>
            </a:r>
          </a:p>
          <a:p>
            <a:pPr marL="530225" indent="-457200">
              <a:lnSpc>
                <a:spcPct val="80000"/>
              </a:lnSpc>
            </a:pPr>
            <a:endParaRPr lang="ru-RU" sz="1600" b="1" smtClean="0"/>
          </a:p>
          <a:p>
            <a:pPr marL="530225" indent="-457200">
              <a:lnSpc>
                <a:spcPct val="80000"/>
              </a:lnSpc>
              <a:buFont typeface="Wingdings 2" pitchFamily="18" charset="2"/>
              <a:buAutoNum type="arabicPeriod" startAt="3"/>
            </a:pPr>
            <a:r>
              <a:rPr lang="ru-RU" sz="1600" b="1" smtClean="0"/>
              <a:t>Усилить юридическую ответственность за браконьерство. </a:t>
            </a:r>
          </a:p>
          <a:p>
            <a:pPr marL="530225" indent="-457200">
              <a:lnSpc>
                <a:spcPct val="80000"/>
              </a:lnSpc>
            </a:pPr>
            <a:endParaRPr lang="ru-RU" sz="1600" b="1" smtClean="0"/>
          </a:p>
          <a:p>
            <a:pPr marL="530225" indent="-457200">
              <a:lnSpc>
                <a:spcPct val="80000"/>
              </a:lnSpc>
            </a:pPr>
            <a:r>
              <a:rPr lang="ru-RU" sz="1600" b="1" smtClean="0"/>
              <a:t>4.     Ввести ежегодную отчетность владельцев охотхозяйств перед охотниками о проведенных мероприятиях по использованию денежных средств, взимаемых за «путевки»</a:t>
            </a:r>
          </a:p>
          <a:p>
            <a:pPr marL="530225" indent="-457200">
              <a:lnSpc>
                <a:spcPct val="80000"/>
              </a:lnSpc>
              <a:buFont typeface="Wingdings 2" pitchFamily="18" charset="2"/>
              <a:buAutoNum type="arabicPeriod" startAt="4"/>
            </a:pPr>
            <a:endParaRPr lang="ru-RU" sz="1600" b="1" smtClean="0"/>
          </a:p>
          <a:p>
            <a:pPr marL="530225" indent="-457200">
              <a:lnSpc>
                <a:spcPct val="80000"/>
              </a:lnSpc>
            </a:pPr>
            <a:r>
              <a:rPr lang="ru-RU" sz="1600" b="1" smtClean="0"/>
              <a:t>5.     Поощрять лиц способствующих выявлению и предотвращению случаев браконьерства (премии, награда)</a:t>
            </a:r>
          </a:p>
          <a:p>
            <a:pPr marL="530225" indent="-457200">
              <a:lnSpc>
                <a:spcPct val="80000"/>
              </a:lnSpc>
              <a:buFont typeface="Wingdings 2" pitchFamily="18" charset="2"/>
              <a:buChar char=""/>
            </a:pPr>
            <a:endParaRPr lang="ru-RU" sz="1600" b="1" smtClean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188" y="188913"/>
            <a:ext cx="8075612" cy="1584325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ru-RU" b="1" smtClean="0"/>
              <a:t>     Бороться с браконьерами в одиночку бесполезно, а вот все вместе — мы реальная сила, которая может на что-то повлиять!</a:t>
            </a:r>
          </a:p>
        </p:txBody>
      </p:sp>
      <p:pic>
        <p:nvPicPr>
          <p:cNvPr id="26631" name="Picture 7" descr="b_86098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341438"/>
            <a:ext cx="3810000" cy="2857500"/>
          </a:xfrm>
          <a:prstGeom prst="rect">
            <a:avLst/>
          </a:prstGeom>
          <a:noFill/>
        </p:spPr>
      </p:pic>
      <p:pic>
        <p:nvPicPr>
          <p:cNvPr id="26633" name="Picture 9" descr="i?id=4546e3cfa2dc19a304efd36379dacead&amp;n=33&amp;h=190&amp;w=2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412875"/>
            <a:ext cx="3671888" cy="2746375"/>
          </a:xfrm>
          <a:prstGeom prst="rect">
            <a:avLst/>
          </a:prstGeom>
          <a:noFill/>
        </p:spPr>
      </p:pic>
      <p:pic>
        <p:nvPicPr>
          <p:cNvPr id="26635" name="Picture 11" descr="2431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5513" y="3429000"/>
            <a:ext cx="4392612" cy="3294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User\Desktop\wfJdYhcQiV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15888"/>
            <a:ext cx="8151813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611188" y="5715000"/>
            <a:ext cx="8229600" cy="11430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mtClean="0">
                <a:ln>
                  <a:noFill/>
                </a:ln>
                <a:solidFill>
                  <a:schemeClr val="tx1"/>
                </a:solidFill>
                <a:effectLst/>
              </a:rPr>
              <a:t>Спасибо за внимание!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260648"/>
            <a:ext cx="8229600" cy="626469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  </a:t>
            </a:r>
            <a:r>
              <a:rPr lang="ru-RU" dirty="0" smtClean="0"/>
              <a:t>Браконьерство</a:t>
            </a:r>
            <a:endParaRPr lang="ru-RU" dirty="0"/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32163"/>
            <a:ext cx="6400800" cy="17526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026" name="Picture 2" descr="C:\Users\User\Desktop\A9DkSQq8Lrs.jpg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396875" y="260350"/>
            <a:ext cx="8407400" cy="439261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/>
          </p:cNvSpPr>
          <p:nvPr>
            <p:ph type="body" idx="1"/>
          </p:nvPr>
        </p:nvSpPr>
        <p:spPr>
          <a:xfrm>
            <a:off x="179388" y="260350"/>
            <a:ext cx="8518525" cy="4708525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2200" smtClean="0">
                <a:solidFill>
                  <a:schemeClr val="bg1"/>
                </a:solidFill>
              </a:rPr>
              <a:t>     </a:t>
            </a:r>
            <a:r>
              <a:rPr lang="ru-RU" sz="2200" b="1" smtClean="0">
                <a:solidFill>
                  <a:schemeClr val="bg1"/>
                </a:solidFill>
              </a:rPr>
              <a:t>В настоящее время проблема сохранения разнообразия животного мира становится все более значимой в связи с негативными тенденциями в рассматриваемой сфере. По оценкам специалистов, промысловые угодья в Российской Федерации нарушены на площадях, составляющих десятки и сотни миллионов гектаров. В Нижегородской области, как и многих регионах России, браконьерство является одним из основных факторов, приводящих к исчезновению ценных видов животных и растений.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179388" y="0"/>
            <a:ext cx="8640762" cy="1354138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2900" smtClean="0">
                <a:ln>
                  <a:noFill/>
                </a:ln>
                <a:solidFill>
                  <a:schemeClr val="tx1"/>
                </a:solidFill>
                <a:effectLst/>
              </a:rPr>
              <a:t>БРАКОНЬЕРСТВО — добыча или уничтожение биологических ресурсов с нарушением установленных запретов.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4941888"/>
            <a:ext cx="8424863" cy="1700212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endParaRPr lang="en-US" sz="2600" smtClean="0"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ru-RU" sz="2600" smtClean="0"/>
              <a:t>      К браконьерству относятся: охота или рыболовство без разрешения, в запрещенное время, запрещенном месте или запретным способом; отстрел и добыча животных, находящихся под охраной государства</a:t>
            </a:r>
          </a:p>
        </p:txBody>
      </p:sp>
      <p:pic>
        <p:nvPicPr>
          <p:cNvPr id="14338" name="Picture 3" descr="C:\Users\User\Desktop\o3aBr-JWb0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1628775"/>
            <a:ext cx="5976938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850" y="44450"/>
            <a:ext cx="8640763" cy="259238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ru-RU" sz="2000" smtClean="0"/>
          </a:p>
          <a:p>
            <a:pPr>
              <a:lnSpc>
                <a:spcPct val="90000"/>
              </a:lnSpc>
            </a:pPr>
            <a:r>
              <a:rPr lang="ru-RU" sz="2400" smtClean="0"/>
              <a:t>В результате браконьерства в РФ резко сократилась численность кабана, выдры, лося, медведя, бобра, оленя, рыси и лисицы. Браконьерство наносит значительны ущерб популяциям осетровых рыб в Волге, Доне, Урале, Оби. В некоторых районах РФ оно истощило запасы наиболее ценных лекарственных растений: валерианы лекарственной, горицвета весеннего и др. </a:t>
            </a:r>
          </a:p>
        </p:txBody>
      </p:sp>
      <p:pic>
        <p:nvPicPr>
          <p:cNvPr id="15362" name="Picture 2" descr="C:\Users\User\Desktop\D3GLQ-ZwrK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924175"/>
            <a:ext cx="4211637" cy="347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5" descr="C:\Users\User\Desktop\KGo6oEwPge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924175"/>
            <a:ext cx="4284662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3700" smtClean="0">
                <a:ln>
                  <a:noFill/>
                </a:ln>
                <a:solidFill>
                  <a:schemeClr val="bg1"/>
                </a:solidFill>
                <a:effectLst/>
              </a:rPr>
              <a:t>Основные причины браконьерства</a:t>
            </a:r>
          </a:p>
        </p:txBody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69925" indent="-533400">
              <a:lnSpc>
                <a:spcPct val="90000"/>
              </a:lnSpc>
              <a:buFont typeface="Wingdings 2" pitchFamily="18" charset="2"/>
              <a:buNone/>
            </a:pPr>
            <a:r>
              <a:rPr lang="ru-RU" smtClean="0">
                <a:solidFill>
                  <a:schemeClr val="bg1"/>
                </a:solidFill>
              </a:rPr>
              <a:t>1.    Высокая </a:t>
            </a:r>
            <a:r>
              <a:rPr lang="ru-RU" b="1" smtClean="0">
                <a:solidFill>
                  <a:schemeClr val="bg1"/>
                </a:solidFill>
                <a:hlinkClick r:id="rId3"/>
              </a:rPr>
              <a:t>стоимость разрешений</a:t>
            </a:r>
            <a:r>
              <a:rPr lang="ru-RU" smtClean="0">
                <a:solidFill>
                  <a:schemeClr val="bg1"/>
                </a:solidFill>
                <a:hlinkClick r:id="rId3"/>
              </a:rPr>
              <a:t> </a:t>
            </a:r>
            <a:r>
              <a:rPr lang="ru-RU" smtClean="0">
                <a:solidFill>
                  <a:schemeClr val="bg1"/>
                </a:solidFill>
              </a:rPr>
              <a:t>на охоту (от 1000 р. на пернатую дичь до 90000 р. на лося);</a:t>
            </a:r>
          </a:p>
          <a:p>
            <a:pPr marL="669925" indent="-533400">
              <a:lnSpc>
                <a:spcPct val="90000"/>
              </a:lnSpc>
            </a:pPr>
            <a:endParaRPr lang="ru-RU" smtClean="0">
              <a:solidFill>
                <a:schemeClr val="bg1"/>
              </a:solidFill>
            </a:endParaRPr>
          </a:p>
          <a:p>
            <a:pPr marL="669925" indent="-533400">
              <a:lnSpc>
                <a:spcPct val="90000"/>
              </a:lnSpc>
              <a:buFont typeface="Wingdings 2" pitchFamily="18" charset="2"/>
              <a:buNone/>
            </a:pPr>
            <a:r>
              <a:rPr lang="ru-RU" smtClean="0">
                <a:solidFill>
                  <a:schemeClr val="bg1"/>
                </a:solidFill>
              </a:rPr>
              <a:t>2.    Нежелание платить за путевку, т.к. эти деньги идут не на развитие охотничьих угодий и мероприятия на разведение животных, а в карманы владельцев охотхозяйств</a:t>
            </a:r>
          </a:p>
          <a:p>
            <a:pPr marL="669925" indent="-533400">
              <a:lnSpc>
                <a:spcPct val="90000"/>
              </a:lnSpc>
            </a:pPr>
            <a:endParaRPr lang="ru-RU" smtClean="0">
              <a:solidFill>
                <a:schemeClr val="bg1"/>
              </a:solidFill>
            </a:endParaRPr>
          </a:p>
          <a:p>
            <a:pPr marL="669925" indent="-533400">
              <a:lnSpc>
                <a:spcPct val="90000"/>
              </a:lnSpc>
              <a:buFont typeface="Wingdings 2" pitchFamily="18" charset="2"/>
              <a:buNone/>
            </a:pPr>
            <a:r>
              <a:rPr lang="ru-RU" smtClean="0">
                <a:solidFill>
                  <a:schemeClr val="bg1"/>
                </a:solidFill>
              </a:rPr>
              <a:t>3.   Ощущение безнаказанности за совершение правонарушения (недостаток сотрудников контролирующих органов)</a:t>
            </a:r>
          </a:p>
          <a:p>
            <a:pPr marL="669925" indent="-533400">
              <a:lnSpc>
                <a:spcPct val="90000"/>
              </a:lnSpc>
            </a:pPr>
            <a:endParaRPr lang="ru-RU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C:\Users\User\Desktop\fl9QB8ye6o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188913"/>
            <a:ext cx="3559175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908050"/>
            <a:ext cx="5627688" cy="368935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600">
              <a:latin typeface="Times New Roman" pitchFamily="18" charset="0"/>
            </a:endParaRPr>
          </a:p>
          <a:p>
            <a:pPr algn="ctr"/>
            <a:r>
              <a:rPr lang="ru-RU" sz="2000">
                <a:latin typeface="Times New Roman" pitchFamily="18" charset="0"/>
              </a:rPr>
              <a:t>…</a:t>
            </a:r>
            <a:r>
              <a:rPr lang="ru-RU" sz="2000"/>
              <a:t>Три тонны рыбы погибло в Нижегородской области с начала нереста по вине браконьеров (рыба задохнулась в сетях и погибла)…</a:t>
            </a:r>
            <a:r>
              <a:rPr lang="ru-RU" sz="2000">
                <a:hlinkClick r:id="rId3"/>
              </a:rPr>
              <a:t>Читать далее в источнике</a:t>
            </a:r>
            <a:endParaRPr lang="ru-RU" sz="2000"/>
          </a:p>
          <a:p>
            <a:endParaRPr lang="ru-RU" sz="2000"/>
          </a:p>
          <a:p>
            <a:endParaRPr lang="ru-RU" sz="2000"/>
          </a:p>
          <a:p>
            <a:r>
              <a:rPr lang="ru-RU" sz="2000"/>
              <a:t>… Браконьер застрелил грибника в Нижегородской области… </a:t>
            </a:r>
          </a:p>
          <a:p>
            <a:r>
              <a:rPr lang="ru-RU" sz="2000">
                <a:hlinkClick r:id="rId4"/>
              </a:rPr>
              <a:t>Читать далее в источнике</a:t>
            </a:r>
            <a:endParaRPr lang="ru-RU" sz="2000"/>
          </a:p>
          <a:p>
            <a:endParaRPr lang="ru-RU" sz="2000"/>
          </a:p>
          <a:p>
            <a:endParaRPr lang="ru-RU" sz="2000"/>
          </a:p>
        </p:txBody>
      </p:sp>
      <p:pic>
        <p:nvPicPr>
          <p:cNvPr id="16387" name="Picture 4" descr="C:\Users\User\Desktop\PGb8CxS1Id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563" y="4508500"/>
            <a:ext cx="4932362" cy="232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651500" y="4770438"/>
            <a:ext cx="2963863" cy="2089150"/>
          </a:xfrm>
        </p:spPr>
        <p:txBody>
          <a:bodyPr>
            <a:normAutofit/>
          </a:bodyPr>
          <a:lstStyle/>
          <a:p>
            <a:pPr>
              <a:buFont typeface="Wingdings 2" pitchFamily="18" charset="2"/>
              <a:buNone/>
            </a:pPr>
            <a:r>
              <a:rPr lang="ru-RU" smtClean="0"/>
              <a:t>        </a:t>
            </a:r>
            <a:r>
              <a:rPr lang="ru-RU" b="1" smtClean="0"/>
              <a:t>Видео телеканала «Сети НН»</a:t>
            </a:r>
          </a:p>
        </p:txBody>
      </p:sp>
      <p:pic>
        <p:nvPicPr>
          <p:cNvPr id="22532" name="Picture 5" descr="i?id=ad1390efe9afff6b9dfbc22a2698f35c&amp;n=33&amp;h=190&amp;w=190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48488" y="6237288"/>
            <a:ext cx="401637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395288" y="260350"/>
            <a:ext cx="492601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600" b="1" u="sng"/>
              <a:t>Последствия браконьерства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639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 bwMode="auto">
          <a:xfrm>
            <a:off x="468313" y="0"/>
            <a:ext cx="8229600" cy="11430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3700" smtClean="0">
                <a:ln>
                  <a:noFill/>
                </a:ln>
                <a:solidFill>
                  <a:schemeClr val="tx1"/>
                </a:solidFill>
                <a:effectLst/>
              </a:rPr>
              <a:t>Борьба в браконьерами на государственном уровне</a:t>
            </a:r>
          </a:p>
        </p:txBody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>
          <a:xfrm>
            <a:off x="2941638" y="1557338"/>
            <a:ext cx="6202362" cy="4708525"/>
          </a:xfrm>
        </p:spPr>
        <p:txBody>
          <a:bodyPr/>
          <a:lstStyle/>
          <a:p>
            <a:pPr marL="669925" indent="-533400">
              <a:lnSpc>
                <a:spcPct val="90000"/>
              </a:lnSpc>
              <a:buFont typeface="Wingdings 2" pitchFamily="18" charset="2"/>
              <a:buAutoNum type="arabicPeriod"/>
            </a:pPr>
            <a:r>
              <a:rPr lang="ru-RU" sz="2400" smtClean="0"/>
              <a:t>Административная ответственность за нарушение правил охоты и рыбалки - от 500 до 300000р с конфискацией оружия, орудий ловли и транспортных средств и лишением права охотиться до 2х лет;</a:t>
            </a:r>
          </a:p>
          <a:p>
            <a:pPr marL="669925" indent="-533400">
              <a:lnSpc>
                <a:spcPct val="90000"/>
              </a:lnSpc>
              <a:buFont typeface="Wingdings 2" pitchFamily="18" charset="2"/>
              <a:buAutoNum type="arabicPeriod"/>
            </a:pPr>
            <a:endParaRPr lang="ru-RU" sz="2400" smtClean="0"/>
          </a:p>
          <a:p>
            <a:pPr marL="669925" indent="-533400">
              <a:lnSpc>
                <a:spcPct val="90000"/>
              </a:lnSpc>
              <a:buFont typeface="Wingdings 2" pitchFamily="18" charset="2"/>
              <a:buAutoNum type="arabicPeriod"/>
            </a:pPr>
            <a:r>
              <a:rPr lang="ru-RU" sz="2400" smtClean="0"/>
              <a:t>Уголовная ответственность за добычу животных ресурсов, охота на которые полностью запрещена, причинение крупного ущерба, охота на особо охраняемых природных территориях – лишение свободы сроком до 2 лет</a:t>
            </a:r>
          </a:p>
          <a:p>
            <a:pPr marL="669925" indent="-533400">
              <a:lnSpc>
                <a:spcPct val="90000"/>
              </a:lnSpc>
              <a:buFont typeface="Wingdings 2" pitchFamily="18" charset="2"/>
              <a:buAutoNum type="arabicPeriod"/>
            </a:pPr>
            <a:endParaRPr lang="ru-RU" sz="2400" smtClean="0"/>
          </a:p>
        </p:txBody>
      </p:sp>
      <p:pic>
        <p:nvPicPr>
          <p:cNvPr id="31749" name="Picture 5" descr="i?id=edb4e6653c9d32597641e2dbe5b62395&amp;n=33&amp;h=190&amp;w=28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28775"/>
            <a:ext cx="3062288" cy="2043113"/>
          </a:xfrm>
          <a:prstGeom prst="rect">
            <a:avLst/>
          </a:prstGeom>
          <a:noFill/>
        </p:spPr>
      </p:pic>
      <p:pic>
        <p:nvPicPr>
          <p:cNvPr id="31751" name="Picture 7" descr="i?id=964874aea7f59d2d17c91d7ff717a173&amp;n=33&amp;h=190&amp;w=28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92600"/>
            <a:ext cx="3097213" cy="2065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95288" y="188913"/>
            <a:ext cx="8291512" cy="1223962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ru-RU" b="1" smtClean="0"/>
              <a:t>Но несмотря на наличие законов, </a:t>
            </a:r>
          </a:p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ru-RU" b="1" smtClean="0"/>
              <a:t>наказуемость задержанных браконьеров является крайне низкой. </a:t>
            </a:r>
          </a:p>
        </p:txBody>
      </p:sp>
      <p:pic>
        <p:nvPicPr>
          <p:cNvPr id="32772" name="Picture 4" descr="C:\Users\User\Desktop\I9-6rT5MFs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773238"/>
            <a:ext cx="3197225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 descr="C:\Users\User\Desktop\D49ae-TFeL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4438" y="3933825"/>
            <a:ext cx="3529012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6" descr="C:\Users\User\Desktop\21gGT8-qd1A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1773238"/>
            <a:ext cx="3529012" cy="240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207</TotalTime>
  <Words>528</Words>
  <Application>Microsoft Office PowerPoint</Application>
  <PresentationFormat>Экран (4:3)</PresentationFormat>
  <Paragraphs>55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Муниципальное бюджетное образовательное учреждение средняя общеобразовательная школа № 2</vt:lpstr>
      <vt:lpstr>  Браконьерство</vt:lpstr>
      <vt:lpstr>Презентация PowerPoint</vt:lpstr>
      <vt:lpstr>БРАКОНЬЕРСТВО — добыча или уничтожение биологических ресурсов с нарушением установленных запретов.</vt:lpstr>
      <vt:lpstr>Презентация PowerPoint</vt:lpstr>
      <vt:lpstr>Основные причины браконьерства</vt:lpstr>
      <vt:lpstr>Презентация PowerPoint</vt:lpstr>
      <vt:lpstr>Борьба в браконьерами на государственном уровне</vt:lpstr>
      <vt:lpstr>Презентация PowerPoint</vt:lpstr>
      <vt:lpstr>Решение проблемы: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Браконьерство</dc:title>
  <dc:creator>User</dc:creator>
  <cp:lastModifiedBy>ШКОЛА</cp:lastModifiedBy>
  <cp:revision>16</cp:revision>
  <dcterms:created xsi:type="dcterms:W3CDTF">2015-12-02T14:09:12Z</dcterms:created>
  <dcterms:modified xsi:type="dcterms:W3CDTF">2015-12-16T10:37:30Z</dcterms:modified>
</cp:coreProperties>
</file>