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8" r:id="rId15"/>
    <p:sldId id="270" r:id="rId16"/>
    <p:sldId id="271" r:id="rId17"/>
    <p:sldId id="272" r:id="rId18"/>
    <p:sldId id="273" r:id="rId19"/>
    <p:sldId id="274" r:id="rId20"/>
    <p:sldId id="275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E9F68-FA41-4495-8F1A-9A2D3515769E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93D2A-60F0-47F8-837C-BD75F6E4B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43EA09-0A8B-4189-9E52-A2AF611AC9B0}" type="slidenum">
              <a:rPr lang="ru-RU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610E-FA47-4392-BBB2-E4CF9E42F014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37FA-BE66-4F48-BCEE-79A38509A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610E-FA47-4392-BBB2-E4CF9E42F014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37FA-BE66-4F48-BCEE-79A38509A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610E-FA47-4392-BBB2-E4CF9E42F014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37FA-BE66-4F48-BCEE-79A38509A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E6C0A-DEB4-4BF2-85D6-25FAD7A8C0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37DDC-74F2-4232-B388-6A568ABD58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610E-FA47-4392-BBB2-E4CF9E42F014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37FA-BE66-4F48-BCEE-79A38509A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610E-FA47-4392-BBB2-E4CF9E42F014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37FA-BE66-4F48-BCEE-79A38509A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610E-FA47-4392-BBB2-E4CF9E42F014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37FA-BE66-4F48-BCEE-79A38509A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610E-FA47-4392-BBB2-E4CF9E42F014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37FA-BE66-4F48-BCEE-79A38509A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610E-FA47-4392-BBB2-E4CF9E42F014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37FA-BE66-4F48-BCEE-79A38509A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610E-FA47-4392-BBB2-E4CF9E42F014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37FA-BE66-4F48-BCEE-79A38509A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610E-FA47-4392-BBB2-E4CF9E42F014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37FA-BE66-4F48-BCEE-79A38509A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610E-FA47-4392-BBB2-E4CF9E42F014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37FA-BE66-4F48-BCEE-79A38509A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8610E-FA47-4392-BBB2-E4CF9E42F014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D37FA-BE66-4F48-BCEE-79A38509A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all" spc="0">
          <a:ln w="9000" cmpd="sng">
            <a:solidFill>
              <a:schemeClr val="accent4">
                <a:shade val="50000"/>
                <a:satMod val="120000"/>
              </a:schemeClr>
            </a:solidFill>
            <a:prstDash val="solid"/>
          </a:ln>
          <a:gradFill>
            <a:gsLst>
              <a:gs pos="0">
                <a:schemeClr val="accent4">
                  <a:shade val="20000"/>
                  <a:satMod val="245000"/>
                </a:schemeClr>
              </a:gs>
              <a:gs pos="43000">
                <a:schemeClr val="accent4">
                  <a:satMod val="255000"/>
                </a:schemeClr>
              </a:gs>
              <a:gs pos="48000">
                <a:schemeClr val="accent4">
                  <a:shade val="85000"/>
                  <a:satMod val="255000"/>
                </a:schemeClr>
              </a:gs>
              <a:gs pos="100000">
                <a:schemeClr val="accent4">
                  <a:shade val="20000"/>
                  <a:satMod val="245000"/>
                </a:schemeClr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7772400" cy="24479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dirty="0" smtClean="0"/>
              <a:t>Исследовательская работа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4000" dirty="0" smtClean="0"/>
              <a:t>по экологии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989138"/>
            <a:ext cx="7921625" cy="45370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          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/>
              <a:t>ОЦЕНКА ЖИЗНЕННОГО СОСТОЯНИЯ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/>
              <a:t>ДЕРЕВЬЕВ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/>
              <a:t>НА МИКРОУЧАСТКЕ ШКОЛЫ № 3 с. АРЗГИР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effectLst/>
              </a:rPr>
              <a:t>                                                             </a:t>
            </a:r>
            <a:r>
              <a:rPr lang="ru-RU" sz="1400" dirty="0" smtClean="0">
                <a:effectLst/>
              </a:rPr>
              <a:t>Работа ученицы 11 А класса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400" dirty="0" smtClean="0">
                <a:effectLst/>
              </a:rPr>
              <a:t>                                                                                                    МБОУ СОШ №3 с.Арзгир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400" dirty="0" smtClean="0">
                <a:effectLst/>
              </a:rPr>
              <a:t>                                                                                        </a:t>
            </a:r>
            <a:r>
              <a:rPr lang="ru-RU" sz="1400" dirty="0" err="1" smtClean="0">
                <a:effectLst/>
              </a:rPr>
              <a:t>Арзгирского</a:t>
            </a:r>
            <a:r>
              <a:rPr lang="ru-RU" sz="1400" dirty="0" smtClean="0">
                <a:effectLst/>
              </a:rPr>
              <a:t> района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400" dirty="0" smtClean="0">
                <a:effectLst/>
              </a:rPr>
              <a:t>                                                                                              Ставропольского края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400" dirty="0" smtClean="0">
                <a:effectLst/>
              </a:rPr>
              <a:t>                                                                                        Сологуб Анастасии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400" dirty="0" smtClean="0">
                <a:effectLst/>
              </a:rPr>
              <a:t>                                                                               Руководитель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400" dirty="0" smtClean="0">
                <a:effectLst/>
              </a:rPr>
              <a:t>                                                                                       Учитель биологии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400" dirty="0" smtClean="0">
                <a:effectLst/>
              </a:rPr>
              <a:t>                                                                                           ( высшей категории)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400" dirty="0" smtClean="0">
                <a:effectLst/>
              </a:rPr>
              <a:t>                                                                                                              </a:t>
            </a:r>
            <a:r>
              <a:rPr lang="ru-RU" sz="1400" dirty="0" err="1" smtClean="0">
                <a:effectLst/>
              </a:rPr>
              <a:t>Новак</a:t>
            </a:r>
            <a:r>
              <a:rPr lang="ru-RU" sz="1400" dirty="0" smtClean="0">
                <a:effectLst/>
              </a:rPr>
              <a:t> Светлана Владимировна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400" dirty="0" smtClean="0">
                <a:effectLst/>
              </a:rPr>
              <a:t>	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4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7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7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700" b="1" dirty="0" smtClean="0"/>
              <a:t>                 </a:t>
            </a:r>
            <a:r>
              <a:rPr lang="ru-RU" sz="1400" b="1" dirty="0" smtClean="0"/>
              <a:t>2014 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 Определение класса</a:t>
            </a:r>
            <a:br>
              <a:rPr lang="ru-RU" sz="4000" smtClean="0"/>
            </a:br>
            <a:r>
              <a:rPr lang="ru-RU" sz="4000" smtClean="0"/>
              <a:t> состояния деревьев.</a:t>
            </a:r>
          </a:p>
        </p:txBody>
      </p:sp>
      <p:graphicFrame>
        <p:nvGraphicFramePr>
          <p:cNvPr id="37919" name="Group 31"/>
          <p:cNvGraphicFramePr>
            <a:graphicFrameLocks noGrp="1"/>
          </p:cNvGraphicFramePr>
          <p:nvPr/>
        </p:nvGraphicFramePr>
        <p:xfrm>
          <a:off x="468313" y="1484313"/>
          <a:ext cx="8351837" cy="4329050"/>
        </p:xfrm>
        <a:graphic>
          <a:graphicData uri="http://schemas.openxmlformats.org/drawingml/2006/table">
            <a:tbl>
              <a:tblPr/>
              <a:tblGrid>
                <a:gridCol w="4216400"/>
                <a:gridCol w="4135437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Суммарное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количество  баллов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Класс состояния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25 - 22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отличное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21 - 18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хорошее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17 - 14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удовлетворительное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12 - 10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плохое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9 - 5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очень плохое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Результаты первого года работы.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9144000" cy="504351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85725" algn="l"/>
              </a:tabLst>
              <a:defRPr/>
            </a:pPr>
            <a:r>
              <a:rPr lang="ru-RU" sz="1000" dirty="0" smtClean="0"/>
              <a:t>        </a:t>
            </a:r>
            <a:endParaRPr lang="ru-RU" sz="1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85725" algn="l"/>
              </a:tabLst>
              <a:defRPr/>
            </a:pPr>
            <a:r>
              <a:rPr lang="ru-RU" sz="2000" b="1" dirty="0" smtClean="0"/>
              <a:t>1</a:t>
            </a:r>
            <a:r>
              <a:rPr lang="ru-RU" sz="1800" b="1" dirty="0" smtClean="0"/>
              <a:t>. </a:t>
            </a:r>
            <a:r>
              <a:rPr lang="ru-RU" sz="2000" b="1" dirty="0" smtClean="0"/>
              <a:t>Общее количество деревьев, растущих на территории </a:t>
            </a:r>
            <a:r>
              <a:rPr lang="ru-RU" sz="2000" b="1" dirty="0" smtClean="0"/>
              <a:t>школы </a:t>
            </a:r>
            <a:r>
              <a:rPr lang="ru-RU" sz="2000" b="1" dirty="0" smtClean="0"/>
              <a:t>– 157.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tabLst>
                <a:tab pos="85725" algn="l"/>
              </a:tabLst>
              <a:defRPr/>
            </a:pPr>
            <a:r>
              <a:rPr lang="ru-RU" sz="2000" b="1" dirty="0" smtClean="0"/>
              <a:t>2. Видовой состав деревьев, используемых в озеленении </a:t>
            </a:r>
            <a:r>
              <a:rPr lang="ru-RU" sz="2000" b="1" dirty="0" smtClean="0"/>
              <a:t>школы: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tabLst>
                <a:tab pos="85725" algn="l"/>
              </a:tabLst>
              <a:defRPr/>
            </a:pPr>
            <a:r>
              <a:rPr lang="ru-RU" sz="2000" dirty="0" smtClean="0"/>
              <a:t> </a:t>
            </a:r>
            <a:r>
              <a:rPr lang="ru-RU" sz="2000" dirty="0" smtClean="0"/>
              <a:t>      </a:t>
            </a:r>
            <a:r>
              <a:rPr lang="ru-RU" sz="2000" dirty="0" smtClean="0"/>
              <a:t>хвойные </a:t>
            </a:r>
            <a:r>
              <a:rPr lang="ru-RU" sz="2000" dirty="0" smtClean="0"/>
              <a:t>(туя, ель, сосна); лиственные (вязь, </a:t>
            </a:r>
            <a:r>
              <a:rPr lang="ru-RU" sz="2000" dirty="0" err="1" smtClean="0"/>
              <a:t>айлан</a:t>
            </a:r>
            <a:r>
              <a:rPr lang="ru-RU" sz="2000" dirty="0" smtClean="0"/>
              <a:t>, акация, клён). Но основную массу древесной растительности составляют фруктовые деревья: семечковые (яблоня, груша, тутовник); косточковые (вишня, слива, абрикос, алыча).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tabLst>
                <a:tab pos="85725" algn="l"/>
              </a:tabLst>
              <a:defRPr/>
            </a:pPr>
            <a:r>
              <a:rPr lang="ru-RU" sz="2000" b="1" dirty="0" smtClean="0"/>
              <a:t>3.Зависимость </a:t>
            </a:r>
            <a:r>
              <a:rPr lang="ru-RU" sz="2000" b="1" dirty="0" smtClean="0"/>
              <a:t>состояния деревьев от их месторасположения и по типам насаждений: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85725" algn="l"/>
              </a:tabLst>
              <a:defRPr/>
            </a:pPr>
            <a:r>
              <a:rPr lang="ru-RU" sz="2000" dirty="0" smtClean="0"/>
              <a:t>хорошее </a:t>
            </a:r>
            <a:r>
              <a:rPr lang="ru-RU" sz="2000" dirty="0" smtClean="0"/>
              <a:t>состояние деревьев (деревья растут группами или </a:t>
            </a:r>
            <a:r>
              <a:rPr lang="ru-RU" sz="2000" dirty="0" err="1" smtClean="0"/>
              <a:t>однорядовые</a:t>
            </a:r>
            <a:r>
              <a:rPr lang="ru-RU" sz="2000" dirty="0" smtClean="0"/>
              <a:t> насаждения, соблюдены все условия при посадке (расстояние, освещённость, влажность);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85725" algn="l"/>
              </a:tabLst>
              <a:defRPr/>
            </a:pPr>
            <a:r>
              <a:rPr lang="ru-RU" sz="2000" dirty="0" smtClean="0"/>
              <a:t>неудовлетворительное </a:t>
            </a:r>
            <a:r>
              <a:rPr lang="ru-RU" sz="2000" dirty="0" smtClean="0"/>
              <a:t>состоянии (не соблюдены соответствующие условия при посадке молодых саженцев, основные причины – близкое расстояние, слабая освещённость, излишнее затемнение более высокими деревьями. Деревья, посаженные перед зданием школы и на переднем плане школьного участка (вдоль изгороди) более всего подвержены воздействию вредного экологического фактора – автотранспорта.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43" name="Rectangle 19"/>
          <p:cNvSpPr>
            <a:spLocks noGrp="1" noChangeArrowheads="1"/>
          </p:cNvSpPr>
          <p:nvPr>
            <p:ph type="title"/>
          </p:nvPr>
        </p:nvSpPr>
        <p:spPr>
          <a:xfrm flipV="1">
            <a:off x="323850" y="-242888"/>
            <a:ext cx="7200900" cy="2428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 </a:t>
            </a:r>
          </a:p>
        </p:txBody>
      </p:sp>
      <p:sp>
        <p:nvSpPr>
          <p:cNvPr id="52244" name="Rectangle 20"/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291512" cy="5797550"/>
          </a:xfrm>
        </p:spPr>
        <p:txBody>
          <a:bodyPr>
            <a:normAutofit lnSpcReduction="10000"/>
          </a:bodyPr>
          <a:lstStyle/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effectLst/>
              </a:rPr>
              <a:t>4. </a:t>
            </a:r>
            <a:r>
              <a:rPr lang="ru-RU" sz="2400" b="1" dirty="0" smtClean="0">
                <a:effectLst/>
              </a:rPr>
              <a:t>Виды </a:t>
            </a:r>
            <a:r>
              <a:rPr lang="ru-RU" sz="2400" b="1" dirty="0" smtClean="0">
                <a:effectLst/>
              </a:rPr>
              <a:t>повреждений деревьев :</a:t>
            </a:r>
          </a:p>
          <a:p>
            <a:pPr marL="457200" indent="-457200" eaLnBrk="1" hangingPunct="1">
              <a:buFont typeface="Wingdings" pitchFamily="2" charset="2"/>
              <a:buChar char="ü"/>
              <a:defRPr/>
            </a:pPr>
            <a:r>
              <a:rPr lang="ru-RU" sz="2400" dirty="0" smtClean="0">
                <a:effectLst/>
              </a:rPr>
              <a:t>большую часть составляют деревья, на которых спилены и срублены ветки;</a:t>
            </a:r>
          </a:p>
          <a:p>
            <a:pPr marL="457200" indent="-457200" eaLnBrk="1" hangingPunct="1">
              <a:buFont typeface="Wingdings" pitchFamily="2" charset="2"/>
              <a:buChar char="ü"/>
              <a:defRPr/>
            </a:pPr>
            <a:r>
              <a:rPr lang="ru-RU" sz="2400" dirty="0" smtClean="0">
                <a:effectLst/>
              </a:rPr>
              <a:t>в меньшем количестве представлены деревья, которые имеют растрескавшуюся и повреждённую кору;</a:t>
            </a:r>
          </a:p>
          <a:p>
            <a:pPr marL="457200" indent="-457200" eaLnBrk="1" hangingPunct="1">
              <a:buFont typeface="Wingdings" pitchFamily="2" charset="2"/>
              <a:buChar char="ü"/>
              <a:defRPr/>
            </a:pPr>
            <a:r>
              <a:rPr lang="ru-RU" sz="2400" dirty="0" smtClean="0">
                <a:effectLst/>
              </a:rPr>
              <a:t>обнаружены деревья, которые имеют засохшие и сломанные ветки, искривлённый ствол, вышедшие на поверхность корни, скрученные листья, изменение цвета, формы побегов, листьев. В основном это деревья, которые расположены вдоль дорожек или не соответствует их месторасположение (излишняя затенённость, близкое расстояние); </a:t>
            </a:r>
          </a:p>
          <a:p>
            <a:pPr marL="457200" indent="-457200" eaLnBrk="1" hangingPunct="1">
              <a:buFont typeface="Wingdings" pitchFamily="2" charset="2"/>
              <a:buChar char="ü"/>
              <a:defRPr/>
            </a:pPr>
            <a:r>
              <a:rPr lang="ru-RU" sz="2400" dirty="0" smtClean="0">
                <a:effectLst/>
              </a:rPr>
              <a:t> обнаружены деревья (в единичных экземплярах), на которых имелись грибы (шляпочные) и гриб трутовик;</a:t>
            </a:r>
          </a:p>
          <a:p>
            <a:pPr marL="457200" indent="-457200" eaLnBrk="1" hangingPunct="1">
              <a:buFont typeface="Wingdings" pitchFamily="2" charset="2"/>
              <a:buChar char="ü"/>
              <a:defRPr/>
            </a:pPr>
            <a:r>
              <a:rPr lang="ru-RU" sz="2400" dirty="0" smtClean="0">
                <a:effectLst/>
              </a:rPr>
              <a:t>единичные экземпляры деревьев, подвергшихся антропогенному воздействию (надписи, вырезки);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-29797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260350"/>
            <a:ext cx="8821768" cy="6597650"/>
          </a:xfrm>
        </p:spPr>
        <p:txBody>
          <a:bodyPr>
            <a:normAutofit/>
          </a:bodyPr>
          <a:lstStyle/>
          <a:p>
            <a:pPr marL="457200" indent="-457200">
              <a:buNone/>
              <a:defRPr/>
            </a:pPr>
            <a:r>
              <a:rPr lang="ru-RU" sz="2800" b="1" dirty="0" smtClean="0"/>
              <a:t>5.Бактериальные заболевания:</a:t>
            </a:r>
            <a:r>
              <a:rPr lang="ru-RU" sz="2800" dirty="0" smtClean="0"/>
              <a:t> </a:t>
            </a:r>
          </a:p>
          <a:p>
            <a:pPr marL="457200" indent="-457200">
              <a:buNone/>
              <a:defRPr/>
            </a:pPr>
            <a:r>
              <a:rPr lang="ru-RU" sz="2800" dirty="0" smtClean="0"/>
              <a:t>    </a:t>
            </a:r>
            <a:r>
              <a:rPr lang="ru-RU" sz="2800" dirty="0" smtClean="0"/>
              <a:t>  </a:t>
            </a:r>
            <a:r>
              <a:rPr lang="ru-RU" sz="2800" dirty="0" smtClean="0"/>
              <a:t>опухоли, гнили, пятна, пятнистость, налёты, запылённость и загрязнённость стволов.</a:t>
            </a:r>
          </a:p>
          <a:p>
            <a:pPr>
              <a:lnSpc>
                <a:spcPct val="90000"/>
              </a:lnSpc>
              <a:buNone/>
              <a:defRPr/>
            </a:pPr>
            <a:endParaRPr lang="ru-RU" sz="2800" b="1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ru-RU" sz="2800" b="1" dirty="0" smtClean="0"/>
              <a:t>6.Угнетённый </a:t>
            </a:r>
            <a:r>
              <a:rPr lang="ru-RU" sz="2800" b="1" dirty="0" smtClean="0"/>
              <a:t>рост хвойных деревьев, а именно сосен 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Основные </a:t>
            </a:r>
            <a:r>
              <a:rPr lang="ru-RU" sz="2800" dirty="0" smtClean="0"/>
              <a:t>причины </a:t>
            </a:r>
            <a:r>
              <a:rPr lang="ru-RU" sz="2800" dirty="0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800" b="1" dirty="0" smtClean="0"/>
              <a:t> </a:t>
            </a:r>
            <a:r>
              <a:rPr lang="ru-RU" sz="2800" b="1" dirty="0" smtClean="0"/>
              <a:t>     </a:t>
            </a:r>
            <a:r>
              <a:rPr lang="ru-RU" sz="2800" dirty="0" smtClean="0"/>
              <a:t>близкое </a:t>
            </a:r>
            <a:r>
              <a:rPr lang="ru-RU" sz="2800" dirty="0" smtClean="0"/>
              <a:t>расположение дороги, хвойные деревья не </a:t>
            </a:r>
            <a:r>
              <a:rPr lang="ru-RU" sz="2800" dirty="0" smtClean="0"/>
              <a:t>газоустойчивы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800" dirty="0" smtClean="0"/>
              <a:t>      для </a:t>
            </a:r>
            <a:r>
              <a:rPr lang="ru-RU" sz="2800" dirty="0" smtClean="0"/>
              <a:t>ели – слабая затенённость, недостаток </a:t>
            </a:r>
            <a:r>
              <a:rPr lang="ru-RU" sz="2800" dirty="0" smtClean="0"/>
              <a:t>влаги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800" dirty="0" smtClean="0"/>
              <a:t> </a:t>
            </a:r>
            <a:r>
              <a:rPr lang="ru-RU" sz="2800" dirty="0" smtClean="0"/>
              <a:t>   </a:t>
            </a:r>
            <a:r>
              <a:rPr lang="ru-RU" sz="2800" dirty="0" smtClean="0"/>
              <a:t>  </a:t>
            </a:r>
            <a:r>
              <a:rPr lang="ru-RU" sz="2800" dirty="0" smtClean="0"/>
              <a:t>для сосны – близкое расстояние, слабая </a:t>
            </a:r>
            <a:r>
              <a:rPr lang="ru-RU" sz="2800" dirty="0" smtClean="0"/>
              <a:t>освещённость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800" dirty="0" smtClean="0"/>
              <a:t> </a:t>
            </a:r>
            <a:r>
              <a:rPr lang="ru-RU" sz="2800" dirty="0" smtClean="0"/>
              <a:t>     </a:t>
            </a:r>
            <a:r>
              <a:rPr lang="ru-RU" sz="2800" dirty="0" smtClean="0"/>
              <a:t>излишнее </a:t>
            </a:r>
            <a:r>
              <a:rPr lang="ru-RU" sz="2800" dirty="0" smtClean="0"/>
              <a:t>затемнение низких деревьев более высокими деревьями.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429684" cy="600079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b="1" dirty="0" smtClean="0"/>
              <a:t>7.Состояние фруктовых деревьев:</a:t>
            </a:r>
            <a:endParaRPr lang="ru-RU" b="1" dirty="0" smtClean="0"/>
          </a:p>
          <a:p>
            <a:pPr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dirty="0" smtClean="0"/>
              <a:t>часть деревьев высажены вдоль изгороди, на расстоянии 10-15 метров от трассы с интенсивным автомобильным </a:t>
            </a:r>
            <a:r>
              <a:rPr lang="ru-RU" dirty="0" smtClean="0"/>
              <a:t>движением, большая </a:t>
            </a:r>
            <a:r>
              <a:rPr lang="ru-RU" dirty="0" smtClean="0"/>
              <a:t>часть деревьев на расстоянии 30-40 метров от трассы;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dirty="0" smtClean="0"/>
              <a:t>все деревья высотой 2,5-3 метра имеют раскидистую, но деформированную крону, с длинными </a:t>
            </a:r>
            <a:r>
              <a:rPr lang="ru-RU" dirty="0" err="1" smtClean="0"/>
              <a:t>слабооблиственными</a:t>
            </a:r>
            <a:r>
              <a:rPr lang="ru-RU" dirty="0" smtClean="0"/>
              <a:t> концевыми побегами;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dirty="0" smtClean="0"/>
              <a:t>у многих деревьев отмечены сухие ветви. На деревьях были видны разные типы повреждений: объеденные края, округлое отверстие на листовой пластинке, сухие, обожженные листья. Повреждено около 30% листьев. На 10 деревьях обнаружена тля. Стволы побелены, поэтому значительных повреждений нет, но у 22 деревьев вдоль стволов тянутся продольные трещины. Возможно,   они вызваны воздействием низких температур («морозобоины») . 12 деревьев полностью усохло. Величина прироста неодинакова, у разных деревьев колеблется от 1 до 4 дюймов. Возобновление подроста у деревьев нет. В кроне деревьев присутствуют сухие ветви. Листья некоторых деревьев повреждены вредителями;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dirty="0" smtClean="0"/>
              <a:t>большинство растений имеют удовлетворительное и плохое состояние, не выявлено не одного растения с хорошим состоянием.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 </a:t>
            </a:r>
            <a:r>
              <a:rPr lang="ru-RU" sz="3600" smtClean="0"/>
              <a:t>Результаты оценки состояния </a:t>
            </a:r>
            <a:br>
              <a:rPr lang="ru-RU" sz="3600" smtClean="0"/>
            </a:br>
            <a:r>
              <a:rPr lang="ru-RU" sz="3600" smtClean="0"/>
              <a:t>сосны обыкновенной.</a:t>
            </a:r>
            <a:r>
              <a:rPr lang="ru-RU" sz="4000" smtClean="0"/>
              <a:t> </a:t>
            </a:r>
          </a:p>
        </p:txBody>
      </p:sp>
      <p:graphicFrame>
        <p:nvGraphicFramePr>
          <p:cNvPr id="73731" name="Group 3"/>
          <p:cNvGraphicFramePr>
            <a:graphicFrameLocks noGrp="1"/>
          </p:cNvGraphicFramePr>
          <p:nvPr/>
        </p:nvGraphicFramePr>
        <p:xfrm>
          <a:off x="179388" y="1397000"/>
          <a:ext cx="8856662" cy="5288281"/>
        </p:xfrm>
        <a:graphic>
          <a:graphicData uri="http://schemas.openxmlformats.org/drawingml/2006/table">
            <a:tbl>
              <a:tblPr/>
              <a:tblGrid>
                <a:gridCol w="1079500"/>
                <a:gridCol w="1077912"/>
                <a:gridCol w="1079500"/>
                <a:gridCol w="1079500"/>
                <a:gridCol w="1077913"/>
                <a:gridCol w="1230312"/>
                <a:gridCol w="1008063"/>
                <a:gridCol w="1223962"/>
              </a:tblGrid>
              <a:tr h="808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№\ растения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Состоя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ние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ствола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Величина прирос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Струк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тура кроны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Вреди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тели и болезни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Степень разви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тия кроны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Сумма баллов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Класс состоя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в  баллах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удовлетв.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плохое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очень плохое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плохое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удовлетв.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удовлетв.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плохое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удовлетв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54" name="Group 2"/>
          <p:cNvGraphicFramePr>
            <a:graphicFrameLocks noGrp="1"/>
          </p:cNvGraphicFramePr>
          <p:nvPr/>
        </p:nvGraphicFramePr>
        <p:xfrm>
          <a:off x="179388" y="188913"/>
          <a:ext cx="8856662" cy="6432553"/>
        </p:xfrm>
        <a:graphic>
          <a:graphicData uri="http://schemas.openxmlformats.org/drawingml/2006/table">
            <a:tbl>
              <a:tblPr/>
              <a:tblGrid>
                <a:gridCol w="1106487"/>
                <a:gridCol w="1108075"/>
                <a:gridCol w="1106488"/>
                <a:gridCol w="1211262"/>
                <a:gridCol w="1003300"/>
                <a:gridCol w="1106488"/>
                <a:gridCol w="846137"/>
                <a:gridCol w="1368425"/>
              </a:tblGrid>
              <a:tr h="74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удовлетв.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удовлетв.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очень плохое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плохое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удовлетв.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полностью усохло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плохое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удовлетв.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 всем растениям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плохое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250825" y="2863850"/>
            <a:ext cx="87852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/>
          </a:p>
          <a:p>
            <a:pPr algn="ctr"/>
            <a:endParaRPr lang="ru-RU"/>
          </a:p>
          <a:p>
            <a:pPr algn="just"/>
            <a:r>
              <a:rPr lang="ru-RU"/>
              <a:t>   </a:t>
            </a:r>
            <a:endParaRPr lang="ru-RU" sz="2800"/>
          </a:p>
        </p:txBody>
      </p:sp>
      <p:sp>
        <p:nvSpPr>
          <p:cNvPr id="18435" name="Rectangle 13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dirty="0" smtClean="0"/>
              <a:t>Результаты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400" dirty="0" smtClean="0"/>
              <a:t>оценки состояния фруктовых  деревьев</a:t>
            </a:r>
            <a:endParaRPr lang="ru-RU" sz="24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142985"/>
          <a:ext cx="8501125" cy="5509194"/>
        </p:xfrm>
        <a:graphic>
          <a:graphicData uri="http://schemas.openxmlformats.org/drawingml/2006/table">
            <a:tbl>
              <a:tblPr/>
              <a:tblGrid>
                <a:gridCol w="800742"/>
                <a:gridCol w="988004"/>
                <a:gridCol w="581331"/>
                <a:gridCol w="581331"/>
                <a:gridCol w="581331"/>
                <a:gridCol w="1408551"/>
                <a:gridCol w="1408551"/>
                <a:gridCol w="2151284"/>
              </a:tblGrid>
              <a:tr h="935394">
                <a:tc>
                  <a:txBody>
                    <a:bodyPr/>
                    <a:lstStyle/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№ растения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Состояние ствола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Величина прироста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Структура кроны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Вредители и болезни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Степень развития кроны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Сумма баллов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Класс состояния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                                                           в  баллах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удовлетв.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удовлетв.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удовлетв.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удовлетв.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плохое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удовлетв.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удовлетв.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удовлетв.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удовлетв.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удовлетв.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удовлетв.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удовлетв.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удовлетв.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2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полностью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усохло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удовлетв.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SimSun"/>
                          <a:cs typeface="Times New Roman"/>
                        </a:rPr>
                        <a:t>удовлетв</a:t>
                      </a:r>
                      <a:r>
                        <a:rPr lang="ru-RU" sz="1600" dirty="0">
                          <a:latin typeface="Times New Roman"/>
                          <a:ea typeface="SimSun"/>
                          <a:cs typeface="Times New Roman"/>
                        </a:rPr>
                        <a:t>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800" dirty="0" smtClean="0"/>
              <a:t>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1" y="285724"/>
          <a:ext cx="8644026" cy="6072256"/>
        </p:xfrm>
        <a:graphic>
          <a:graphicData uri="http://schemas.openxmlformats.org/drawingml/2006/table">
            <a:tbl>
              <a:tblPr/>
              <a:tblGrid>
                <a:gridCol w="814200"/>
                <a:gridCol w="709061"/>
                <a:gridCol w="591102"/>
                <a:gridCol w="591102"/>
                <a:gridCol w="591102"/>
                <a:gridCol w="1727781"/>
                <a:gridCol w="1432229"/>
                <a:gridCol w="2187449"/>
              </a:tblGrid>
              <a:tr h="607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SimSun"/>
                          <a:cs typeface="Times New Roman"/>
                        </a:rPr>
                        <a:t>17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SimSun"/>
                          <a:cs typeface="Times New Roman"/>
                        </a:rPr>
                        <a:t>полностью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SimSun"/>
                          <a:cs typeface="Times New Roman"/>
                        </a:rPr>
                        <a:t>усохло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08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SimSun"/>
                          <a:cs typeface="Times New Roman"/>
                        </a:rPr>
                        <a:t>18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полностью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усохло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полностью усохло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20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полностью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усохло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21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полностью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усохло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22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SimSun"/>
                          <a:cs typeface="Times New Roman"/>
                        </a:rPr>
                        <a:t>удовлетв</a:t>
                      </a:r>
                      <a:r>
                        <a:rPr lang="ru-RU" sz="1600" dirty="0">
                          <a:latin typeface="Times New Roman"/>
                          <a:ea typeface="SimSun"/>
                          <a:cs typeface="Times New Roman"/>
                        </a:rPr>
                        <a:t>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23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удовлетв.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24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очень плохое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25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удовлетв.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26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удовлетв.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27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удовлетв.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28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удовлетв.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29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удовлетв.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14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SimSun"/>
                          <a:cs typeface="Times New Roman"/>
                        </a:rPr>
                        <a:t>удовлетв</a:t>
                      </a:r>
                      <a:r>
                        <a:rPr lang="ru-RU" sz="1600" dirty="0">
                          <a:latin typeface="Times New Roman"/>
                          <a:ea typeface="SimSun"/>
                          <a:cs typeface="Times New Roman"/>
                        </a:rPr>
                        <a:t>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13">
                <a:tc grid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  <a:cs typeface="Times New Roman"/>
                        </a:rPr>
                        <a:t>По всем растениям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SimSun"/>
                          <a:cs typeface="Times New Roman"/>
                        </a:rPr>
                        <a:t>12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SimSun"/>
                          <a:cs typeface="Times New Roman"/>
                        </a:rPr>
                        <a:t>плохое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99" marR="23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 Выводы и предложения.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862512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400" dirty="0" smtClean="0"/>
              <a:t>В </a:t>
            </a:r>
            <a:r>
              <a:rPr lang="ru-RU" sz="2400" dirty="0" smtClean="0"/>
              <a:t>озеленении </a:t>
            </a:r>
            <a:r>
              <a:rPr lang="ru-RU" sz="2400" dirty="0" err="1" smtClean="0"/>
              <a:t>микроучастка</a:t>
            </a:r>
            <a:r>
              <a:rPr lang="ru-RU" sz="2400" dirty="0" smtClean="0"/>
              <a:t> преобладают фруктовые деревья, хвойные. Они присутствуют только в искусственных посадках.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400" dirty="0" smtClean="0"/>
              <a:t>Посадка </a:t>
            </a:r>
            <a:r>
              <a:rPr lang="ru-RU" sz="2400" dirty="0" smtClean="0"/>
              <a:t>древесных растений произведена рационально: одиночные, рядовые, групповые. Живые изгороди из кустарников: сирень, спирея, смородина, которые регулярно подстригаются.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400" dirty="0" smtClean="0"/>
              <a:t>По </a:t>
            </a:r>
            <a:r>
              <a:rPr lang="ru-RU" sz="2400" dirty="0" smtClean="0"/>
              <a:t>жизненному состоянию, большинство фруктовых деревьев находится в плохом состоянии.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400" dirty="0" smtClean="0"/>
              <a:t>Необходимо </a:t>
            </a:r>
            <a:r>
              <a:rPr lang="ru-RU" sz="2400" dirty="0" smtClean="0"/>
              <a:t>обратить внимание на деревья, имеющие различные повреждения: растрескивание и повреждение коры, засохшие и сломанные ветки, искривление ствола, грибы-сапрофиты, присутствие вредителей и другие.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7200" smtClean="0"/>
              <a:t/>
            </a:r>
            <a:br>
              <a:rPr lang="ru-RU" sz="7200" smtClean="0"/>
            </a:br>
            <a:r>
              <a:rPr lang="ru-RU" sz="4800" smtClean="0"/>
              <a:t>Цель исследования: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692150"/>
            <a:ext cx="8218488" cy="3997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</a:t>
            </a:r>
            <a:r>
              <a:rPr lang="ru-RU" sz="2800" b="1" dirty="0" smtClean="0"/>
              <a:t>Проведение оценки жизненного состояния                                              деревьев произрастающих</a:t>
            </a:r>
            <a:r>
              <a:rPr lang="ru-RU" dirty="0" smtClean="0"/>
              <a:t> </a:t>
            </a:r>
            <a:r>
              <a:rPr lang="ru-RU" sz="2800" b="1" dirty="0" smtClean="0"/>
              <a:t>на территории МБОУ СОШ №3. с. Арзгир, изучение факторов окружающей среды, оказывающие непосредственное влияние на состояние зелёных насаждений.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285728"/>
            <a:ext cx="8929718" cy="4862513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900" b="1" dirty="0" smtClean="0"/>
              <a:t>            </a:t>
            </a:r>
            <a:r>
              <a:rPr lang="ru-RU" sz="2200" b="1" dirty="0" smtClean="0"/>
              <a:t>5. Мы рекомендуем и собираемся сделать: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200" dirty="0" smtClean="0"/>
              <a:t>продолжить </a:t>
            </a:r>
            <a:r>
              <a:rPr lang="ru-RU" sz="2200" dirty="0" smtClean="0"/>
              <a:t>наблюдение за жизненным состоянием всех деревьев </a:t>
            </a:r>
            <a:r>
              <a:rPr lang="ru-RU" sz="2200" dirty="0" smtClean="0"/>
              <a:t>    и </a:t>
            </a:r>
            <a:r>
              <a:rPr lang="ru-RU" sz="2200" dirty="0" smtClean="0"/>
              <a:t>кустарников, особенно имеющих  повреждения, регулярно, весной и осенью высаживать новые саженцы;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200" dirty="0" smtClean="0"/>
              <a:t>увеличить </a:t>
            </a:r>
            <a:r>
              <a:rPr lang="ru-RU" sz="2200" dirty="0" smtClean="0"/>
              <a:t>видовое разнообразие древесных пород;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200" dirty="0" smtClean="0"/>
              <a:t>следить </a:t>
            </a:r>
            <a:r>
              <a:rPr lang="ru-RU" sz="2200" dirty="0" smtClean="0"/>
              <a:t>за состоянием хвойных, лиственных и фруктовых деревьев;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200" dirty="0" smtClean="0"/>
              <a:t>своевременно </a:t>
            </a:r>
            <a:r>
              <a:rPr lang="ru-RU" sz="2200" dirty="0" smtClean="0"/>
              <a:t>проводить обрезку деревьев, удалять сухие ветви;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200" dirty="0" smtClean="0"/>
              <a:t>вести </a:t>
            </a:r>
            <a:r>
              <a:rPr lang="ru-RU" sz="2200" dirty="0" smtClean="0"/>
              <a:t>борьбу с вредителями;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200" dirty="0" smtClean="0"/>
              <a:t>обратиться </a:t>
            </a:r>
            <a:r>
              <a:rPr lang="ru-RU" sz="2200" dirty="0" smtClean="0"/>
              <a:t>к школьникам, работникам школы и местным жителям с просьбой бережно  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200" dirty="0" smtClean="0"/>
              <a:t>относиться </a:t>
            </a:r>
            <a:r>
              <a:rPr lang="ru-RU" sz="2200" dirty="0" smtClean="0"/>
              <a:t>к окружающим их растениям;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200" dirty="0" smtClean="0"/>
              <a:t>проводить </a:t>
            </a:r>
            <a:r>
              <a:rPr lang="ru-RU" sz="2200" dirty="0" smtClean="0"/>
              <a:t>в школе «День Земли», «День леса», акции «Посади дерево», конкурс «Самый зелёный участок», которые сопровождаются посадкой новых деревьев, кустарников, однолетних и многолетних цветочно-декоративных растений.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357166"/>
            <a:ext cx="678661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</a:t>
            </a:r>
            <a:b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 ВНИМАНИЕ!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195" name="Picture 3" descr="C:\Documents and Settings\Admin\Рабочий стол\Новая папка (5)\happy-new-year-2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000240"/>
            <a:ext cx="8085644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 Задачи исследования:</a:t>
            </a:r>
            <a:endParaRPr lang="ru-RU" sz="60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/>
              <a:t>1 год исследования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/>
              <a:t>1)  изучить научную литературу по данной теме;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/>
              <a:t>2) определить видовой состав древесно-кустарниковых растений, используемый в озеленении территории школы; оценить жизненное состояние деревьев визуальным методом по наличию разных повреждений; выявить болезни зелёных насаждений, определить тип и степень повреждения древесных растений.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/>
              <a:t>3) произвести статистическую обработку данных, сделать подсчёт по всем типам  повреждений.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     </a:t>
            </a:r>
            <a:r>
              <a:rPr lang="ru-RU" sz="2800" dirty="0" smtClean="0"/>
              <a:t>Видовой состав древесной растительности на территории пришкольного участка                   </a:t>
            </a:r>
            <a:br>
              <a:rPr lang="ru-RU" sz="2800" dirty="0" smtClean="0"/>
            </a:br>
            <a:r>
              <a:rPr lang="ru-RU" sz="2800" dirty="0" smtClean="0"/>
              <a:t>     МБОУ СОШ №3 с. Арзгир.</a:t>
            </a:r>
          </a:p>
        </p:txBody>
      </p:sp>
      <p:graphicFrame>
        <p:nvGraphicFramePr>
          <p:cNvPr id="1026" name="Organization Chart 7"/>
          <p:cNvGraphicFramePr>
            <a:graphicFrameLocks/>
          </p:cNvGraphicFramePr>
          <p:nvPr>
            <p:ph type="dgm" idx="1"/>
          </p:nvPr>
        </p:nvGraphicFramePr>
        <p:xfrm>
          <a:off x="468313" y="1916113"/>
          <a:ext cx="8208962" cy="446405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16113"/>
            <a:ext cx="8229600" cy="42148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mtClean="0"/>
              <a:t>Болезни зелёных насаждений.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 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23850" y="-542925"/>
            <a:ext cx="8569325" cy="649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/>
            <a:endParaRPr lang="ru-RU" sz="2800" dirty="0"/>
          </a:p>
          <a:p>
            <a:pPr marL="342900" indent="-342900"/>
            <a:endParaRPr lang="ru-RU" sz="2800" dirty="0"/>
          </a:p>
          <a:p>
            <a:pPr marL="342900" indent="-342900"/>
            <a:endParaRPr lang="ru-RU" sz="2800" dirty="0"/>
          </a:p>
          <a:p>
            <a:pPr marL="342900" indent="-342900"/>
            <a:endParaRPr lang="ru-RU" sz="2800" dirty="0"/>
          </a:p>
          <a:p>
            <a:pPr marL="342900" indent="-342900"/>
            <a:r>
              <a:rPr lang="ru-RU" sz="2800" dirty="0"/>
              <a:t>У </a:t>
            </a:r>
            <a:r>
              <a:rPr lang="ru-RU" sz="2800" dirty="0" err="1"/>
              <a:t>древестных</a:t>
            </a:r>
            <a:r>
              <a:rPr lang="ru-RU" sz="2800" dirty="0"/>
              <a:t> растений встречаются следующие:</a:t>
            </a:r>
          </a:p>
          <a:p>
            <a:pPr marL="342900" indent="-342900">
              <a:buFontTx/>
              <a:buAutoNum type="arabicPeriod"/>
            </a:pPr>
            <a:r>
              <a:rPr lang="ru-RU" sz="2800" dirty="0"/>
              <a:t>неинфекционные – вызванные почвенно-климатическими условиями, механическими повреждениями;</a:t>
            </a:r>
          </a:p>
          <a:p>
            <a:pPr marL="342900" indent="-342900"/>
            <a:r>
              <a:rPr lang="ru-RU" sz="2800" dirty="0"/>
              <a:t>2. бактериальные – опухоли, гнили, пятна;</a:t>
            </a:r>
          </a:p>
          <a:p>
            <a:pPr marL="342900" indent="-342900"/>
            <a:r>
              <a:rPr lang="ru-RU" sz="2800" dirty="0"/>
              <a:t>3. вирусные – скрученные листья, изменение формы и цвета побегов, листьев;</a:t>
            </a:r>
          </a:p>
          <a:p>
            <a:pPr marL="342900" indent="-342900"/>
            <a:r>
              <a:rPr lang="ru-RU" sz="2800" dirty="0"/>
              <a:t>4. грибковые – пятнистость, налёты, трутовые грибы,</a:t>
            </a:r>
          </a:p>
          <a:p>
            <a:pPr marL="342900" indent="-342900"/>
            <a:r>
              <a:rPr lang="ru-RU" sz="2800" dirty="0"/>
              <a:t>    шляпочные грибы из-за запылённости и загрязнённости стволов.</a:t>
            </a:r>
          </a:p>
          <a:p>
            <a:pPr marL="342900" indent="-342900" eaLnBrk="0" hangingPunct="0"/>
            <a:endParaRPr lang="ru-RU" sz="2800" dirty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Основные повреждения деревьев </a:t>
            </a:r>
          </a:p>
        </p:txBody>
      </p:sp>
      <p:graphicFrame>
        <p:nvGraphicFramePr>
          <p:cNvPr id="47164" name="Group 60"/>
          <p:cNvGraphicFramePr>
            <a:graphicFrameLocks noGrp="1"/>
          </p:cNvGraphicFramePr>
          <p:nvPr>
            <p:ph type="tbl" idx="1"/>
          </p:nvPr>
        </p:nvGraphicFramePr>
        <p:xfrm>
          <a:off x="142875" y="1357313"/>
          <a:ext cx="8858312" cy="5233415"/>
        </p:xfrm>
        <a:graphic>
          <a:graphicData uri="http://schemas.openxmlformats.org/drawingml/2006/table">
            <a:tbl>
              <a:tblPr/>
              <a:tblGrid>
                <a:gridCol w="4429156"/>
                <a:gridCol w="4429156"/>
              </a:tblGrid>
              <a:tr h="551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SimSun" charset="-122"/>
                        </a:rPr>
                        <a:t>Виды повреждений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SimSun" charset="-122"/>
                        </a:rPr>
                        <a:t>Количество деревьев</a:t>
                      </a: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3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SimSun" charset="-122"/>
                        </a:rPr>
                        <a:t>1. Растрескавшаяся, повреждённая кора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SimSun" charset="-122"/>
                        </a:rPr>
                        <a:t>2. Засохшие ветки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SimSun" charset="-122"/>
                        </a:rPr>
                        <a:t>3. Сломанные ветки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3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SimSun" charset="-122"/>
                        </a:rPr>
                        <a:t>4. Спиленные, срубленные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SimSun" charset="-122"/>
                        </a:rPr>
                        <a:t>5. Искривлённый ствол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3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SimSun" charset="-122"/>
                        </a:rPr>
                        <a:t>6. Формирование и наличие дупел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3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SimSun" charset="-122"/>
                        </a:rPr>
                        <a:t>7. Вышедшие на поверхность корни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 </a:t>
            </a:r>
          </a:p>
        </p:txBody>
      </p:sp>
      <p:graphicFrame>
        <p:nvGraphicFramePr>
          <p:cNvPr id="48167" name="Group 39"/>
          <p:cNvGraphicFramePr>
            <a:graphicFrameLocks noGrp="1"/>
          </p:cNvGraphicFramePr>
          <p:nvPr>
            <p:ph type="tbl" idx="1"/>
          </p:nvPr>
        </p:nvGraphicFramePr>
        <p:xfrm>
          <a:off x="142844" y="74827"/>
          <a:ext cx="8858312" cy="6783173"/>
        </p:xfrm>
        <a:graphic>
          <a:graphicData uri="http://schemas.openxmlformats.org/drawingml/2006/table">
            <a:tbl>
              <a:tblPr/>
              <a:tblGrid>
                <a:gridCol w="4429156"/>
                <a:gridCol w="4429156"/>
              </a:tblGrid>
              <a:tr h="7813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SimSun" charset="-122"/>
                        </a:rPr>
                        <a:t>8. Грибы (шляпочные)</a:t>
                      </a: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73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SimSun" charset="-122"/>
                        </a:rPr>
                        <a:t>9. Грибы (трутовики)</a:t>
                      </a: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8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SimSun" charset="-122"/>
                        </a:rPr>
                        <a:t>10. «Шишки» - спящие почки начали своё развитие и образовали «наплывы»</a:t>
                      </a: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8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SimSun" charset="-122"/>
                        </a:rPr>
                        <a:t>11. Антропогенное воздействие (гвозди, надписи, краска, вырезки)</a:t>
                      </a: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SimSun" charset="-122"/>
                        </a:rPr>
                        <a:t>12. Бактериальные заболевания: опухоли, гнили, пятна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8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SimSun" charset="-122"/>
                        </a:rPr>
                        <a:t>13. Скрученные листья, изменение формы и цвета побегов</a:t>
                      </a: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8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SimSun" charset="-122"/>
                        </a:rPr>
                        <a:t>14. Пятнистость, налёты из-за запылённости и загрязнённости стволов</a:t>
                      </a: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 </a:t>
            </a:r>
            <a:r>
              <a:rPr lang="ru-RU" sz="2800" dirty="0" smtClean="0"/>
              <a:t>Шкала визуальной оценки</a:t>
            </a:r>
            <a:br>
              <a:rPr lang="ru-RU" sz="2800" dirty="0" smtClean="0"/>
            </a:br>
            <a:r>
              <a:rPr lang="ru-RU" sz="2800" dirty="0" smtClean="0"/>
              <a:t>состояния растений по внешним признакам.</a:t>
            </a:r>
          </a:p>
        </p:txBody>
      </p:sp>
      <p:graphicFrame>
        <p:nvGraphicFramePr>
          <p:cNvPr id="33923" name="Group 131"/>
          <p:cNvGraphicFramePr>
            <a:graphicFrameLocks noGrp="1"/>
          </p:cNvGraphicFramePr>
          <p:nvPr/>
        </p:nvGraphicFramePr>
        <p:xfrm>
          <a:off x="539750" y="1341438"/>
          <a:ext cx="8135938" cy="5254752"/>
        </p:xfrm>
        <a:graphic>
          <a:graphicData uri="http://schemas.openxmlformats.org/drawingml/2006/table">
            <a:tbl>
              <a:tblPr/>
              <a:tblGrid>
                <a:gridCol w="2209800"/>
                <a:gridCol w="4705350"/>
                <a:gridCol w="1220788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Фактор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Вариация фактора состояния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Баллы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Состояние ствола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Здоровый и крепкий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Имеются повреждения коры Наличие гнилей и дупел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Величина прироста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Более 6 дюймов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2-6 дюймов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Менее 2 дюймов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Структура кроны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Нормальная, здоровая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Один крупный или несколько мелких сучьев усохли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Два и более крупных сучьев усохли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87" name="Rectangle 35"/>
          <p:cNvSpPr>
            <a:spLocks noGrp="1" noChangeArrowheads="1"/>
          </p:cNvSpPr>
          <p:nvPr>
            <p:ph type="title"/>
          </p:nvPr>
        </p:nvSpPr>
        <p:spPr>
          <a:xfrm>
            <a:off x="611188" y="-15398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graphicFrame>
        <p:nvGraphicFramePr>
          <p:cNvPr id="49199" name="Group 47"/>
          <p:cNvGraphicFramePr>
            <a:graphicFrameLocks noGrp="1"/>
          </p:cNvGraphicFramePr>
          <p:nvPr>
            <p:ph type="tbl" idx="1"/>
          </p:nvPr>
        </p:nvGraphicFramePr>
        <p:xfrm>
          <a:off x="285721" y="357166"/>
          <a:ext cx="8389968" cy="6149045"/>
        </p:xfrm>
        <a:graphic>
          <a:graphicData uri="http://schemas.openxmlformats.org/drawingml/2006/table">
            <a:tbl>
              <a:tblPr/>
              <a:tblGrid>
                <a:gridCol w="2879989"/>
                <a:gridCol w="4301650"/>
                <a:gridCol w="1208329"/>
              </a:tblGrid>
              <a:tr h="10515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SimSun" charset="-122"/>
                        </a:rPr>
                        <a:t>Вредители и болезни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SimSun" charset="-122"/>
                        </a:rPr>
                        <a:t>Отсутствуют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SimSun" charset="-122"/>
                        </a:rPr>
                        <a:t>Имеется один вид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0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SimSun" charset="-122"/>
                        </a:rPr>
                        <a:t>Имеется 2 и более видов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64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SimSun" charset="-122"/>
                        </a:rPr>
                        <a:t>Степень развития кроны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SimSun" charset="-122"/>
                        </a:rPr>
                        <a:t>Полная, равномерно развитая (сбалансированная)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SimSun" charset="-122"/>
                        </a:rPr>
                        <a:t>Полная, но нарушенная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15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SimSun" charset="-122"/>
                        </a:rPr>
                        <a:t>Нарушенная и недоразвитая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stva20998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listva20998</Template>
  <TotalTime>37</TotalTime>
  <Words>1757</Words>
  <Application>Microsoft Office PowerPoint</Application>
  <PresentationFormat>Экран (4:3)</PresentationFormat>
  <Paragraphs>617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listva20998</vt:lpstr>
      <vt:lpstr>Исследовательская работа  по экологии</vt:lpstr>
      <vt:lpstr> Цель исследования:</vt:lpstr>
      <vt:lpstr> Задачи исследования:</vt:lpstr>
      <vt:lpstr>     Видовой состав древесной растительности на территории пришкольного участка                         МБОУ СОШ №3 с. Арзгир.</vt:lpstr>
      <vt:lpstr>Болезни зелёных насаждений.</vt:lpstr>
      <vt:lpstr>Основные повреждения деревьев </vt:lpstr>
      <vt:lpstr> </vt:lpstr>
      <vt:lpstr> Шкала визуальной оценки состояния растений по внешним признакам.</vt:lpstr>
      <vt:lpstr>Слайд 9</vt:lpstr>
      <vt:lpstr> Определение класса  состояния деревьев.</vt:lpstr>
      <vt:lpstr>Результаты первого года работы.</vt:lpstr>
      <vt:lpstr> </vt:lpstr>
      <vt:lpstr>Слайд 13</vt:lpstr>
      <vt:lpstr> </vt:lpstr>
      <vt:lpstr> Результаты оценки состояния  сосны обыкновенной. </vt:lpstr>
      <vt:lpstr>Слайд 16</vt:lpstr>
      <vt:lpstr>Результаты оценки состояния фруктовых  деревьев</vt:lpstr>
      <vt:lpstr> </vt:lpstr>
      <vt:lpstr> Выводы и предложения.</vt:lpstr>
      <vt:lpstr> </vt:lpstr>
      <vt:lpstr>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  по экологии</dc:title>
  <dc:creator>Admin</dc:creator>
  <cp:lastModifiedBy>Юля</cp:lastModifiedBy>
  <cp:revision>6</cp:revision>
  <dcterms:created xsi:type="dcterms:W3CDTF">2014-11-14T19:02:42Z</dcterms:created>
  <dcterms:modified xsi:type="dcterms:W3CDTF">2014-11-15T05:40:05Z</dcterms:modified>
</cp:coreProperties>
</file>