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0598" autoAdjust="0"/>
  </p:normalViewPr>
  <p:slideViewPr>
    <p:cSldViewPr>
      <p:cViewPr varScale="1">
        <p:scale>
          <a:sx n="80" d="100"/>
          <a:sy n="80" d="100"/>
        </p:scale>
        <p:origin x="-127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D4276B-B232-42DF-BADA-1413E12A78B7}" type="doc">
      <dgm:prSet loTypeId="urn:microsoft.com/office/officeart/2005/8/layout/cycle7" loCatId="cycle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40BEA99-4B08-41C8-AF89-D5CD1255DCB2}">
      <dgm:prSet phldrT="[Текст]"/>
      <dgm:spPr/>
      <dgm:t>
        <a:bodyPr/>
        <a:lstStyle/>
        <a:p>
          <a:r>
            <a:rPr lang="ru-RU" dirty="0" smtClean="0"/>
            <a:t>Развивается сила мышц</a:t>
          </a:r>
          <a:endParaRPr lang="ru-RU" dirty="0"/>
        </a:p>
      </dgm:t>
    </dgm:pt>
    <dgm:pt modelId="{94C2CD8C-CC56-4205-9710-DB681CD3B9AF}" type="parTrans" cxnId="{088F3886-8618-462D-8B1A-28E66B08F3C3}">
      <dgm:prSet/>
      <dgm:spPr/>
      <dgm:t>
        <a:bodyPr/>
        <a:lstStyle/>
        <a:p>
          <a:endParaRPr lang="ru-RU"/>
        </a:p>
      </dgm:t>
    </dgm:pt>
    <dgm:pt modelId="{0DC24586-8B50-4299-9129-89992599A566}" type="sibTrans" cxnId="{088F3886-8618-462D-8B1A-28E66B08F3C3}">
      <dgm:prSet/>
      <dgm:spPr/>
      <dgm:t>
        <a:bodyPr/>
        <a:lstStyle/>
        <a:p>
          <a:endParaRPr lang="ru-RU"/>
        </a:p>
      </dgm:t>
    </dgm:pt>
    <dgm:pt modelId="{10B56B15-B59C-4EEC-BAAC-B963E3934446}">
      <dgm:prSet phldrT="[Текст]"/>
      <dgm:spPr/>
      <dgm:t>
        <a:bodyPr/>
        <a:lstStyle/>
        <a:p>
          <a:r>
            <a:rPr lang="ru-RU" dirty="0" smtClean="0"/>
            <a:t>Формируется правильная осанка</a:t>
          </a:r>
          <a:endParaRPr lang="ru-RU" dirty="0"/>
        </a:p>
      </dgm:t>
    </dgm:pt>
    <dgm:pt modelId="{8FE750B7-4F51-4265-A838-5B1931AC9745}" type="parTrans" cxnId="{3B8A93B7-C6AA-4ED4-9FEE-0B97A6611698}">
      <dgm:prSet/>
      <dgm:spPr/>
      <dgm:t>
        <a:bodyPr/>
        <a:lstStyle/>
        <a:p>
          <a:endParaRPr lang="ru-RU"/>
        </a:p>
      </dgm:t>
    </dgm:pt>
    <dgm:pt modelId="{03AC2843-B740-4E85-959F-05B4DD9B22B0}" type="sibTrans" cxnId="{3B8A93B7-C6AA-4ED4-9FEE-0B97A6611698}">
      <dgm:prSet/>
      <dgm:spPr/>
      <dgm:t>
        <a:bodyPr/>
        <a:lstStyle/>
        <a:p>
          <a:endParaRPr lang="ru-RU"/>
        </a:p>
      </dgm:t>
    </dgm:pt>
    <dgm:pt modelId="{0555700C-09D2-47E9-B807-AE28E52C06FA}">
      <dgm:prSet phldrT="[Текст]"/>
      <dgm:spPr/>
      <dgm:t>
        <a:bodyPr/>
        <a:lstStyle/>
        <a:p>
          <a:r>
            <a:rPr lang="ru-RU" dirty="0" smtClean="0"/>
            <a:t>Активизируется рост тела в длину</a:t>
          </a:r>
          <a:endParaRPr lang="ru-RU" dirty="0"/>
        </a:p>
      </dgm:t>
    </dgm:pt>
    <dgm:pt modelId="{18D95455-230F-479E-A057-C7F062A867DB}" type="parTrans" cxnId="{0CA6C8F5-A05A-4534-A525-4034863E610D}">
      <dgm:prSet/>
      <dgm:spPr/>
      <dgm:t>
        <a:bodyPr/>
        <a:lstStyle/>
        <a:p>
          <a:endParaRPr lang="ru-RU"/>
        </a:p>
      </dgm:t>
    </dgm:pt>
    <dgm:pt modelId="{58E46E3D-C128-464B-8121-EBF929476BD5}" type="sibTrans" cxnId="{0CA6C8F5-A05A-4534-A525-4034863E610D}">
      <dgm:prSet/>
      <dgm:spPr/>
      <dgm:t>
        <a:bodyPr/>
        <a:lstStyle/>
        <a:p>
          <a:endParaRPr lang="ru-RU"/>
        </a:p>
      </dgm:t>
    </dgm:pt>
    <dgm:pt modelId="{BF48767D-9362-4A78-9B1D-93DCEDCF9733}" type="pres">
      <dgm:prSet presAssocID="{19D4276B-B232-42DF-BADA-1413E12A78B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09FC73-A103-4AF7-AFB5-EBF46BF3EA8C}" type="pres">
      <dgm:prSet presAssocID="{340BEA99-4B08-41C8-AF89-D5CD1255DCB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50D2BB-4E1F-487B-BBD9-18A35BD607BC}" type="pres">
      <dgm:prSet presAssocID="{0DC24586-8B50-4299-9129-89992599A566}" presName="sibTrans" presStyleLbl="sibTrans2D1" presStyleIdx="0" presStyleCnt="3" custLinFactNeighborX="57380" custLinFactNeighborY="-73194"/>
      <dgm:spPr/>
      <dgm:t>
        <a:bodyPr/>
        <a:lstStyle/>
        <a:p>
          <a:endParaRPr lang="ru-RU"/>
        </a:p>
      </dgm:t>
    </dgm:pt>
    <dgm:pt modelId="{785F6E3E-7C43-47CA-858B-5A6B2FCF9F20}" type="pres">
      <dgm:prSet presAssocID="{0DC24586-8B50-4299-9129-89992599A566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1E69FC7B-6F87-463B-830A-B01CFDAD2332}" type="pres">
      <dgm:prSet presAssocID="{10B56B15-B59C-4EEC-BAAC-B963E393444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9A2297-2B5D-45DD-99F5-9D1460F14C88}" type="pres">
      <dgm:prSet presAssocID="{03AC2843-B740-4E85-959F-05B4DD9B22B0}" presName="sibTrans" presStyleLbl="sibTrans2D1" presStyleIdx="1" presStyleCnt="3"/>
      <dgm:spPr/>
      <dgm:t>
        <a:bodyPr/>
        <a:lstStyle/>
        <a:p>
          <a:endParaRPr lang="ru-RU"/>
        </a:p>
      </dgm:t>
    </dgm:pt>
    <dgm:pt modelId="{3F5CF105-9F32-46A9-B7E4-3EA220208D23}" type="pres">
      <dgm:prSet presAssocID="{03AC2843-B740-4E85-959F-05B4DD9B22B0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DC31E6B9-E262-44A2-8F22-DDEC235051B2}" type="pres">
      <dgm:prSet presAssocID="{0555700C-09D2-47E9-B807-AE28E52C06F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C13DB8-4C80-4574-A32A-489814C6F449}" type="pres">
      <dgm:prSet presAssocID="{58E46E3D-C128-464B-8121-EBF929476BD5}" presName="sibTrans" presStyleLbl="sibTrans2D1" presStyleIdx="2" presStyleCnt="3" custLinFactNeighborX="-52257" custLinFactNeighborY="-86975"/>
      <dgm:spPr/>
      <dgm:t>
        <a:bodyPr/>
        <a:lstStyle/>
        <a:p>
          <a:endParaRPr lang="ru-RU"/>
        </a:p>
      </dgm:t>
    </dgm:pt>
    <dgm:pt modelId="{75CCC0D1-DDF5-4DD0-A9BF-EAC3FC377A91}" type="pres">
      <dgm:prSet presAssocID="{58E46E3D-C128-464B-8121-EBF929476BD5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1320122E-0D65-4053-A635-C780E399A2F0}" type="presOf" srcId="{58E46E3D-C128-464B-8121-EBF929476BD5}" destId="{6DC13DB8-4C80-4574-A32A-489814C6F449}" srcOrd="0" destOrd="0" presId="urn:microsoft.com/office/officeart/2005/8/layout/cycle7"/>
    <dgm:cxn modelId="{AA3B08DA-0AF0-4A76-B781-C5F147182335}" type="presOf" srcId="{58E46E3D-C128-464B-8121-EBF929476BD5}" destId="{75CCC0D1-DDF5-4DD0-A9BF-EAC3FC377A91}" srcOrd="1" destOrd="0" presId="urn:microsoft.com/office/officeart/2005/8/layout/cycle7"/>
    <dgm:cxn modelId="{1E71F800-8236-4674-A143-1FB3CBB8ABA5}" type="presOf" srcId="{0DC24586-8B50-4299-9129-89992599A566}" destId="{2950D2BB-4E1F-487B-BBD9-18A35BD607BC}" srcOrd="0" destOrd="0" presId="urn:microsoft.com/office/officeart/2005/8/layout/cycle7"/>
    <dgm:cxn modelId="{0CA6C8F5-A05A-4534-A525-4034863E610D}" srcId="{19D4276B-B232-42DF-BADA-1413E12A78B7}" destId="{0555700C-09D2-47E9-B807-AE28E52C06FA}" srcOrd="2" destOrd="0" parTransId="{18D95455-230F-479E-A057-C7F062A867DB}" sibTransId="{58E46E3D-C128-464B-8121-EBF929476BD5}"/>
    <dgm:cxn modelId="{C2F61663-2B3D-4235-8C38-4B2D0A9EE362}" type="presOf" srcId="{10B56B15-B59C-4EEC-BAAC-B963E3934446}" destId="{1E69FC7B-6F87-463B-830A-B01CFDAD2332}" srcOrd="0" destOrd="0" presId="urn:microsoft.com/office/officeart/2005/8/layout/cycle7"/>
    <dgm:cxn modelId="{2BCC1E3F-2DD7-4A51-BAD4-5D4BFD8C728B}" type="presOf" srcId="{0555700C-09D2-47E9-B807-AE28E52C06FA}" destId="{DC31E6B9-E262-44A2-8F22-DDEC235051B2}" srcOrd="0" destOrd="0" presId="urn:microsoft.com/office/officeart/2005/8/layout/cycle7"/>
    <dgm:cxn modelId="{3B22F8B6-B14A-4EA0-95A1-8CD95FB68C09}" type="presOf" srcId="{03AC2843-B740-4E85-959F-05B4DD9B22B0}" destId="{519A2297-2B5D-45DD-99F5-9D1460F14C88}" srcOrd="0" destOrd="0" presId="urn:microsoft.com/office/officeart/2005/8/layout/cycle7"/>
    <dgm:cxn modelId="{3B8A93B7-C6AA-4ED4-9FEE-0B97A6611698}" srcId="{19D4276B-B232-42DF-BADA-1413E12A78B7}" destId="{10B56B15-B59C-4EEC-BAAC-B963E3934446}" srcOrd="1" destOrd="0" parTransId="{8FE750B7-4F51-4265-A838-5B1931AC9745}" sibTransId="{03AC2843-B740-4E85-959F-05B4DD9B22B0}"/>
    <dgm:cxn modelId="{0EFA1B40-7871-4E18-9DDC-501735575585}" type="presOf" srcId="{19D4276B-B232-42DF-BADA-1413E12A78B7}" destId="{BF48767D-9362-4A78-9B1D-93DCEDCF9733}" srcOrd="0" destOrd="0" presId="urn:microsoft.com/office/officeart/2005/8/layout/cycle7"/>
    <dgm:cxn modelId="{088F3886-8618-462D-8B1A-28E66B08F3C3}" srcId="{19D4276B-B232-42DF-BADA-1413E12A78B7}" destId="{340BEA99-4B08-41C8-AF89-D5CD1255DCB2}" srcOrd="0" destOrd="0" parTransId="{94C2CD8C-CC56-4205-9710-DB681CD3B9AF}" sibTransId="{0DC24586-8B50-4299-9129-89992599A566}"/>
    <dgm:cxn modelId="{C7E6CD32-2EA9-4B42-92A2-8A919ED6CCC1}" type="presOf" srcId="{340BEA99-4B08-41C8-AF89-D5CD1255DCB2}" destId="{9609FC73-A103-4AF7-AFB5-EBF46BF3EA8C}" srcOrd="0" destOrd="0" presId="urn:microsoft.com/office/officeart/2005/8/layout/cycle7"/>
    <dgm:cxn modelId="{BE4D1B78-3A90-4E88-8D64-CDACFC72177A}" type="presOf" srcId="{0DC24586-8B50-4299-9129-89992599A566}" destId="{785F6E3E-7C43-47CA-858B-5A6B2FCF9F20}" srcOrd="1" destOrd="0" presId="urn:microsoft.com/office/officeart/2005/8/layout/cycle7"/>
    <dgm:cxn modelId="{7D8BE114-F215-40A1-ACD8-BE0A62CEFECB}" type="presOf" srcId="{03AC2843-B740-4E85-959F-05B4DD9B22B0}" destId="{3F5CF105-9F32-46A9-B7E4-3EA220208D23}" srcOrd="1" destOrd="0" presId="urn:microsoft.com/office/officeart/2005/8/layout/cycle7"/>
    <dgm:cxn modelId="{FFE17D72-83C9-4363-BC21-44FDBD077278}" type="presParOf" srcId="{BF48767D-9362-4A78-9B1D-93DCEDCF9733}" destId="{9609FC73-A103-4AF7-AFB5-EBF46BF3EA8C}" srcOrd="0" destOrd="0" presId="urn:microsoft.com/office/officeart/2005/8/layout/cycle7"/>
    <dgm:cxn modelId="{B1E696B1-651F-4990-AD51-DF7EF8386933}" type="presParOf" srcId="{BF48767D-9362-4A78-9B1D-93DCEDCF9733}" destId="{2950D2BB-4E1F-487B-BBD9-18A35BD607BC}" srcOrd="1" destOrd="0" presId="urn:microsoft.com/office/officeart/2005/8/layout/cycle7"/>
    <dgm:cxn modelId="{1ED7F43D-B277-49E5-B2A7-A950227B8882}" type="presParOf" srcId="{2950D2BB-4E1F-487B-BBD9-18A35BD607BC}" destId="{785F6E3E-7C43-47CA-858B-5A6B2FCF9F20}" srcOrd="0" destOrd="0" presId="urn:microsoft.com/office/officeart/2005/8/layout/cycle7"/>
    <dgm:cxn modelId="{3A0C9E67-F304-4014-B0C8-744D18C4641F}" type="presParOf" srcId="{BF48767D-9362-4A78-9B1D-93DCEDCF9733}" destId="{1E69FC7B-6F87-463B-830A-B01CFDAD2332}" srcOrd="2" destOrd="0" presId="urn:microsoft.com/office/officeart/2005/8/layout/cycle7"/>
    <dgm:cxn modelId="{D5F4680D-10AE-4EA0-A997-1A69D44E1CDC}" type="presParOf" srcId="{BF48767D-9362-4A78-9B1D-93DCEDCF9733}" destId="{519A2297-2B5D-45DD-99F5-9D1460F14C88}" srcOrd="3" destOrd="0" presId="urn:microsoft.com/office/officeart/2005/8/layout/cycle7"/>
    <dgm:cxn modelId="{2467D29D-C062-46E5-9677-5E43B77E94DF}" type="presParOf" srcId="{519A2297-2B5D-45DD-99F5-9D1460F14C88}" destId="{3F5CF105-9F32-46A9-B7E4-3EA220208D23}" srcOrd="0" destOrd="0" presId="urn:microsoft.com/office/officeart/2005/8/layout/cycle7"/>
    <dgm:cxn modelId="{85772CB4-01C0-4485-99EB-7A6B98AF5A5E}" type="presParOf" srcId="{BF48767D-9362-4A78-9B1D-93DCEDCF9733}" destId="{DC31E6B9-E262-44A2-8F22-DDEC235051B2}" srcOrd="4" destOrd="0" presId="urn:microsoft.com/office/officeart/2005/8/layout/cycle7"/>
    <dgm:cxn modelId="{52552365-F597-41AA-971F-C7999DF9CF4A}" type="presParOf" srcId="{BF48767D-9362-4A78-9B1D-93DCEDCF9733}" destId="{6DC13DB8-4C80-4574-A32A-489814C6F449}" srcOrd="5" destOrd="0" presId="urn:microsoft.com/office/officeart/2005/8/layout/cycle7"/>
    <dgm:cxn modelId="{77C6775A-0680-4283-8BB8-4D19CF0C7CA1}" type="presParOf" srcId="{6DC13DB8-4C80-4574-A32A-489814C6F449}" destId="{75CCC0D1-DDF5-4DD0-A9BF-EAC3FC377A91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EBCC3B-5513-4194-9243-35E38D8EBC5F}" type="doc">
      <dgm:prSet loTypeId="urn:microsoft.com/office/officeart/2005/8/layout/chevron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F1D5D22-72DB-4AAD-A341-22AE30DD7EDE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3184688B-5109-4DD3-9AD7-ED69264CC6C9}" type="parTrans" cxnId="{8B1F84A3-FAA3-4F5D-9AAD-0DFFB94F89B5}">
      <dgm:prSet/>
      <dgm:spPr/>
      <dgm:t>
        <a:bodyPr/>
        <a:lstStyle/>
        <a:p>
          <a:endParaRPr lang="ru-RU"/>
        </a:p>
      </dgm:t>
    </dgm:pt>
    <dgm:pt modelId="{8FECE817-6EF3-4C96-96BC-E0EF16714E74}" type="sibTrans" cxnId="{8B1F84A3-FAA3-4F5D-9AAD-0DFFB94F89B5}">
      <dgm:prSet/>
      <dgm:spPr/>
      <dgm:t>
        <a:bodyPr/>
        <a:lstStyle/>
        <a:p>
          <a:endParaRPr lang="ru-RU"/>
        </a:p>
      </dgm:t>
    </dgm:pt>
    <dgm:pt modelId="{E1D8D099-1858-4968-826F-123C1F7A776C}">
      <dgm:prSet phldrT="[Текст]"/>
      <dgm:spPr/>
      <dgm:t>
        <a:bodyPr/>
        <a:lstStyle/>
        <a:p>
          <a:r>
            <a:rPr lang="ru-RU" b="0" i="0" dirty="0" smtClean="0"/>
            <a:t>На состояние мышечной системы, системы дыхания, сердечно – сосудистой системы, кровообращения, обмен веществ.</a:t>
          </a:r>
          <a:endParaRPr lang="ru-RU" dirty="0"/>
        </a:p>
      </dgm:t>
    </dgm:pt>
    <dgm:pt modelId="{B1A913F3-A058-41F0-AB79-380C2D106D7C}" type="parTrans" cxnId="{8395B9B6-16FE-421A-9FEA-447B3447B337}">
      <dgm:prSet/>
      <dgm:spPr/>
      <dgm:t>
        <a:bodyPr/>
        <a:lstStyle/>
        <a:p>
          <a:endParaRPr lang="ru-RU"/>
        </a:p>
      </dgm:t>
    </dgm:pt>
    <dgm:pt modelId="{514E6133-F3BB-40BE-8F8F-82EE18807DD3}" type="sibTrans" cxnId="{8395B9B6-16FE-421A-9FEA-447B3447B337}">
      <dgm:prSet/>
      <dgm:spPr/>
      <dgm:t>
        <a:bodyPr/>
        <a:lstStyle/>
        <a:p>
          <a:endParaRPr lang="ru-RU"/>
        </a:p>
      </dgm:t>
    </dgm:pt>
    <dgm:pt modelId="{6DF5114B-2620-4EC3-AA0C-F18A578BEC6F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BE8D48B1-D434-42BC-8D70-B79D745BA46C}" type="parTrans" cxnId="{60ABA9F0-F4ED-4D6A-BEAD-0C2821D16D42}">
      <dgm:prSet/>
      <dgm:spPr/>
      <dgm:t>
        <a:bodyPr/>
        <a:lstStyle/>
        <a:p>
          <a:endParaRPr lang="ru-RU"/>
        </a:p>
      </dgm:t>
    </dgm:pt>
    <dgm:pt modelId="{3919F600-36FB-4F2D-AA2A-5C3911BD69A5}" type="sibTrans" cxnId="{60ABA9F0-F4ED-4D6A-BEAD-0C2821D16D42}">
      <dgm:prSet/>
      <dgm:spPr/>
      <dgm:t>
        <a:bodyPr/>
        <a:lstStyle/>
        <a:p>
          <a:endParaRPr lang="ru-RU"/>
        </a:p>
      </dgm:t>
    </dgm:pt>
    <dgm:pt modelId="{A125B64E-B30A-4C31-B8A6-A4D51DE424AA}">
      <dgm:prSet phldrT="[Текст]"/>
      <dgm:spPr/>
      <dgm:t>
        <a:bodyPr/>
        <a:lstStyle/>
        <a:p>
          <a:r>
            <a:rPr lang="ru-RU" b="0" i="0" dirty="0" smtClean="0"/>
            <a:t>На увеличение объема и массы мышечной ткани, силы основных мышечных групп.</a:t>
          </a:r>
          <a:endParaRPr lang="ru-RU" dirty="0"/>
        </a:p>
      </dgm:t>
    </dgm:pt>
    <dgm:pt modelId="{B1035014-13BF-4AB7-ADE0-0F70ED44C36B}" type="parTrans" cxnId="{2B5B49A6-E4E4-4AC0-B41A-E45C363A91EF}">
      <dgm:prSet/>
      <dgm:spPr/>
      <dgm:t>
        <a:bodyPr/>
        <a:lstStyle/>
        <a:p>
          <a:endParaRPr lang="ru-RU"/>
        </a:p>
      </dgm:t>
    </dgm:pt>
    <dgm:pt modelId="{1B151AB0-B2E3-4DD8-B7DB-B2315FD991FF}" type="sibTrans" cxnId="{2B5B49A6-E4E4-4AC0-B41A-E45C363A91EF}">
      <dgm:prSet/>
      <dgm:spPr/>
      <dgm:t>
        <a:bodyPr/>
        <a:lstStyle/>
        <a:p>
          <a:endParaRPr lang="ru-RU"/>
        </a:p>
      </dgm:t>
    </dgm:pt>
    <dgm:pt modelId="{B8B2D3F2-825B-4BC0-A01B-E2E8353FE49A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947BC72A-E36B-46FE-86F9-359D6E81EC8A}" type="parTrans" cxnId="{94DD29C1-7D6A-4081-9284-76BB74D5A980}">
      <dgm:prSet/>
      <dgm:spPr/>
      <dgm:t>
        <a:bodyPr/>
        <a:lstStyle/>
        <a:p>
          <a:endParaRPr lang="ru-RU"/>
        </a:p>
      </dgm:t>
    </dgm:pt>
    <dgm:pt modelId="{7CEBDDEE-F987-4078-89A0-549D7B23E186}" type="sibTrans" cxnId="{94DD29C1-7D6A-4081-9284-76BB74D5A980}">
      <dgm:prSet/>
      <dgm:spPr/>
      <dgm:t>
        <a:bodyPr/>
        <a:lstStyle/>
        <a:p>
          <a:endParaRPr lang="ru-RU"/>
        </a:p>
      </dgm:t>
    </dgm:pt>
    <dgm:pt modelId="{224838BD-E3BE-4321-A414-4D190ED3E300}">
      <dgm:prSet phldrT="[Текст]"/>
      <dgm:spPr/>
      <dgm:t>
        <a:bodyPr/>
        <a:lstStyle/>
        <a:p>
          <a:r>
            <a:rPr lang="ru-RU" b="0" i="0" dirty="0" smtClean="0"/>
            <a:t>На увеличение ударного объема сердца, тонуса сосудов, на увеличение полости и утолщение стенки сердечной мышцы, на улучшение регуляции сердечной деятельности.</a:t>
          </a:r>
          <a:endParaRPr lang="ru-RU" dirty="0"/>
        </a:p>
      </dgm:t>
    </dgm:pt>
    <dgm:pt modelId="{318816C7-4BBE-4F26-93E1-05FF68593245}" type="parTrans" cxnId="{7040D505-9181-46C3-A9B4-6874552E8BE2}">
      <dgm:prSet/>
      <dgm:spPr/>
      <dgm:t>
        <a:bodyPr/>
        <a:lstStyle/>
        <a:p>
          <a:endParaRPr lang="ru-RU"/>
        </a:p>
      </dgm:t>
    </dgm:pt>
    <dgm:pt modelId="{E7AEE968-9B84-4C57-8CD0-193A14E8750F}" type="sibTrans" cxnId="{7040D505-9181-46C3-A9B4-6874552E8BE2}">
      <dgm:prSet/>
      <dgm:spPr/>
      <dgm:t>
        <a:bodyPr/>
        <a:lstStyle/>
        <a:p>
          <a:endParaRPr lang="ru-RU"/>
        </a:p>
      </dgm:t>
    </dgm:pt>
    <dgm:pt modelId="{09AB6C52-A511-49FE-8ACF-E52A8B6E24C1}" type="pres">
      <dgm:prSet presAssocID="{8EEBCC3B-5513-4194-9243-35E38D8EBC5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CC00BC-DDA0-4C8C-AB89-515A46644968}" type="pres">
      <dgm:prSet presAssocID="{0F1D5D22-72DB-4AAD-A341-22AE30DD7EDE}" presName="composite" presStyleCnt="0"/>
      <dgm:spPr/>
    </dgm:pt>
    <dgm:pt modelId="{63950E13-507D-4084-A2A3-33491E554329}" type="pres">
      <dgm:prSet presAssocID="{0F1D5D22-72DB-4AAD-A341-22AE30DD7ED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882895-8270-4077-9E5D-9D6CB384781E}" type="pres">
      <dgm:prSet presAssocID="{0F1D5D22-72DB-4AAD-A341-22AE30DD7ED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C85910-734B-419A-AF7D-FCD96EA91605}" type="pres">
      <dgm:prSet presAssocID="{8FECE817-6EF3-4C96-96BC-E0EF16714E74}" presName="sp" presStyleCnt="0"/>
      <dgm:spPr/>
    </dgm:pt>
    <dgm:pt modelId="{33B37A79-BAEC-4C0C-9C0B-7DAEE8E93DDA}" type="pres">
      <dgm:prSet presAssocID="{6DF5114B-2620-4EC3-AA0C-F18A578BEC6F}" presName="composite" presStyleCnt="0"/>
      <dgm:spPr/>
    </dgm:pt>
    <dgm:pt modelId="{139D1E24-A29D-478A-87F5-0B176D959A8F}" type="pres">
      <dgm:prSet presAssocID="{6DF5114B-2620-4EC3-AA0C-F18A578BEC6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875F81-2328-4B7D-81A6-1CF763FF2599}" type="pres">
      <dgm:prSet presAssocID="{6DF5114B-2620-4EC3-AA0C-F18A578BEC6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09D1D1-85A3-4BD5-9CB9-3CB7C3D917CF}" type="pres">
      <dgm:prSet presAssocID="{3919F600-36FB-4F2D-AA2A-5C3911BD69A5}" presName="sp" presStyleCnt="0"/>
      <dgm:spPr/>
    </dgm:pt>
    <dgm:pt modelId="{BC4F58CF-376E-40F7-8336-92B7508965C5}" type="pres">
      <dgm:prSet presAssocID="{B8B2D3F2-825B-4BC0-A01B-E2E8353FE49A}" presName="composite" presStyleCnt="0"/>
      <dgm:spPr/>
    </dgm:pt>
    <dgm:pt modelId="{500C5444-A20D-4653-88AB-DB28DF88F71B}" type="pres">
      <dgm:prSet presAssocID="{B8B2D3F2-825B-4BC0-A01B-E2E8353FE49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5896FF-5830-4C0F-BCE1-2B700AFEB584}" type="pres">
      <dgm:prSet presAssocID="{B8B2D3F2-825B-4BC0-A01B-E2E8353FE49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C7D276-B347-4C63-8724-728DD71669E7}" type="presOf" srcId="{A125B64E-B30A-4C31-B8A6-A4D51DE424AA}" destId="{C4875F81-2328-4B7D-81A6-1CF763FF2599}" srcOrd="0" destOrd="0" presId="urn:microsoft.com/office/officeart/2005/8/layout/chevron2"/>
    <dgm:cxn modelId="{8395B9B6-16FE-421A-9FEA-447B3447B337}" srcId="{0F1D5D22-72DB-4AAD-A341-22AE30DD7EDE}" destId="{E1D8D099-1858-4968-826F-123C1F7A776C}" srcOrd="0" destOrd="0" parTransId="{B1A913F3-A058-41F0-AB79-380C2D106D7C}" sibTransId="{514E6133-F3BB-40BE-8F8F-82EE18807DD3}"/>
    <dgm:cxn modelId="{1FE2AD81-0DF1-4DF3-941F-81DF96CDFD0D}" type="presOf" srcId="{0F1D5D22-72DB-4AAD-A341-22AE30DD7EDE}" destId="{63950E13-507D-4084-A2A3-33491E554329}" srcOrd="0" destOrd="0" presId="urn:microsoft.com/office/officeart/2005/8/layout/chevron2"/>
    <dgm:cxn modelId="{7040D505-9181-46C3-A9B4-6874552E8BE2}" srcId="{B8B2D3F2-825B-4BC0-A01B-E2E8353FE49A}" destId="{224838BD-E3BE-4321-A414-4D190ED3E300}" srcOrd="0" destOrd="0" parTransId="{318816C7-4BBE-4F26-93E1-05FF68593245}" sibTransId="{E7AEE968-9B84-4C57-8CD0-193A14E8750F}"/>
    <dgm:cxn modelId="{0D8C7C17-00DB-4F8B-87E8-087C6F0B6F3C}" type="presOf" srcId="{E1D8D099-1858-4968-826F-123C1F7A776C}" destId="{9F882895-8270-4077-9E5D-9D6CB384781E}" srcOrd="0" destOrd="0" presId="urn:microsoft.com/office/officeart/2005/8/layout/chevron2"/>
    <dgm:cxn modelId="{F25321E0-ABB8-4B81-8C74-48C696D25514}" type="presOf" srcId="{B8B2D3F2-825B-4BC0-A01B-E2E8353FE49A}" destId="{500C5444-A20D-4653-88AB-DB28DF88F71B}" srcOrd="0" destOrd="0" presId="urn:microsoft.com/office/officeart/2005/8/layout/chevron2"/>
    <dgm:cxn modelId="{ED0FB97C-29FC-4FD3-8142-DFA84DD8F223}" type="presOf" srcId="{8EEBCC3B-5513-4194-9243-35E38D8EBC5F}" destId="{09AB6C52-A511-49FE-8ACF-E52A8B6E24C1}" srcOrd="0" destOrd="0" presId="urn:microsoft.com/office/officeart/2005/8/layout/chevron2"/>
    <dgm:cxn modelId="{94DD29C1-7D6A-4081-9284-76BB74D5A980}" srcId="{8EEBCC3B-5513-4194-9243-35E38D8EBC5F}" destId="{B8B2D3F2-825B-4BC0-A01B-E2E8353FE49A}" srcOrd="2" destOrd="0" parTransId="{947BC72A-E36B-46FE-86F9-359D6E81EC8A}" sibTransId="{7CEBDDEE-F987-4078-89A0-549D7B23E186}"/>
    <dgm:cxn modelId="{286D3567-5E6F-4C66-A994-650D708F23E2}" type="presOf" srcId="{6DF5114B-2620-4EC3-AA0C-F18A578BEC6F}" destId="{139D1E24-A29D-478A-87F5-0B176D959A8F}" srcOrd="0" destOrd="0" presId="urn:microsoft.com/office/officeart/2005/8/layout/chevron2"/>
    <dgm:cxn modelId="{8B1F84A3-FAA3-4F5D-9AAD-0DFFB94F89B5}" srcId="{8EEBCC3B-5513-4194-9243-35E38D8EBC5F}" destId="{0F1D5D22-72DB-4AAD-A341-22AE30DD7EDE}" srcOrd="0" destOrd="0" parTransId="{3184688B-5109-4DD3-9AD7-ED69264CC6C9}" sibTransId="{8FECE817-6EF3-4C96-96BC-E0EF16714E74}"/>
    <dgm:cxn modelId="{F7378D85-D52E-4BD1-9310-F7EA7B58CEDD}" type="presOf" srcId="{224838BD-E3BE-4321-A414-4D190ED3E300}" destId="{DC5896FF-5830-4C0F-BCE1-2B700AFEB584}" srcOrd="0" destOrd="0" presId="urn:microsoft.com/office/officeart/2005/8/layout/chevron2"/>
    <dgm:cxn modelId="{60ABA9F0-F4ED-4D6A-BEAD-0C2821D16D42}" srcId="{8EEBCC3B-5513-4194-9243-35E38D8EBC5F}" destId="{6DF5114B-2620-4EC3-AA0C-F18A578BEC6F}" srcOrd="1" destOrd="0" parTransId="{BE8D48B1-D434-42BC-8D70-B79D745BA46C}" sibTransId="{3919F600-36FB-4F2D-AA2A-5C3911BD69A5}"/>
    <dgm:cxn modelId="{2B5B49A6-E4E4-4AC0-B41A-E45C363A91EF}" srcId="{6DF5114B-2620-4EC3-AA0C-F18A578BEC6F}" destId="{A125B64E-B30A-4C31-B8A6-A4D51DE424AA}" srcOrd="0" destOrd="0" parTransId="{B1035014-13BF-4AB7-ADE0-0F70ED44C36B}" sibTransId="{1B151AB0-B2E3-4DD8-B7DB-B2315FD991FF}"/>
    <dgm:cxn modelId="{7C536F29-EF04-4001-A92B-8AAAB2ABA5E9}" type="presParOf" srcId="{09AB6C52-A511-49FE-8ACF-E52A8B6E24C1}" destId="{BACC00BC-DDA0-4C8C-AB89-515A46644968}" srcOrd="0" destOrd="0" presId="urn:microsoft.com/office/officeart/2005/8/layout/chevron2"/>
    <dgm:cxn modelId="{E73DD4AC-A554-49DF-B581-34D201C71E7F}" type="presParOf" srcId="{BACC00BC-DDA0-4C8C-AB89-515A46644968}" destId="{63950E13-507D-4084-A2A3-33491E554329}" srcOrd="0" destOrd="0" presId="urn:microsoft.com/office/officeart/2005/8/layout/chevron2"/>
    <dgm:cxn modelId="{54CB6665-EDA9-4C82-80E9-8469165AAD8E}" type="presParOf" srcId="{BACC00BC-DDA0-4C8C-AB89-515A46644968}" destId="{9F882895-8270-4077-9E5D-9D6CB384781E}" srcOrd="1" destOrd="0" presId="urn:microsoft.com/office/officeart/2005/8/layout/chevron2"/>
    <dgm:cxn modelId="{AF1AE2A5-2445-480E-8724-05A87F149BF1}" type="presParOf" srcId="{09AB6C52-A511-49FE-8ACF-E52A8B6E24C1}" destId="{CEC85910-734B-419A-AF7D-FCD96EA91605}" srcOrd="1" destOrd="0" presId="urn:microsoft.com/office/officeart/2005/8/layout/chevron2"/>
    <dgm:cxn modelId="{2F060402-4FB5-4EED-8263-622150FFED23}" type="presParOf" srcId="{09AB6C52-A511-49FE-8ACF-E52A8B6E24C1}" destId="{33B37A79-BAEC-4C0C-9C0B-7DAEE8E93DDA}" srcOrd="2" destOrd="0" presId="urn:microsoft.com/office/officeart/2005/8/layout/chevron2"/>
    <dgm:cxn modelId="{5579FBE1-BF88-47A4-A6CF-BF9FB8EA31EA}" type="presParOf" srcId="{33B37A79-BAEC-4C0C-9C0B-7DAEE8E93DDA}" destId="{139D1E24-A29D-478A-87F5-0B176D959A8F}" srcOrd="0" destOrd="0" presId="urn:microsoft.com/office/officeart/2005/8/layout/chevron2"/>
    <dgm:cxn modelId="{BCF79B3F-C2FE-4832-B318-84966D55C23B}" type="presParOf" srcId="{33B37A79-BAEC-4C0C-9C0B-7DAEE8E93DDA}" destId="{C4875F81-2328-4B7D-81A6-1CF763FF2599}" srcOrd="1" destOrd="0" presId="urn:microsoft.com/office/officeart/2005/8/layout/chevron2"/>
    <dgm:cxn modelId="{53982DB5-9A6B-4AEB-8C9D-CDE27034C376}" type="presParOf" srcId="{09AB6C52-A511-49FE-8ACF-E52A8B6E24C1}" destId="{8909D1D1-85A3-4BD5-9CB9-3CB7C3D917CF}" srcOrd="3" destOrd="0" presId="urn:microsoft.com/office/officeart/2005/8/layout/chevron2"/>
    <dgm:cxn modelId="{C95555CA-84E5-4996-9532-0A7998BC4CA8}" type="presParOf" srcId="{09AB6C52-A511-49FE-8ACF-E52A8B6E24C1}" destId="{BC4F58CF-376E-40F7-8336-92B7508965C5}" srcOrd="4" destOrd="0" presId="urn:microsoft.com/office/officeart/2005/8/layout/chevron2"/>
    <dgm:cxn modelId="{ECBD8329-F2C2-4366-A9EE-1FC1402ACDAF}" type="presParOf" srcId="{BC4F58CF-376E-40F7-8336-92B7508965C5}" destId="{500C5444-A20D-4653-88AB-DB28DF88F71B}" srcOrd="0" destOrd="0" presId="urn:microsoft.com/office/officeart/2005/8/layout/chevron2"/>
    <dgm:cxn modelId="{870BBD07-D4B4-4C59-BD97-63911213BDF1}" type="presParOf" srcId="{BC4F58CF-376E-40F7-8336-92B7508965C5}" destId="{DC5896FF-5830-4C0F-BCE1-2B700AFEB58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09FC73-A103-4AF7-AFB5-EBF46BF3EA8C}">
      <dsp:nvSpPr>
        <dsp:cNvPr id="0" name=""/>
        <dsp:cNvSpPr/>
      </dsp:nvSpPr>
      <dsp:spPr>
        <a:xfrm>
          <a:off x="2448007" y="247221"/>
          <a:ext cx="2962165" cy="148108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Развивается сила мышц</a:t>
          </a:r>
          <a:endParaRPr lang="ru-RU" sz="2900" kern="1200" dirty="0"/>
        </a:p>
      </dsp:txBody>
      <dsp:txXfrm>
        <a:off x="2491386" y="290600"/>
        <a:ext cx="2875407" cy="1394324"/>
      </dsp:txXfrm>
    </dsp:sp>
    <dsp:sp modelId="{2950D2BB-4E1F-487B-BBD9-18A35BD607BC}">
      <dsp:nvSpPr>
        <dsp:cNvPr id="0" name=""/>
        <dsp:cNvSpPr/>
      </dsp:nvSpPr>
      <dsp:spPr>
        <a:xfrm rot="3600000">
          <a:off x="5267092" y="2468941"/>
          <a:ext cx="1546624" cy="51837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5422605" y="2572617"/>
        <a:ext cx="1235598" cy="311026"/>
      </dsp:txXfrm>
    </dsp:sp>
    <dsp:sp modelId="{1E69FC7B-6F87-463B-830A-B01CFDAD2332}">
      <dsp:nvSpPr>
        <dsp:cNvPr id="0" name=""/>
        <dsp:cNvSpPr/>
      </dsp:nvSpPr>
      <dsp:spPr>
        <a:xfrm>
          <a:off x="4895730" y="4486802"/>
          <a:ext cx="2962165" cy="1481082"/>
        </a:xfrm>
        <a:prstGeom prst="roundRect">
          <a:avLst>
            <a:gd name="adj" fmla="val 10000"/>
          </a:avLst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Формируется правильная осанка</a:t>
          </a:r>
          <a:endParaRPr lang="ru-RU" sz="2900" kern="1200" dirty="0"/>
        </a:p>
      </dsp:txBody>
      <dsp:txXfrm>
        <a:off x="4939109" y="4530181"/>
        <a:ext cx="2875407" cy="1394324"/>
      </dsp:txXfrm>
    </dsp:sp>
    <dsp:sp modelId="{519A2297-2B5D-45DD-99F5-9D1460F14C88}">
      <dsp:nvSpPr>
        <dsp:cNvPr id="0" name=""/>
        <dsp:cNvSpPr/>
      </dsp:nvSpPr>
      <dsp:spPr>
        <a:xfrm rot="10800000">
          <a:off x="3155777" y="4968153"/>
          <a:ext cx="1546624" cy="51837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0800000">
        <a:off x="3311290" y="5071829"/>
        <a:ext cx="1235598" cy="311026"/>
      </dsp:txXfrm>
    </dsp:sp>
    <dsp:sp modelId="{DC31E6B9-E262-44A2-8F22-DDEC235051B2}">
      <dsp:nvSpPr>
        <dsp:cNvPr id="0" name=""/>
        <dsp:cNvSpPr/>
      </dsp:nvSpPr>
      <dsp:spPr>
        <a:xfrm>
          <a:off x="284" y="4486802"/>
          <a:ext cx="2962165" cy="1481082"/>
        </a:xfrm>
        <a:prstGeom prst="roundRect">
          <a:avLst>
            <a:gd name="adj" fmla="val 10000"/>
          </a:avLst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Активизируется рост тела в длину</a:t>
          </a:r>
          <a:endParaRPr lang="ru-RU" sz="2900" kern="1200" dirty="0"/>
        </a:p>
      </dsp:txBody>
      <dsp:txXfrm>
        <a:off x="43663" y="4530181"/>
        <a:ext cx="2875407" cy="1394324"/>
      </dsp:txXfrm>
    </dsp:sp>
    <dsp:sp modelId="{6DC13DB8-4C80-4574-A32A-489814C6F449}">
      <dsp:nvSpPr>
        <dsp:cNvPr id="0" name=""/>
        <dsp:cNvSpPr/>
      </dsp:nvSpPr>
      <dsp:spPr>
        <a:xfrm rot="18000000">
          <a:off x="1123696" y="2397503"/>
          <a:ext cx="1546624" cy="51837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1279209" y="2501179"/>
        <a:ext cx="1235598" cy="3110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950E13-507D-4084-A2A3-33491E554329}">
      <dsp:nvSpPr>
        <dsp:cNvPr id="0" name=""/>
        <dsp:cNvSpPr/>
      </dsp:nvSpPr>
      <dsp:spPr>
        <a:xfrm rot="5400000">
          <a:off x="-269200" y="269773"/>
          <a:ext cx="1794670" cy="125626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2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1</a:t>
          </a:r>
          <a:endParaRPr lang="ru-RU" sz="3700" kern="1200" dirty="0"/>
        </a:p>
      </dsp:txBody>
      <dsp:txXfrm rot="-5400000">
        <a:off x="1" y="628708"/>
        <a:ext cx="1256269" cy="538401"/>
      </dsp:txXfrm>
    </dsp:sp>
    <dsp:sp modelId="{9F882895-8270-4077-9E5D-9D6CB384781E}">
      <dsp:nvSpPr>
        <dsp:cNvPr id="0" name=""/>
        <dsp:cNvSpPr/>
      </dsp:nvSpPr>
      <dsp:spPr>
        <a:xfrm rot="5400000">
          <a:off x="4152551" y="-2895709"/>
          <a:ext cx="1166535" cy="69591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smtClean="0"/>
            <a:t>На состояние мышечной системы, системы дыхания, сердечно – сосудистой системы, кровообращения, обмен веществ.</a:t>
          </a:r>
          <a:endParaRPr lang="ru-RU" sz="2000" kern="1200" dirty="0"/>
        </a:p>
      </dsp:txBody>
      <dsp:txXfrm rot="-5400000">
        <a:off x="1256269" y="57519"/>
        <a:ext cx="6902154" cy="1052643"/>
      </dsp:txXfrm>
    </dsp:sp>
    <dsp:sp modelId="{139D1E24-A29D-478A-87F5-0B176D959A8F}">
      <dsp:nvSpPr>
        <dsp:cNvPr id="0" name=""/>
        <dsp:cNvSpPr/>
      </dsp:nvSpPr>
      <dsp:spPr>
        <a:xfrm rot="5400000">
          <a:off x="-269200" y="1872195"/>
          <a:ext cx="1794670" cy="1256269"/>
        </a:xfrm>
        <a:prstGeom prst="chevron">
          <a:avLst/>
        </a:prstGeom>
        <a:gradFill rotWithShape="0">
          <a:gsLst>
            <a:gs pos="0">
              <a:schemeClr val="accent2">
                <a:hueOff val="-10081594"/>
                <a:satOff val="4384"/>
                <a:lumOff val="1275"/>
                <a:alphaOff val="0"/>
                <a:tint val="75000"/>
                <a:shade val="85000"/>
                <a:satMod val="230000"/>
              </a:schemeClr>
            </a:gs>
            <a:gs pos="25000">
              <a:schemeClr val="accent2">
                <a:hueOff val="-10081594"/>
                <a:satOff val="4384"/>
                <a:lumOff val="1275"/>
                <a:alphaOff val="0"/>
                <a:tint val="90000"/>
                <a:shade val="70000"/>
                <a:satMod val="220000"/>
              </a:schemeClr>
            </a:gs>
            <a:gs pos="50000">
              <a:schemeClr val="accent2">
                <a:hueOff val="-10081594"/>
                <a:satOff val="4384"/>
                <a:lumOff val="1275"/>
                <a:alphaOff val="0"/>
                <a:tint val="90000"/>
                <a:shade val="58000"/>
                <a:satMod val="225000"/>
              </a:schemeClr>
            </a:gs>
            <a:gs pos="65000">
              <a:schemeClr val="accent2">
                <a:hueOff val="-10081594"/>
                <a:satOff val="4384"/>
                <a:lumOff val="1275"/>
                <a:alphaOff val="0"/>
                <a:tint val="90000"/>
                <a:shade val="58000"/>
                <a:satMod val="225000"/>
              </a:schemeClr>
            </a:gs>
            <a:gs pos="80000">
              <a:schemeClr val="accent2">
                <a:hueOff val="-10081594"/>
                <a:satOff val="4384"/>
                <a:lumOff val="1275"/>
                <a:alphaOff val="0"/>
                <a:tint val="90000"/>
                <a:shade val="69000"/>
                <a:satMod val="220000"/>
              </a:schemeClr>
            </a:gs>
            <a:gs pos="100000">
              <a:schemeClr val="accent2">
                <a:hueOff val="-10081594"/>
                <a:satOff val="4384"/>
                <a:lumOff val="1275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2">
              <a:hueOff val="-10081594"/>
              <a:satOff val="4384"/>
              <a:lumOff val="1275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2</a:t>
          </a:r>
          <a:endParaRPr lang="ru-RU" sz="3700" kern="1200" dirty="0"/>
        </a:p>
      </dsp:txBody>
      <dsp:txXfrm rot="-5400000">
        <a:off x="1" y="2231130"/>
        <a:ext cx="1256269" cy="538401"/>
      </dsp:txXfrm>
    </dsp:sp>
    <dsp:sp modelId="{C4875F81-2328-4B7D-81A6-1CF763FF2599}">
      <dsp:nvSpPr>
        <dsp:cNvPr id="0" name=""/>
        <dsp:cNvSpPr/>
      </dsp:nvSpPr>
      <dsp:spPr>
        <a:xfrm rot="5400000">
          <a:off x="4152551" y="-1293287"/>
          <a:ext cx="1166535" cy="69591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-10081594"/>
              <a:satOff val="4384"/>
              <a:lumOff val="1275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smtClean="0"/>
            <a:t>На увеличение объема и массы мышечной ткани, силы основных мышечных групп.</a:t>
          </a:r>
          <a:endParaRPr lang="ru-RU" sz="2000" kern="1200" dirty="0"/>
        </a:p>
      </dsp:txBody>
      <dsp:txXfrm rot="-5400000">
        <a:off x="1256269" y="1659941"/>
        <a:ext cx="6902154" cy="1052643"/>
      </dsp:txXfrm>
    </dsp:sp>
    <dsp:sp modelId="{500C5444-A20D-4653-88AB-DB28DF88F71B}">
      <dsp:nvSpPr>
        <dsp:cNvPr id="0" name=""/>
        <dsp:cNvSpPr/>
      </dsp:nvSpPr>
      <dsp:spPr>
        <a:xfrm rot="5400000">
          <a:off x="-269200" y="3474617"/>
          <a:ext cx="1794670" cy="1256269"/>
        </a:xfrm>
        <a:prstGeom prst="chevron">
          <a:avLst/>
        </a:prstGeom>
        <a:gradFill rotWithShape="0">
          <a:gsLst>
            <a:gs pos="0">
              <a:schemeClr val="accent2">
                <a:hueOff val="-20163188"/>
                <a:satOff val="8769"/>
                <a:lumOff val="2550"/>
                <a:alphaOff val="0"/>
                <a:tint val="75000"/>
                <a:shade val="85000"/>
                <a:satMod val="230000"/>
              </a:schemeClr>
            </a:gs>
            <a:gs pos="25000">
              <a:schemeClr val="accent2">
                <a:hueOff val="-20163188"/>
                <a:satOff val="8769"/>
                <a:lumOff val="2550"/>
                <a:alphaOff val="0"/>
                <a:tint val="90000"/>
                <a:shade val="70000"/>
                <a:satMod val="220000"/>
              </a:schemeClr>
            </a:gs>
            <a:gs pos="50000">
              <a:schemeClr val="accent2">
                <a:hueOff val="-20163188"/>
                <a:satOff val="8769"/>
                <a:lumOff val="2550"/>
                <a:alphaOff val="0"/>
                <a:tint val="90000"/>
                <a:shade val="58000"/>
                <a:satMod val="225000"/>
              </a:schemeClr>
            </a:gs>
            <a:gs pos="65000">
              <a:schemeClr val="accent2">
                <a:hueOff val="-20163188"/>
                <a:satOff val="8769"/>
                <a:lumOff val="2550"/>
                <a:alphaOff val="0"/>
                <a:tint val="90000"/>
                <a:shade val="58000"/>
                <a:satMod val="225000"/>
              </a:schemeClr>
            </a:gs>
            <a:gs pos="80000">
              <a:schemeClr val="accent2">
                <a:hueOff val="-20163188"/>
                <a:satOff val="8769"/>
                <a:lumOff val="255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2">
                <a:hueOff val="-20163188"/>
                <a:satOff val="8769"/>
                <a:lumOff val="255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2">
              <a:hueOff val="-20163188"/>
              <a:satOff val="8769"/>
              <a:lumOff val="255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3</a:t>
          </a:r>
          <a:endParaRPr lang="ru-RU" sz="3700" kern="1200" dirty="0"/>
        </a:p>
      </dsp:txBody>
      <dsp:txXfrm rot="-5400000">
        <a:off x="1" y="3833552"/>
        <a:ext cx="1256269" cy="538401"/>
      </dsp:txXfrm>
    </dsp:sp>
    <dsp:sp modelId="{DC5896FF-5830-4C0F-BCE1-2B700AFEB584}">
      <dsp:nvSpPr>
        <dsp:cNvPr id="0" name=""/>
        <dsp:cNvSpPr/>
      </dsp:nvSpPr>
      <dsp:spPr>
        <a:xfrm rot="5400000">
          <a:off x="4152551" y="309134"/>
          <a:ext cx="1166535" cy="69591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-20163188"/>
              <a:satOff val="8769"/>
              <a:lumOff val="255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smtClean="0"/>
            <a:t>На увеличение ударного объема сердца, тонуса сосудов, на увеличение полости и утолщение стенки сердечной мышцы, на улучшение регуляции сердечной деятельности.</a:t>
          </a:r>
          <a:endParaRPr lang="ru-RU" sz="2000" kern="1200" dirty="0"/>
        </a:p>
      </dsp:txBody>
      <dsp:txXfrm rot="-5400000">
        <a:off x="1256269" y="3262362"/>
        <a:ext cx="6902154" cy="10526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17C3-1F1B-4FEE-93CC-6BBBB35D007F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64C98D9-1847-42FB-A1B5-81383B8AB3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17C3-1F1B-4FEE-93CC-6BBBB35D007F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C98D9-1847-42FB-A1B5-81383B8AB3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17C3-1F1B-4FEE-93CC-6BBBB35D007F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C98D9-1847-42FB-A1B5-81383B8AB3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17C3-1F1B-4FEE-93CC-6BBBB35D007F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64C98D9-1847-42FB-A1B5-81383B8AB3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17C3-1F1B-4FEE-93CC-6BBBB35D007F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C98D9-1847-42FB-A1B5-81383B8AB3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17C3-1F1B-4FEE-93CC-6BBBB35D007F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C98D9-1847-42FB-A1B5-81383B8AB3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17C3-1F1B-4FEE-93CC-6BBBB35D007F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64C98D9-1847-42FB-A1B5-81383B8AB3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17C3-1F1B-4FEE-93CC-6BBBB35D007F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C98D9-1847-42FB-A1B5-81383B8AB3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17C3-1F1B-4FEE-93CC-6BBBB35D007F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C98D9-1847-42FB-A1B5-81383B8AB3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17C3-1F1B-4FEE-93CC-6BBBB35D007F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C98D9-1847-42FB-A1B5-81383B8AB3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17C3-1F1B-4FEE-93CC-6BBBB35D007F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C98D9-1847-42FB-A1B5-81383B8AB3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9F517C3-1F1B-4FEE-93CC-6BBBB35D007F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64C98D9-1847-42FB-A1B5-81383B8AB3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r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0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785786" y="285728"/>
            <a:ext cx="7829576" cy="1012810"/>
          </a:xfrm>
        </p:spPr>
        <p:txBody>
          <a:bodyPr anchor="ctr">
            <a:prstTxWarp prst="textWave1">
              <a:avLst/>
            </a:prstTxWarp>
          </a:bodyPr>
          <a:lstStyle/>
          <a:p>
            <a:pPr algn="ctr"/>
            <a:r>
              <a:rPr lang="ru-RU" spc="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БАСКЕТБОЛ – это моя игра</a:t>
            </a:r>
            <a:r>
              <a:rPr lang="ru-RU" spc="300" dirty="0" smtClean="0">
                <a:latin typeface="Arial" pitchFamily="34" charset="0"/>
                <a:cs typeface="Arial" pitchFamily="34" charset="0"/>
              </a:rPr>
              <a:t>!</a:t>
            </a:r>
            <a:endParaRPr lang="ru-RU" spc="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5" name="Содержимое 14" descr="sp9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11560" y="1351501"/>
            <a:ext cx="7786742" cy="4500594"/>
          </a:xfrm>
        </p:spPr>
      </p:pic>
      <p:sp>
        <p:nvSpPr>
          <p:cNvPr id="16" name="TextBox 15"/>
          <p:cNvSpPr txBox="1"/>
          <p:nvPr/>
        </p:nvSpPr>
        <p:spPr>
          <a:xfrm>
            <a:off x="815939" y="5876111"/>
            <a:ext cx="77830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Презентацию подготовила учитель физической культуры </a:t>
            </a:r>
          </a:p>
          <a:p>
            <a:pPr algn="r"/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Федорова Оксана Петровна  </a:t>
            </a:r>
          </a:p>
          <a:p>
            <a:pPr algn="r"/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2015 год</a:t>
            </a: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643182"/>
            <a:ext cx="7429551" cy="207847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 ЛЮБЛЮ 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БАСКЕТБОЛ!!!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9154" name="Picture 2" descr="http://cdn.thumbr.io/4378bdc6f00a99d50a61a45651fba755/KhPZbWboUluRxv8PG87L/i.istockimg.com/file_thumbview_approve/18149760/3/stock-illustration-18149760-basketball-action.jpg/100/thum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500042"/>
            <a:ext cx="2643206" cy="2357454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1500174"/>
            <a:ext cx="69607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Материал, использованный в презентации </a:t>
            </a:r>
            <a:r>
              <a:rPr lang="ru-RU" dirty="0" smtClean="0">
                <a:hlinkClick r:id="rId2"/>
              </a:rPr>
              <a:t>http://ru.wikipedia.ru</a:t>
            </a:r>
            <a:r>
              <a:rPr lang="ru-RU" dirty="0" smtClean="0"/>
              <a:t> </a:t>
            </a:r>
          </a:p>
          <a:p>
            <a:r>
              <a:rPr lang="ru-RU" dirty="0" smtClean="0"/>
              <a:t>и другие  </a:t>
            </a:r>
            <a:r>
              <a:rPr lang="ru-RU" dirty="0" err="1" smtClean="0"/>
              <a:t>интернет-источники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basketball-vector.jpg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420000">
            <a:off x="3433242" y="1135962"/>
            <a:ext cx="4811613" cy="388113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85794"/>
            <a:ext cx="3819524" cy="1000132"/>
          </a:xfrm>
        </p:spPr>
        <p:txBody>
          <a:bodyPr>
            <a:noAutofit/>
          </a:bodyPr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09600" y="785794"/>
            <a:ext cx="3819524" cy="5357849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Сила и нежность,</a:t>
            </a:r>
            <a:br>
              <a:rPr lang="ru-RU" b="1" dirty="0" smtClean="0"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latin typeface="Arial" pitchFamily="34" charset="0"/>
                <a:cs typeface="Arial" pitchFamily="34" charset="0"/>
              </a:rPr>
              <a:t>Изящность и мощь,</a:t>
            </a:r>
            <a:br>
              <a:rPr lang="ru-RU" b="1" dirty="0" smtClean="0"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latin typeface="Arial" pitchFamily="34" charset="0"/>
                <a:cs typeface="Arial" pitchFamily="34" charset="0"/>
              </a:rPr>
              <a:t>Скорость и ловкость,</a:t>
            </a:r>
            <a:br>
              <a:rPr lang="ru-RU" b="1" dirty="0" smtClean="0"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latin typeface="Arial" pitchFamily="34" charset="0"/>
                <a:cs typeface="Arial" pitchFamily="34" charset="0"/>
              </a:rPr>
              <a:t>Юмор и злость</a:t>
            </a:r>
            <a:r>
              <a:rPr lang="ru-RU" b="1" dirty="0" smtClean="0"/>
              <a:t>.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Битва характеров,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Нервов, ума –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Самая лучшая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В мире игра.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Щедрость природы,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Ее красота,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Сдержанность мудрости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И простота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В этой игре,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Гармонична она.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Мячик как солнце,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Кольцо, как луна.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Точность движений,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Мысли полет,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И напряженье,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И верный расчет,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Радость, добро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И веселый прикол –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Все это вместе зовут БАСКЕТБОЛ!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0496" y="785794"/>
            <a:ext cx="421484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Основатель БАСКЕТБОЛА</a:t>
            </a:r>
            <a:endParaRPr lang="ru-RU" sz="23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D:\баскет\70130-250px-naismit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00174"/>
            <a:ext cx="2143125" cy="42862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714744" y="1857364"/>
            <a:ext cx="471490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Джеймс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Нейсмит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- отец и основатель баскетбола. Он работал преподавателем физического воспитания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Спрингфилдской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тренировочной школы и был поставлен перед задачей: придумать новую спортивную игру. И вот, в декабре 1891 года, Джеймс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Нейсмит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представил свое безымянное изобретение, которое впоследствии обрело мировую популярность.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29058" y="1071546"/>
            <a:ext cx="464347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 Баскетбол завоевал невиданную популярность во всём мире.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Им увлекаются и взрослые и дети.      Баскетбол воплощает в себе всё, что отвечает запросам современного человека: здесь и страсть, и скорость, и яркие личности, с которыми ты соперничаешь лицом к лицу, и атлетизм, и разумеется, небывалое психологическое напряжение каждого матча. Это спорт, где непрерывное движение, быстрота реакции и техническое мастерство гораздо важнее грубой силы. По своей популярности в мире баскетбол догоняет футбол, общепризнанный спорт номер один.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64" name="Picture 4" descr="Вектор будущего поколен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736"/>
            <a:ext cx="3429024" cy="2428892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Микки Маус и Дональд Дак Vector Pa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00042"/>
            <a:ext cx="2714644" cy="264320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786182" y="500042"/>
            <a:ext cx="471490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ПРАВИЛА ИГРЫ: В баскетбол играют две команды, каждая из которых состоит из пяти игроков. Цель игры- забросить максимальное количество мячей в корзину соперника и помешать другой команде овладеть мячом и забросить его в корзину. Игра проводится на площадке 28 метров в длину и 15 метров в ширину. Высота потолка должна быть не менее 7 метров. Продолжительность игры 4 периода по 10 минут. Мяч должен иметь форму сферы, вес мяча не менее 567 грамм и не более 650 грамм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2357430"/>
            <a:ext cx="887544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2Lef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ea typeface="Batang" pitchFamily="18" charset="-127"/>
                <a:cs typeface="Arial" pitchFamily="34" charset="0"/>
              </a:rPr>
              <a:t>Баскетбол – </a:t>
            </a:r>
          </a:p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ea typeface="Batang" pitchFamily="18" charset="-127"/>
                <a:cs typeface="Arial" pitchFamily="34" charset="0"/>
              </a:rPr>
              <a:t>это путь к здоровью!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7106" name="Picture 2" descr="http://cdn.thumbr.io/191d2d6d3b4a0bd11b7f731835064524/KhPZbWboUluRxv8PG87L/i.istockimg.com/file_thumbview_approve/13791470/3/stock-illustration-13791470-basketball-on-abstract-background.jpg/100/thum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857628"/>
            <a:ext cx="2571768" cy="271462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Детский баскетбол вектор материал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571480"/>
            <a:ext cx="3071834" cy="214314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3" name="Стрелка вниз 2"/>
          <p:cNvSpPr/>
          <p:nvPr/>
        </p:nvSpPr>
        <p:spPr>
          <a:xfrm>
            <a:off x="1285852" y="3071810"/>
            <a:ext cx="357190" cy="714380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>
            <a:off x="2357422" y="3071810"/>
            <a:ext cx="357190" cy="714380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3428992" y="3071810"/>
            <a:ext cx="357190" cy="714380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19322167">
            <a:off x="4596099" y="3062095"/>
            <a:ext cx="357190" cy="113024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4572000" y="571480"/>
            <a:ext cx="785818" cy="35719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4572000" y="1500174"/>
            <a:ext cx="785818" cy="35719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4572000" y="2428868"/>
            <a:ext cx="785818" cy="35719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71538" y="4357694"/>
            <a:ext cx="714380" cy="221457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память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14546" y="4357694"/>
            <a:ext cx="714380" cy="221457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логика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86116" y="4357694"/>
            <a:ext cx="714380" cy="221457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сила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9574894">
            <a:off x="4842757" y="4299153"/>
            <a:ext cx="2134539" cy="16221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мышление,</a:t>
            </a:r>
          </a:p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периферическое</a:t>
            </a:r>
          </a:p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зрение,</a:t>
            </a:r>
          </a:p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внутренняя речь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000760" y="428604"/>
            <a:ext cx="2571768" cy="7143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ловкость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000760" y="1357298"/>
            <a:ext cx="2571768" cy="7143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быстрота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00760" y="2285992"/>
            <a:ext cx="2571768" cy="7143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выносливость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642910" y="357166"/>
          <a:ext cx="7858180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баскетболист силуэты вектор материала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43240" y="2571744"/>
            <a:ext cx="2928958" cy="207170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786578" y="6488668"/>
            <a:ext cx="19288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Аношина П. 2014 г.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28596" y="1285860"/>
          <a:ext cx="8215370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43108" y="357166"/>
            <a:ext cx="4643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Баскетбол влияет:</a:t>
            </a:r>
            <a:endParaRPr lang="ru-RU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43702" y="6286520"/>
            <a:ext cx="2071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Аношина П. 2014 г.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267</TotalTime>
  <Words>369</Words>
  <Application>Microsoft Office PowerPoint</Application>
  <PresentationFormat>Экран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БАСКЕТБОЛ – это моя игра!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БАСКЕТБОЛ – путь к здоровью!</dc:title>
  <dc:creator>Админ</dc:creator>
  <cp:lastModifiedBy>User</cp:lastModifiedBy>
  <cp:revision>28</cp:revision>
  <dcterms:created xsi:type="dcterms:W3CDTF">2014-10-05T10:24:57Z</dcterms:created>
  <dcterms:modified xsi:type="dcterms:W3CDTF">2015-12-28T15:16:18Z</dcterms:modified>
</cp:coreProperties>
</file>