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328" r:id="rId3"/>
    <p:sldId id="329" r:id="rId4"/>
    <p:sldId id="330" r:id="rId5"/>
    <p:sldId id="332" r:id="rId6"/>
    <p:sldId id="331" r:id="rId7"/>
    <p:sldId id="327" r:id="rId8"/>
    <p:sldId id="346" r:id="rId9"/>
    <p:sldId id="342" r:id="rId10"/>
    <p:sldId id="341" r:id="rId11"/>
    <p:sldId id="274" r:id="rId12"/>
    <p:sldId id="343" r:id="rId13"/>
    <p:sldId id="336" r:id="rId14"/>
    <p:sldId id="334" r:id="rId15"/>
    <p:sldId id="276" r:id="rId16"/>
    <p:sldId id="356" r:id="rId17"/>
    <p:sldId id="355" r:id="rId18"/>
    <p:sldId id="326" r:id="rId19"/>
    <p:sldId id="347" r:id="rId20"/>
    <p:sldId id="348" r:id="rId21"/>
    <p:sldId id="349" r:id="rId22"/>
    <p:sldId id="350" r:id="rId23"/>
    <p:sldId id="351" r:id="rId24"/>
    <p:sldId id="352" r:id="rId25"/>
    <p:sldId id="35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BC87-9FA3-439E-BEC6-8E8DAEBB7A5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B409-B119-4471-A40D-3332BE491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28CCF-3464-4C55-9E90-E0E2C86006B1}" type="slidenum">
              <a:rPr lang="ru-RU"/>
              <a:pPr/>
              <a:t>23</a:t>
            </a:fld>
            <a:endParaRPr lang="ru-RU"/>
          </a:p>
        </p:txBody>
      </p:sp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94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0DF4550-4DC6-4AA2-95A6-5F0AC1B9B8DA}" type="slidenum">
              <a:rPr lang="ru-RU" sz="1200">
                <a:latin typeface="+mn-lt"/>
              </a:rPr>
              <a:pPr algn="r">
                <a:defRPr/>
              </a:pPr>
              <a:t>23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http://www.cs.iusb.edu/~danav/teach/i310/apple-full.jpg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http://butterflies.aa6g.org/Butterflies/rhetenor.gif" TargetMode="External"/><Relationship Id="rId5" Type="http://schemas.openxmlformats.org/officeDocument/2006/relationships/image" Target="http://russtyle-yug.ru/img_c/44131.jpg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</a:rPr>
              <a:t>Литературное чтение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4143380"/>
            <a:ext cx="2143108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Оля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Наталья\Desktop\gre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71810"/>
            <a:ext cx="2014540" cy="2014540"/>
          </a:xfrm>
          <a:prstGeom prst="rect">
            <a:avLst/>
          </a:prstGeom>
          <a:noFill/>
        </p:spPr>
      </p:pic>
      <p:pic>
        <p:nvPicPr>
          <p:cNvPr id="5123" name="Picture 3" descr="C:\Users\Наталья\Desktop\0_1a5b1_4e3475f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2674934" cy="2674934"/>
          </a:xfrm>
          <a:prstGeom prst="rect">
            <a:avLst/>
          </a:prstGeom>
          <a:noFill/>
        </p:spPr>
      </p:pic>
      <p:pic>
        <p:nvPicPr>
          <p:cNvPr id="5124" name="Picture 4" descr="C:\Users\Наталья\Desktop\0_1a5b1_4e3475f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2643206" cy="2643206"/>
          </a:xfrm>
          <a:prstGeom prst="rect">
            <a:avLst/>
          </a:prstGeom>
          <a:noFill/>
        </p:spPr>
      </p:pic>
      <p:pic>
        <p:nvPicPr>
          <p:cNvPr id="7" name="Picture 2" descr="C:\Users\Наталья\Desktop\1242859568_1240863989_deti-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984" y="0"/>
            <a:ext cx="3174016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7200" b="1" dirty="0" smtClean="0">
                <a:solidFill>
                  <a:srgbClr val="7030A0"/>
                </a:solidFill>
              </a:rPr>
              <a:t>Русский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476250"/>
            <a:ext cx="8605838" cy="4392613"/>
            <a:chOff x="158" y="300"/>
            <a:chExt cx="5421" cy="2767"/>
          </a:xfrm>
        </p:grpSpPr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58" y="300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181" y="1661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158" y="3067"/>
              <a:ext cx="5398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079625" y="358775"/>
            <a:ext cx="2225675" cy="4554538"/>
            <a:chOff x="1387" y="199"/>
            <a:chExt cx="1493" cy="3011"/>
          </a:xfrm>
        </p:grpSpPr>
        <p:sp>
          <p:nvSpPr>
            <p:cNvPr id="16396" name="Oval 12"/>
            <p:cNvSpPr>
              <a:spLocks noChangeArrowheads="1"/>
            </p:cNvSpPr>
            <p:nvPr/>
          </p:nvSpPr>
          <p:spPr bwMode="auto">
            <a:xfrm rot="1367641">
              <a:off x="1387" y="199"/>
              <a:ext cx="1284" cy="3011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3" name="AutoShape 9"/>
            <p:cNvSpPr>
              <a:spLocks noChangeArrowheads="1"/>
            </p:cNvSpPr>
            <p:nvPr/>
          </p:nvSpPr>
          <p:spPr bwMode="auto">
            <a:xfrm>
              <a:off x="2789" y="709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894388" y="2641600"/>
            <a:ext cx="1081087" cy="2232025"/>
            <a:chOff x="3713" y="1664"/>
            <a:chExt cx="681" cy="1406"/>
          </a:xfrm>
        </p:grpSpPr>
        <p:sp>
          <p:nvSpPr>
            <p:cNvPr id="16395" name="Oval 11"/>
            <p:cNvSpPr>
              <a:spLocks noChangeArrowheads="1"/>
            </p:cNvSpPr>
            <p:nvPr/>
          </p:nvSpPr>
          <p:spPr bwMode="auto">
            <a:xfrm rot="1367641">
              <a:off x="3713" y="1664"/>
              <a:ext cx="545" cy="1406"/>
            </a:xfrm>
            <a:prstGeom prst="ellips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4" name="AutoShape 10"/>
            <p:cNvSpPr>
              <a:spLocks noChangeArrowheads="1"/>
            </p:cNvSpPr>
            <p:nvPr/>
          </p:nvSpPr>
          <p:spPr bwMode="auto">
            <a:xfrm>
              <a:off x="4303" y="1887"/>
              <a:ext cx="91" cy="91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99" name="AutoShape 15"/>
          <p:cNvSpPr>
            <a:spLocks noChangeArrowheads="1"/>
          </p:cNvSpPr>
          <p:nvPr/>
        </p:nvSpPr>
        <p:spPr bwMode="auto">
          <a:xfrm rot="12875164">
            <a:off x="4170363" y="1268413"/>
            <a:ext cx="649287" cy="144462"/>
          </a:xfrm>
          <a:prstGeom prst="homePlate">
            <a:avLst>
              <a:gd name="adj" fmla="val 11236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2948E-6 C -0.00625 -0.01503 -0.02292 -0.07722 -0.03803 -0.09086 C -0.05313 -0.10451 -0.06857 -0.10057 -0.09045 -0.08231 C -0.11233 -0.06404 -0.14115 -0.04393 -0.1698 0.01896 C -0.19844 0.08232 -0.24688 0.21896 -0.26198 0.29596 C -0.27709 0.37341 -0.27188 0.44486 -0.26025 0.48208 C -0.24862 0.51931 -0.21494 0.52463 -0.19202 0.52023 C -0.1691 0.51561 -0.14792 0.49619 -0.12223 0.45457 C -0.09652 0.41272 -0.05885 0.34474 -0.03803 0.27052 C -0.01719 0.19677 -0.00538 0.06451 0.00312 0.01064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4 0.26636 C 0.28959 0.25896 0.27986 0.20787 0.26181 0.22197 C 0.24375 0.23607 0.20313 0.30498 0.18733 0.35099 C 0.17153 0.397 0.15816 0.47654 0.16667 0.49896 C 0.17518 0.52139 0.21632 0.52463 0.23802 0.48625 C 0.25973 0.44787 0.28455 0.31376 0.2967 0.26844 " pathEditMode="relative" rAng="0" ptsTypes="aaaaaa">
                                      <p:cBhvr>
                                        <p:cTn id="9" dur="3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 animBg="1"/>
      <p:bldP spid="1639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RR\Рабочий стол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.jpg"/>
          <p:cNvPicPr/>
          <p:nvPr/>
        </p:nvPicPr>
        <p:blipFill>
          <a:blip r:embed="rId2" cstate="print"/>
          <a:srcRect l="6667" t="11209" r="6667" b="3297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1.jpg"/>
          <p:cNvPicPr/>
          <p:nvPr/>
        </p:nvPicPr>
        <p:blipFill>
          <a:blip r:embed="rId3" cstate="print"/>
          <a:srcRect l="6129" t="5621" r="10000" b="9602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_______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38125"/>
            <a:ext cx="8640762" cy="648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43663" y="6021388"/>
            <a:ext cx="2160587" cy="576262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518838">
            <a:off x="995363" y="1466850"/>
            <a:ext cx="6461125" cy="3160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8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Математика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RR\Рабочий стол\2КЛ.jpg"/>
          <p:cNvPicPr/>
          <p:nvPr/>
        </p:nvPicPr>
        <p:blipFill>
          <a:blip r:embed="rId2" cstate="print"/>
          <a:srcRect l="13521" t="20902" r="75775" b="59426"/>
          <a:stretch>
            <a:fillRect/>
          </a:stretch>
        </p:blipFill>
        <p:spPr bwMode="auto">
          <a:xfrm rot="16200000">
            <a:off x="2928938" y="-2214582"/>
            <a:ext cx="3286124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img-fotki.yandex.ru/get/3101/134924539.2ea/0_1057ec_bfb350a6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mg-fotki.yandex.ru/get/3101/134924539.2ea/0_1057ec_bfb350a6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g-fotki.yandex.ru/get/3101/134924539.2ea/0_1057ec_bfb350a6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g-fotki.yandex.ru/get/3101/134924539.2ea/0_1057ec_bfb350a6_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Documents and Settings\USERRR\Рабочий стол\0_1057ec_bfb350a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93" y="285728"/>
            <a:ext cx="9041107" cy="6358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RR\Рабочий стол\2КЛ 002.jpg"/>
          <p:cNvPicPr/>
          <p:nvPr/>
        </p:nvPicPr>
        <p:blipFill>
          <a:blip r:embed="rId2" cstate="print"/>
          <a:srcRect l="5505" t="9556" r="11927" b="9111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3.jpg"/>
          <p:cNvPicPr/>
          <p:nvPr/>
        </p:nvPicPr>
        <p:blipFill>
          <a:blip r:embed="rId3" cstate="print"/>
          <a:srcRect l="8228" t="8046" r="6329" b="6207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 001.jpg"/>
          <p:cNvPicPr/>
          <p:nvPr/>
        </p:nvPicPr>
        <p:blipFill>
          <a:blip r:embed="rId2" cstate="print"/>
          <a:srcRect l="4135" t="16120" r="7895" b="5191"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2.jpg"/>
          <p:cNvPicPr/>
          <p:nvPr/>
        </p:nvPicPr>
        <p:blipFill>
          <a:blip r:embed="rId3" cstate="print"/>
          <a:srcRect l="11208" t="15152" r="6683"/>
          <a:stretch>
            <a:fillRect/>
          </a:stretch>
        </p:blipFill>
        <p:spPr bwMode="auto">
          <a:xfrm>
            <a:off x="5072066" y="0"/>
            <a:ext cx="4071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25" y="165100"/>
            <a:ext cx="1951021" cy="2020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pels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285728"/>
            <a:ext cx="2571768" cy="28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russtyle-yug.ru/img_c/44131.jpg"/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1" t="9375" r="8327" b="9375"/>
          <a:stretch>
            <a:fillRect/>
          </a:stretch>
        </p:blipFill>
        <p:spPr bwMode="auto">
          <a:xfrm>
            <a:off x="6429380" y="0"/>
            <a:ext cx="178592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www.cs.iusb.edu/~danav/teach/i310/apple-full.jpg"/>
          <p:cNvPicPr>
            <a:picLocks noChangeAspect="1" noChangeArrowheads="1"/>
          </p:cNvPicPr>
          <p:nvPr/>
        </p:nvPicPr>
        <p:blipFill>
          <a:blip r:embed="rId6" r:link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7" t="6897" r="6358" b="3448"/>
          <a:stretch>
            <a:fillRect/>
          </a:stretch>
        </p:blipFill>
        <p:spPr bwMode="auto">
          <a:xfrm>
            <a:off x="0" y="1928802"/>
            <a:ext cx="2557449" cy="26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6969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14324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biologija/Pobeg-biologija/0008-030-Stroeni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999293"/>
            <a:ext cx="1720350" cy="185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900igr.net/datai/biologija/Pobeg-biologija/0008-030-Stroeni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486632">
            <a:off x="1785918" y="4999293"/>
            <a:ext cx="1720350" cy="185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900igr.net/datai/biologija/Pobeg-biologija/0008-030-Stroenie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2976" y="4500570"/>
            <a:ext cx="1720350" cy="185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butterflies.aa6g.org/Butterflies/rhetenor.gif"/>
          <p:cNvPicPr>
            <a:picLocks noChangeAspect="1" noChangeArrowheads="1"/>
          </p:cNvPicPr>
          <p:nvPr/>
        </p:nvPicPr>
        <p:blipFill>
          <a:blip r:embed="rId10" r:link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0558"/>
          <a:stretch>
            <a:fillRect/>
          </a:stretch>
        </p:blipFill>
        <p:spPr bwMode="auto">
          <a:xfrm rot="5400000">
            <a:off x="6056908" y="2086968"/>
            <a:ext cx="1785950" cy="13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900igr.net/datai/muzyka/Muz.instrumenty-1.files/0012-028-Roja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5074" y="3835420"/>
            <a:ext cx="2678235" cy="3022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705600" y="5334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70104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705600" y="21336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8686800" y="22860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7772400" y="520700"/>
            <a:ext cx="977900" cy="1612900"/>
          </a:xfrm>
          <a:custGeom>
            <a:avLst/>
            <a:gdLst/>
            <a:ahLst/>
            <a:cxnLst>
              <a:cxn ang="0">
                <a:pos x="0" y="104"/>
              </a:cxn>
              <a:cxn ang="0">
                <a:pos x="96" y="8"/>
              </a:cxn>
              <a:cxn ang="0">
                <a:pos x="288" y="104"/>
              </a:cxn>
              <a:cxn ang="0">
                <a:pos x="576" y="8"/>
              </a:cxn>
              <a:cxn ang="0">
                <a:pos x="528" y="56"/>
              </a:cxn>
              <a:cxn ang="0">
                <a:pos x="384" y="344"/>
              </a:cxn>
              <a:cxn ang="0">
                <a:pos x="48" y="1016"/>
              </a:cxn>
            </a:cxnLst>
            <a:rect l="0" t="0" r="r" b="b"/>
            <a:pathLst>
              <a:path w="616" h="1016">
                <a:moveTo>
                  <a:pt x="0" y="104"/>
                </a:moveTo>
                <a:cubicBezTo>
                  <a:pt x="24" y="56"/>
                  <a:pt x="48" y="8"/>
                  <a:pt x="96" y="8"/>
                </a:cubicBezTo>
                <a:cubicBezTo>
                  <a:pt x="144" y="8"/>
                  <a:pt x="208" y="104"/>
                  <a:pt x="288" y="104"/>
                </a:cubicBezTo>
                <a:cubicBezTo>
                  <a:pt x="368" y="104"/>
                  <a:pt x="536" y="16"/>
                  <a:pt x="576" y="8"/>
                </a:cubicBezTo>
                <a:cubicBezTo>
                  <a:pt x="616" y="0"/>
                  <a:pt x="560" y="0"/>
                  <a:pt x="528" y="56"/>
                </a:cubicBezTo>
                <a:cubicBezTo>
                  <a:pt x="496" y="112"/>
                  <a:pt x="464" y="184"/>
                  <a:pt x="384" y="344"/>
                </a:cubicBezTo>
                <a:cubicBezTo>
                  <a:pt x="304" y="504"/>
                  <a:pt x="104" y="904"/>
                  <a:pt x="48" y="1016"/>
                </a:cubicBezTo>
              </a:path>
            </a:pathLst>
          </a:custGeom>
          <a:noFill/>
          <a:ln w="76200" cmpd="sng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7848600" y="1447800"/>
            <a:ext cx="609600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6172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семёрка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–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кочерга. У неё одна нога.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52400" y="1524000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Семь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– точно острая коса.                         Коси, коса, пока остра.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026"/>
          <a:stretch>
            <a:fillRect/>
          </a:stretch>
        </p:blipFill>
        <p:spPr bwMode="auto">
          <a:xfrm>
            <a:off x="-381000" y="4481513"/>
            <a:ext cx="9525000" cy="2376487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1025" y="3352800"/>
            <a:ext cx="1908175" cy="2914650"/>
          </a:xfrm>
          <a:prstGeom prst="rect">
            <a:avLst/>
          </a:prstGeom>
          <a:noFill/>
        </p:spPr>
      </p:pic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477000" y="4343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43450">
            <a:off x="3048000" y="2590800"/>
            <a:ext cx="2790825" cy="3657600"/>
          </a:xfrm>
          <a:prstGeom prst="rect">
            <a:avLst/>
          </a:prstGeom>
          <a:noFill/>
        </p:spPr>
      </p:pic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6705600" y="2590800"/>
            <a:ext cx="1066800" cy="990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7086600" y="2667000"/>
            <a:ext cx="9906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6324600" y="3733800"/>
            <a:ext cx="533400" cy="533400"/>
          </a:xfrm>
          <a:prstGeom prst="star4">
            <a:avLst>
              <a:gd name="adj" fmla="val 12500"/>
            </a:avLst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6019800" y="2743200"/>
            <a:ext cx="533400" cy="533400"/>
          </a:xfrm>
          <a:prstGeom prst="star4">
            <a:avLst>
              <a:gd name="adj" fmla="val 12500"/>
            </a:avLst>
          </a:prstGeom>
          <a:solidFill>
            <a:srgbClr val="FC082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7772400" y="4038600"/>
            <a:ext cx="533400" cy="5334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4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8305800" y="3276600"/>
            <a:ext cx="533400" cy="533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7162800" y="3657600"/>
            <a:ext cx="533400" cy="533400"/>
          </a:xfrm>
          <a:prstGeom prst="star4">
            <a:avLst>
              <a:gd name="adj" fmla="val 12500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8153400" y="2514600"/>
            <a:ext cx="533400" cy="533400"/>
          </a:xfrm>
          <a:prstGeom prst="star4">
            <a:avLst>
              <a:gd name="adj" fmla="val 125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543800" y="2819400"/>
            <a:ext cx="533400" cy="533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5" name="Picture 23" descr="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0"/>
            <a:ext cx="1216025" cy="1400175"/>
          </a:xfrm>
          <a:prstGeom prst="rect">
            <a:avLst/>
          </a:prstGeom>
          <a:noFill/>
        </p:spPr>
      </p:pic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4572000" y="3505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35716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144" y="120"/>
              </a:cxn>
              <a:cxn ang="0">
                <a:pos x="384" y="24"/>
              </a:cxn>
              <a:cxn ang="0">
                <a:pos x="624" y="72"/>
              </a:cxn>
              <a:cxn ang="0">
                <a:pos x="912" y="216"/>
              </a:cxn>
              <a:cxn ang="0">
                <a:pos x="1104" y="264"/>
              </a:cxn>
              <a:cxn ang="0">
                <a:pos x="1296" y="216"/>
              </a:cxn>
              <a:cxn ang="0">
                <a:pos x="1680" y="24"/>
              </a:cxn>
              <a:cxn ang="0">
                <a:pos x="1584" y="72"/>
              </a:cxn>
              <a:cxn ang="0">
                <a:pos x="1632" y="72"/>
              </a:cxn>
            </a:cxnLst>
            <a:rect l="0" t="0" r="r" b="b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7467600" y="228600"/>
            <a:ext cx="1303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r="25806" b="18182"/>
          <a:stretch>
            <a:fillRect/>
          </a:stretch>
        </p:blipFill>
        <p:spPr bwMode="auto">
          <a:xfrm>
            <a:off x="5638800" y="228600"/>
            <a:ext cx="13033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21901"/>
          <a:stretch>
            <a:fillRect/>
          </a:stretch>
        </p:blipFill>
        <p:spPr bwMode="auto">
          <a:xfrm>
            <a:off x="7467600" y="19812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18182"/>
          <a:stretch>
            <a:fillRect/>
          </a:stretch>
        </p:blipFill>
        <p:spPr bwMode="auto">
          <a:xfrm>
            <a:off x="7543800" y="3352800"/>
            <a:ext cx="1303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11157" r="25806" b="18182"/>
          <a:stretch>
            <a:fillRect/>
          </a:stretch>
        </p:blipFill>
        <p:spPr bwMode="auto">
          <a:xfrm>
            <a:off x="5715000" y="34290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21901"/>
          <a:stretch>
            <a:fillRect/>
          </a:stretch>
        </p:blipFill>
        <p:spPr bwMode="auto">
          <a:xfrm>
            <a:off x="5715000" y="1905000"/>
            <a:ext cx="1303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3" t="7439" r="25806" b="18182"/>
          <a:stretch>
            <a:fillRect/>
          </a:stretch>
        </p:blipFill>
        <p:spPr bwMode="auto">
          <a:xfrm>
            <a:off x="6553200" y="4800600"/>
            <a:ext cx="13033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3613150" cy="65532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705600" y="228600"/>
            <a:ext cx="2209800" cy="2133600"/>
            <a:chOff x="4224" y="144"/>
            <a:chExt cx="1392" cy="1344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4224" y="336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4416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4224" y="1344"/>
              <a:ext cx="13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5472" y="144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4896" y="336"/>
              <a:ext cx="576" cy="1008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96" y="8"/>
                </a:cxn>
                <a:cxn ang="0">
                  <a:pos x="288" y="104"/>
                </a:cxn>
                <a:cxn ang="0">
                  <a:pos x="576" y="8"/>
                </a:cxn>
                <a:cxn ang="0">
                  <a:pos x="528" y="56"/>
                </a:cxn>
                <a:cxn ang="0">
                  <a:pos x="384" y="344"/>
                </a:cxn>
                <a:cxn ang="0">
                  <a:pos x="48" y="1016"/>
                </a:cxn>
              </a:cxnLst>
              <a:rect l="0" t="0" r="r" b="b"/>
              <a:pathLst>
                <a:path w="616" h="1016">
                  <a:moveTo>
                    <a:pt x="0" y="104"/>
                  </a:moveTo>
                  <a:cubicBezTo>
                    <a:pt x="24" y="56"/>
                    <a:pt x="48" y="8"/>
                    <a:pt x="96" y="8"/>
                  </a:cubicBezTo>
                  <a:cubicBezTo>
                    <a:pt x="144" y="8"/>
                    <a:pt x="208" y="104"/>
                    <a:pt x="288" y="104"/>
                  </a:cubicBezTo>
                  <a:cubicBezTo>
                    <a:pt x="368" y="104"/>
                    <a:pt x="536" y="16"/>
                    <a:pt x="576" y="8"/>
                  </a:cubicBezTo>
                  <a:cubicBezTo>
                    <a:pt x="616" y="0"/>
                    <a:pt x="560" y="0"/>
                    <a:pt x="528" y="56"/>
                  </a:cubicBezTo>
                  <a:cubicBezTo>
                    <a:pt x="496" y="112"/>
                    <a:pt x="464" y="184"/>
                    <a:pt x="384" y="344"/>
                  </a:cubicBezTo>
                  <a:cubicBezTo>
                    <a:pt x="304" y="504"/>
                    <a:pt x="104" y="904"/>
                    <a:pt x="48" y="1016"/>
                  </a:cubicBezTo>
                </a:path>
              </a:pathLst>
            </a:custGeom>
            <a:noFill/>
            <a:ln w="76200" cmpd="sng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4944" y="912"/>
              <a:ext cx="384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38200" y="4953000"/>
            <a:ext cx="93821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286000" y="49530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38200" y="3200400"/>
            <a:ext cx="914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286000" y="320040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762000" y="1676400"/>
            <a:ext cx="1219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9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762000" y="1600200"/>
            <a:ext cx="114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362200" y="1676400"/>
            <a:ext cx="990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676400" y="5334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5" grpId="0"/>
      <p:bldP spid="5136" grpId="0"/>
      <p:bldP spid="51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r>
              <a:rPr lang="ru-RU" sz="4800" b="1" i="1">
                <a:latin typeface="Times New Roman" pitchFamily="18" charset="0"/>
                <a:cs typeface="Times New Roman" pitchFamily="18" charset="0"/>
              </a:rPr>
              <a:t>Состав числа 7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3186113" cy="5043488"/>
          </a:xfrm>
        </p:spPr>
        <p:txBody>
          <a:bodyPr>
            <a:normAutofit/>
          </a:bodyPr>
          <a:lstStyle/>
          <a:p>
            <a:pPr marL="514350" indent="-514350" algn="ctr">
              <a:lnSpc>
                <a:spcPct val="120000"/>
              </a:lnSpc>
              <a:buFontTx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0  и    7</a:t>
            </a:r>
          </a:p>
          <a:p>
            <a:pPr marL="514350" indent="-514350" algn="ctr">
              <a:lnSpc>
                <a:spcPct val="120000"/>
              </a:lnSpc>
              <a:buFontTx/>
              <a:buAutoNum type="arabicPlain" startAt="4"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 и    3</a:t>
            </a:r>
          </a:p>
          <a:p>
            <a:pPr marL="514350" indent="-514350" algn="ctr">
              <a:lnSpc>
                <a:spcPct val="120000"/>
              </a:lnSpc>
              <a:buFontTx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2  и    5</a:t>
            </a:r>
          </a:p>
          <a:p>
            <a:pPr marL="514350" indent="-514350" algn="ctr">
              <a:lnSpc>
                <a:spcPct val="120000"/>
              </a:lnSpc>
              <a:buFontTx/>
              <a:buAutoNum type="arabicPlain" startAt="6"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b="1">
                <a:latin typeface="Times New Roman" pitchFamily="18" charset="0"/>
                <a:cs typeface="Times New Roman" pitchFamily="18" charset="0"/>
              </a:rPr>
              <a:t>и    1</a:t>
            </a:r>
            <a:endParaRPr lang="ru-RU" sz="5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lain" startAt="3"/>
            </a:pPr>
            <a:endParaRPr lang="ru-RU" sz="2800"/>
          </a:p>
          <a:p>
            <a:pPr marL="514350" indent="-514350"/>
            <a:endParaRPr lang="ru-RU" sz="2800"/>
          </a:p>
        </p:txBody>
      </p:sp>
      <p:sp>
        <p:nvSpPr>
          <p:cNvPr id="10244" name="Содержимое 17"/>
          <p:cNvSpPr>
            <a:spLocks noGrp="1"/>
          </p:cNvSpPr>
          <p:nvPr>
            <p:ph sz="half" idx="4294967295"/>
          </p:nvPr>
        </p:nvSpPr>
        <p:spPr>
          <a:xfrm>
            <a:off x="4643438" y="1643063"/>
            <a:ext cx="4038600" cy="4900612"/>
          </a:xfrm>
        </p:spPr>
        <p:txBody>
          <a:bodyPr/>
          <a:lstStyle/>
          <a:p>
            <a:pPr marL="514350" indent="-514350">
              <a:lnSpc>
                <a:spcPct val="120000"/>
              </a:lnSpc>
              <a:buFontTx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1   и   6</a:t>
            </a:r>
          </a:p>
          <a:p>
            <a:pPr marL="514350" indent="-514350">
              <a:lnSpc>
                <a:spcPct val="120000"/>
              </a:lnSpc>
              <a:buFontTx/>
              <a:buAutoNum type="arabicPlain" startAt="5"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  и    2</a:t>
            </a:r>
          </a:p>
          <a:p>
            <a:pPr marL="514350" indent="-514350">
              <a:lnSpc>
                <a:spcPct val="120000"/>
              </a:lnSpc>
              <a:buFontTx/>
              <a:buNone/>
            </a:pPr>
            <a:r>
              <a:rPr lang="ru-RU" sz="6000" b="1"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ru-RU" sz="5600" b="1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>
                <a:latin typeface="Times New Roman" pitchFamily="18" charset="0"/>
                <a:cs typeface="Times New Roman" pitchFamily="18" charset="0"/>
              </a:rPr>
              <a:t>   4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785938"/>
            <a:ext cx="1192213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3000375"/>
            <a:ext cx="101441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4214813"/>
            <a:ext cx="941388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313" y="5357813"/>
            <a:ext cx="11096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13" y="1785938"/>
            <a:ext cx="942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13" y="3143250"/>
            <a:ext cx="10001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75" y="428625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8" y="1143000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875" y="2071688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3875" y="3071813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13" y="4000500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13" y="4929188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13" y="5786438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2438" y="285750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81000"/>
            <a:ext cx="2362200" cy="23114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0855457">
            <a:off x="2325688" y="2236788"/>
            <a:ext cx="2311400" cy="23622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43800">
            <a:off x="4267200" y="2133600"/>
            <a:ext cx="2087563" cy="21336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250912">
            <a:off x="3605212" y="357188"/>
            <a:ext cx="2162175" cy="2209800"/>
          </a:xfrm>
          <a:prstGeom prst="rect">
            <a:avLst/>
          </a:prstGeom>
          <a:noFill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752600"/>
            <a:ext cx="2609850" cy="2667000"/>
          </a:xfrm>
          <a:prstGeom prst="rect">
            <a:avLst/>
          </a:prstGeom>
          <a:noFill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2119">
            <a:off x="5830887" y="-36512"/>
            <a:ext cx="2311401" cy="2362200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20681">
            <a:off x="352425" y="2085975"/>
            <a:ext cx="2236788" cy="2286000"/>
          </a:xfrm>
          <a:prstGeom prst="rect">
            <a:avLst/>
          </a:prstGeom>
          <a:noFill/>
        </p:spPr>
      </p:pic>
      <p:sp>
        <p:nvSpPr>
          <p:cNvPr id="6153" name="Freeform 9"/>
          <p:cNvSpPr>
            <a:spLocks/>
          </p:cNvSpPr>
          <p:nvPr/>
        </p:nvSpPr>
        <p:spPr bwMode="auto">
          <a:xfrm>
            <a:off x="2286000" y="1397000"/>
            <a:ext cx="6908800" cy="1231900"/>
          </a:xfrm>
          <a:custGeom>
            <a:avLst/>
            <a:gdLst/>
            <a:ahLst/>
            <a:cxnLst>
              <a:cxn ang="0">
                <a:pos x="0" y="656"/>
              </a:cxn>
              <a:cxn ang="0">
                <a:pos x="768" y="416"/>
              </a:cxn>
              <a:cxn ang="0">
                <a:pos x="1296" y="704"/>
              </a:cxn>
              <a:cxn ang="0">
                <a:pos x="2064" y="512"/>
              </a:cxn>
              <a:cxn ang="0">
                <a:pos x="2400" y="608"/>
              </a:cxn>
              <a:cxn ang="0">
                <a:pos x="3984" y="80"/>
              </a:cxn>
              <a:cxn ang="0">
                <a:pos x="4080" y="128"/>
              </a:cxn>
              <a:cxn ang="0">
                <a:pos x="2352" y="704"/>
              </a:cxn>
              <a:cxn ang="0">
                <a:pos x="2064" y="560"/>
              </a:cxn>
              <a:cxn ang="0">
                <a:pos x="1632" y="704"/>
              </a:cxn>
              <a:cxn ang="0">
                <a:pos x="1296" y="752"/>
              </a:cxn>
              <a:cxn ang="0">
                <a:pos x="912" y="560"/>
              </a:cxn>
              <a:cxn ang="0">
                <a:pos x="768" y="464"/>
              </a:cxn>
              <a:cxn ang="0">
                <a:pos x="0" y="656"/>
              </a:cxn>
            </a:cxnLst>
            <a:rect l="0" t="0" r="r" b="b"/>
            <a:pathLst>
              <a:path w="4352" h="776">
                <a:moveTo>
                  <a:pt x="0" y="656"/>
                </a:moveTo>
                <a:cubicBezTo>
                  <a:pt x="0" y="648"/>
                  <a:pt x="552" y="408"/>
                  <a:pt x="768" y="416"/>
                </a:cubicBezTo>
                <a:cubicBezTo>
                  <a:pt x="984" y="424"/>
                  <a:pt x="1080" y="688"/>
                  <a:pt x="1296" y="704"/>
                </a:cubicBezTo>
                <a:cubicBezTo>
                  <a:pt x="1512" y="720"/>
                  <a:pt x="1880" y="528"/>
                  <a:pt x="2064" y="512"/>
                </a:cubicBezTo>
                <a:cubicBezTo>
                  <a:pt x="2248" y="496"/>
                  <a:pt x="2080" y="680"/>
                  <a:pt x="2400" y="608"/>
                </a:cubicBezTo>
                <a:cubicBezTo>
                  <a:pt x="2720" y="536"/>
                  <a:pt x="3704" y="160"/>
                  <a:pt x="3984" y="80"/>
                </a:cubicBezTo>
                <a:cubicBezTo>
                  <a:pt x="4264" y="0"/>
                  <a:pt x="4352" y="24"/>
                  <a:pt x="4080" y="128"/>
                </a:cubicBezTo>
                <a:cubicBezTo>
                  <a:pt x="3808" y="232"/>
                  <a:pt x="2688" y="632"/>
                  <a:pt x="2352" y="704"/>
                </a:cubicBezTo>
                <a:cubicBezTo>
                  <a:pt x="2016" y="776"/>
                  <a:pt x="2184" y="560"/>
                  <a:pt x="2064" y="560"/>
                </a:cubicBezTo>
                <a:cubicBezTo>
                  <a:pt x="1944" y="560"/>
                  <a:pt x="1760" y="672"/>
                  <a:pt x="1632" y="704"/>
                </a:cubicBezTo>
                <a:cubicBezTo>
                  <a:pt x="1504" y="736"/>
                  <a:pt x="1416" y="776"/>
                  <a:pt x="1296" y="752"/>
                </a:cubicBezTo>
                <a:cubicBezTo>
                  <a:pt x="1176" y="728"/>
                  <a:pt x="1000" y="608"/>
                  <a:pt x="912" y="560"/>
                </a:cubicBezTo>
                <a:cubicBezTo>
                  <a:pt x="824" y="512"/>
                  <a:pt x="920" y="448"/>
                  <a:pt x="768" y="464"/>
                </a:cubicBezTo>
                <a:cubicBezTo>
                  <a:pt x="616" y="480"/>
                  <a:pt x="0" y="664"/>
                  <a:pt x="0" y="656"/>
                </a:cubicBezTo>
                <a:close/>
              </a:path>
            </a:pathLst>
          </a:custGeom>
          <a:gradFill rotWithShape="1">
            <a:gsLst>
              <a:gs pos="0">
                <a:srgbClr val="996600">
                  <a:gamma/>
                  <a:shade val="46275"/>
                  <a:invGamma/>
                </a:srgbClr>
              </a:gs>
              <a:gs pos="50000">
                <a:srgbClr val="996600"/>
              </a:gs>
              <a:gs pos="100000">
                <a:srgbClr val="9966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-1447800"/>
            <a:ext cx="1219200" cy="1184275"/>
          </a:xfrm>
          <a:prstGeom prst="rect">
            <a:avLst/>
          </a:prstGeom>
          <a:noFill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323738">
            <a:off x="8076407" y="-1035844"/>
            <a:ext cx="1066800" cy="1036637"/>
          </a:xfrm>
          <a:prstGeom prst="rect">
            <a:avLst/>
          </a:prstGeom>
          <a:noFill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72600" y="2895600"/>
            <a:ext cx="1143000" cy="1109663"/>
          </a:xfrm>
          <a:prstGeom prst="rect">
            <a:avLst/>
          </a:prstGeom>
          <a:noFill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685790">
            <a:off x="9371807" y="1600994"/>
            <a:ext cx="1295400" cy="1258887"/>
          </a:xfrm>
          <a:prstGeom prst="rect">
            <a:avLst/>
          </a:prstGeom>
          <a:noFill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85074">
            <a:off x="9371807" y="610393"/>
            <a:ext cx="1143000" cy="1109663"/>
          </a:xfrm>
          <a:prstGeom prst="rect">
            <a:avLst/>
          </a:prstGeom>
          <a:noFill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210262">
            <a:off x="9143207" y="-573882"/>
            <a:ext cx="1181100" cy="1147763"/>
          </a:xfrm>
          <a:prstGeom prst="rect">
            <a:avLst/>
          </a:prstGeom>
          <a:noFill/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14400" y="4479925"/>
            <a:ext cx="2057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5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en-US" sz="15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15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352800" y="4648200"/>
            <a:ext cx="2286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</a:t>
            </a:r>
            <a:endParaRPr lang="ru-RU" sz="15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172200" y="4479925"/>
            <a:ext cx="21336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endParaRPr lang="ru-RU" sz="15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9898E-6 C -0.12743 0.00185 -0.14184 0.00092 -0.22621 0.00717 C -0.23645 0.01318 -0.24791 0.01804 -0.2585 0.02127 C -0.29132 0.05735 -0.25902 0.02382 -0.36562 0.02844 C -0.38524 0.02937 -0.40434 0.04509 -0.42291 0.05226 C -0.43159 0.0592 -0.43975 0.06706 -0.44791 0.07562 C -0.45191 0.08002 -0.45677 0.0814 -0.46111 0.08533 C -0.46927 0.0932 -0.47621 0.10453 -0.48455 0.11124 C -0.48784 0.11933 -0.49618 0.13205 -0.49618 0.13228 C -0.49913 0.14662 -0.50902 0.16258 -0.51545 0.17484 C -0.52465 0.19218 -0.53298 0.21022 -0.54323 0.22687 C -0.55225 0.24121 -0.54722 0.24445 -0.55798 0.25277 C -0.56423 0.2685 -0.56857 0.28376 -0.57691 0.29764 C -0.58125 0.31591 -0.575 0.29324 -0.58298 0.30943 C -0.58385 0.31151 -0.58368 0.31429 -0.58437 0.3166 C -0.58611 0.32169 -0.58854 0.32562 -0.5901 0.33071 C -0.59062 0.33233 -0.59114 0.33372 -0.59166 0.33557 " pathEditMode="relative" rAng="0" ptsTypes="ffffffffffffffffA">
                                      <p:cBhvr>
                                        <p:cTn id="33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49 0.05319 L -0.79982 0.57493 " pathEditMode="relative" ptsTypes="AA">
                                      <p:cBhvr>
                                        <p:cTn id="36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333 0.49954 " pathEditMode="relative" ptsTypes="AA">
                                      <p:cBhvr>
                                        <p:cTn id="39" dur="3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03608E-6 L -0.59583 0.0414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7 L -0.52083 0.16374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3.9408E-6 L -0.3375 -0.3471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4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1" grpId="0"/>
      <p:bldP spid="61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FF5"/>
              </a:clrFrom>
              <a:clrTo>
                <a:srgbClr val="EAEFF5">
                  <a:alpha val="0"/>
                </a:srgbClr>
              </a:clrTo>
            </a:clrChange>
          </a:blip>
          <a:srcRect l="5435" r="13043"/>
          <a:stretch>
            <a:fillRect/>
          </a:stretch>
        </p:blipFill>
        <p:spPr bwMode="auto">
          <a:xfrm>
            <a:off x="6324600" y="2667000"/>
            <a:ext cx="20875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129088"/>
            <a:ext cx="114300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4495800"/>
            <a:ext cx="1066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876800"/>
            <a:ext cx="1219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694238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7150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410200"/>
            <a:ext cx="1143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5181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90700"/>
            <a:ext cx="3429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Внуку Шуре добрый дед    Дал вчера </a:t>
            </a:r>
            <a:r>
              <a:rPr lang="ru-RU" sz="2400">
                <a:solidFill>
                  <a:srgbClr val="008000"/>
                </a:solidFill>
              </a:rPr>
              <a:t>семь штук</a:t>
            </a:r>
            <a:r>
              <a:rPr lang="ru-RU" sz="2400"/>
              <a:t> конфет. </a:t>
            </a:r>
            <a:r>
              <a:rPr lang="ru-RU" sz="2400">
                <a:solidFill>
                  <a:srgbClr val="008000"/>
                </a:solidFill>
              </a:rPr>
              <a:t>Съел одну</a:t>
            </a:r>
            <a:r>
              <a:rPr lang="ru-RU" sz="2400"/>
              <a:t> конфету внук.       Сколько же осталось штук?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76800" y="457200"/>
            <a:ext cx="3962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 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72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 = </a:t>
            </a:r>
            <a:r>
              <a:rPr lang="ru-RU" sz="7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0000" y="4572000"/>
            <a:ext cx="1447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" name="Рисунок 30" descr="C:\Documents and Settings\USERRR\Рабочий стол\2КЛ 001.jpg"/>
          <p:cNvPicPr/>
          <p:nvPr/>
        </p:nvPicPr>
        <p:blipFill>
          <a:blip r:embed="rId2" cstate="print"/>
          <a:srcRect l="11796" t="3119" r="16890" b="623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4089400" cy="307498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6308725"/>
            <a:ext cx="2051050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4679950" cy="47529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Буква</a:t>
            </a:r>
          </a:p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57364"/>
            <a:ext cx="3450717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www.zorika.by/wp-content/uploads/2011/10/c1ee20979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9748" y="0"/>
            <a:ext cx="5494252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052513"/>
            <a:ext cx="37734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 004.jpg"/>
          <p:cNvPicPr/>
          <p:nvPr/>
        </p:nvPicPr>
        <p:blipFill>
          <a:blip r:embed="rId2" cstate="print"/>
          <a:srcRect l="5838" t="7919" r="7614" b="7735"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RR\Рабочий стол\2КЛ 005.jpg"/>
          <p:cNvPicPr/>
          <p:nvPr/>
        </p:nvPicPr>
        <p:blipFill>
          <a:blip r:embed="rId3" cstate="print"/>
          <a:srcRect l="7843" t="10775" r="5025" b="7156"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USERRR\Рабочий стол\2КЛ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1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img2.labirint.ru/books4/30852/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2403662" cy="3714752"/>
          </a:xfrm>
          <a:prstGeom prst="rect">
            <a:avLst/>
          </a:prstGeom>
          <a:noFill/>
        </p:spPr>
      </p:pic>
      <p:pic>
        <p:nvPicPr>
          <p:cNvPr id="1030" name="Picture 6" descr="http://www.ukazka.ru/img/b/uk744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0"/>
            <a:ext cx="2967573" cy="3929066"/>
          </a:xfrm>
          <a:prstGeom prst="rect">
            <a:avLst/>
          </a:prstGeom>
          <a:noFill/>
        </p:spPr>
      </p:pic>
      <p:pic>
        <p:nvPicPr>
          <p:cNvPr id="1032" name="Picture 8" descr="http://fb.ru/misc/i/gallery/28728/705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964761"/>
            <a:ext cx="3857652" cy="2893239"/>
          </a:xfrm>
          <a:prstGeom prst="rect">
            <a:avLst/>
          </a:prstGeom>
          <a:noFill/>
        </p:spPr>
      </p:pic>
      <p:pic>
        <p:nvPicPr>
          <p:cNvPr id="9" name="Рисунок 8" descr="http://stixi-poeti.ru/upload/video/thumbs/medium/7/6/2/ac6c80d3e7dad26c0445a9fa92cc89b7.jpg"/>
          <p:cNvPicPr/>
          <p:nvPr/>
        </p:nvPicPr>
        <p:blipFill>
          <a:blip r:embed="rId5" cstate="print"/>
          <a:srcRect l="33125" t="12500" r="33541" b="13056"/>
          <a:stretch>
            <a:fillRect/>
          </a:stretch>
        </p:blipFill>
        <p:spPr bwMode="auto">
          <a:xfrm>
            <a:off x="0" y="0"/>
            <a:ext cx="250029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94</Words>
  <Application>Microsoft Office PowerPoint</Application>
  <PresentationFormat>Экран (4:3)</PresentationFormat>
  <Paragraphs>32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Оля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Состав числа 7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</cp:lastModifiedBy>
  <cp:revision>126</cp:revision>
  <dcterms:created xsi:type="dcterms:W3CDTF">2014-09-21T13:33:40Z</dcterms:created>
  <dcterms:modified xsi:type="dcterms:W3CDTF">2016-01-17T15:56:55Z</dcterms:modified>
</cp:coreProperties>
</file>