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5" r:id="rId5"/>
    <p:sldId id="266" r:id="rId6"/>
    <p:sldId id="264" r:id="rId7"/>
    <p:sldId id="259" r:id="rId8"/>
    <p:sldId id="267" r:id="rId9"/>
    <p:sldId id="268" r:id="rId10"/>
    <p:sldId id="260" r:id="rId11"/>
    <p:sldId id="269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018"/>
    <a:srgbClr val="186224"/>
    <a:srgbClr val="000000"/>
    <a:srgbClr val="129012"/>
    <a:srgbClr val="228E34"/>
    <a:srgbClr val="A6F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CB0-502B-4BB3-9E32-8CEE94E34052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9791-574F-48BD-AB12-1D6D288F3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CB0-502B-4BB3-9E32-8CEE94E34052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9791-574F-48BD-AB12-1D6D288F3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CB0-502B-4BB3-9E32-8CEE94E34052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9791-574F-48BD-AB12-1D6D288F3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CB0-502B-4BB3-9E32-8CEE94E34052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9791-574F-48BD-AB12-1D6D288F3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CB0-502B-4BB3-9E32-8CEE94E34052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9791-574F-48BD-AB12-1D6D288F3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CB0-502B-4BB3-9E32-8CEE94E34052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9791-574F-48BD-AB12-1D6D288F3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CB0-502B-4BB3-9E32-8CEE94E34052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9791-574F-48BD-AB12-1D6D288F3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CB0-502B-4BB3-9E32-8CEE94E34052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9791-574F-48BD-AB12-1D6D288F3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CB0-502B-4BB3-9E32-8CEE94E34052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9791-574F-48BD-AB12-1D6D288F3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CB0-502B-4BB3-9E32-8CEE94E34052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9791-574F-48BD-AB12-1D6D288F3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CB0-502B-4BB3-9E32-8CEE94E34052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9791-574F-48BD-AB12-1D6D288F3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06CB0-502B-4BB3-9E32-8CEE94E34052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A9791-574F-48BD-AB12-1D6D288F3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s5523.vkontakte.ru/u151145871/-6/x_942acc97.jpg" TargetMode="External"/><Relationship Id="rId13" Type="http://schemas.openxmlformats.org/officeDocument/2006/relationships/hyperlink" Target="http://qvectors.net/downloads/images/fullpreview/insect.png" TargetMode="External"/><Relationship Id="rId18" Type="http://schemas.openxmlformats.org/officeDocument/2006/relationships/hyperlink" Target="http://upload.wikimedia.org/wikipedia/commons/2/23/Galanthus_nivalis.jpg" TargetMode="External"/><Relationship Id="rId26" Type="http://schemas.openxmlformats.org/officeDocument/2006/relationships/hyperlink" Target="http://upload.wikimedia.org/wikipedia/commons/2/24/Landsvale.jpg" TargetMode="External"/><Relationship Id="rId3" Type="http://schemas.openxmlformats.org/officeDocument/2006/relationships/hyperlink" Target="http://ru.wikipedia.org/wiki/%D0%9C%D0%B0%D1%80%D1%82" TargetMode="External"/><Relationship Id="rId21" Type="http://schemas.openxmlformats.org/officeDocument/2006/relationships/hyperlink" Target="http://img-fotki.yandex.ru/get/23/47407354.42f/0_b1866_521da6e4_S.png" TargetMode="External"/><Relationship Id="rId7" Type="http://schemas.openxmlformats.org/officeDocument/2006/relationships/hyperlink" Target="http://www.designmonaco.com/img/4-19261758-0-0-0.jpg" TargetMode="External"/><Relationship Id="rId12" Type="http://schemas.openxmlformats.org/officeDocument/2006/relationships/hyperlink" Target="http://img-fotki.yandex.ru/get/4404/svetlera.f/0_4f8b1_f4f4a515_L.jpg" TargetMode="External"/><Relationship Id="rId17" Type="http://schemas.openxmlformats.org/officeDocument/2006/relationships/hyperlink" Target="http://cs9831.vkontakte.ru/u1265764/-14/x_730496a1.jpg" TargetMode="External"/><Relationship Id="rId25" Type="http://schemas.openxmlformats.org/officeDocument/2006/relationships/hyperlink" Target="http://upload.wikimedia.org/wikipedia/commons/f/f5/Rook_-_Corvus_frugilegus_(476445950).jp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school.xvatit.com/images/8/89/T13vsc.jpeg" TargetMode="External"/><Relationship Id="rId20" Type="http://schemas.openxmlformats.org/officeDocument/2006/relationships/hyperlink" Target="http://upload.wikimedia.org/wikipedia/commons/e/e3/Gagea_whole_plant.jpg" TargetMode="External"/><Relationship Id="rId29" Type="http://schemas.openxmlformats.org/officeDocument/2006/relationships/hyperlink" Target="http://img-fotki.yandex.ru/get/5706/tanushka100180.2e/0_5f867_f1b5675a_X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cantgetpublished.com/images/fuzz_green.jpg" TargetMode="External"/><Relationship Id="rId11" Type="http://schemas.openxmlformats.org/officeDocument/2006/relationships/hyperlink" Target="http://img-fotki.yandex.ru/get/5304/siretsanu-tatyana.31/0_82827_9e0b6645_XL" TargetMode="External"/><Relationship Id="rId24" Type="http://schemas.openxmlformats.org/officeDocument/2006/relationships/hyperlink" Target="http://upload.wikimedia.org/wikipedia/commons/1/1b/European_Starling_2006.jpg" TargetMode="External"/><Relationship Id="rId5" Type="http://schemas.openxmlformats.org/officeDocument/2006/relationships/hyperlink" Target="http://ru.wikipedia.org/wiki/%D0%9C%D0%B0%D0%B9" TargetMode="External"/><Relationship Id="rId15" Type="http://schemas.openxmlformats.org/officeDocument/2006/relationships/hyperlink" Target="http://img-fotki.yandex.ru/get/5905/54098336.1bc/0_81253_cd909080_XL" TargetMode="External"/><Relationship Id="rId23" Type="http://schemas.openxmlformats.org/officeDocument/2006/relationships/hyperlink" Target="http://s012.radikal.ru/i319/1202/e7/0b8a31b0a175.png" TargetMode="External"/><Relationship Id="rId28" Type="http://schemas.openxmlformats.org/officeDocument/2006/relationships/hyperlink" Target="http://www.tvoysad.com/uploads/Salix_2.jpg" TargetMode="External"/><Relationship Id="rId10" Type="http://schemas.openxmlformats.org/officeDocument/2006/relationships/hyperlink" Target="http://cs10204.vkontakte.ru/u1879128/-6/x_f1622650.jpg" TargetMode="External"/><Relationship Id="rId19" Type="http://schemas.openxmlformats.org/officeDocument/2006/relationships/hyperlink" Target="http://upload.wikimedia.org/wikipedia/commons/7/7f/Coltsfoot.jpg" TargetMode="External"/><Relationship Id="rId4" Type="http://schemas.openxmlformats.org/officeDocument/2006/relationships/hyperlink" Target="http://ru.wikipedia.org/wiki/%D0%90%D0%BF%D1%80%D0%B5%D0%BB%D1%8C" TargetMode="External"/><Relationship Id="rId9" Type="http://schemas.openxmlformats.org/officeDocument/2006/relationships/hyperlink" Target="http://i.allday.ru/uploads/posts/2010-01/thumbs/1263808941_10.jpg" TargetMode="External"/><Relationship Id="rId14" Type="http://schemas.openxmlformats.org/officeDocument/2006/relationships/hyperlink" Target="http://img-fotki.yandex.ru/get/5602/120710424.358/0_7a075_d1dbec40_XL" TargetMode="External"/><Relationship Id="rId22" Type="http://schemas.openxmlformats.org/officeDocument/2006/relationships/hyperlink" Target="http://img-fotki.yandex.ru/get/4213/annaze63.a0/0_3a89f_8fef019c_XL" TargetMode="External"/><Relationship Id="rId27" Type="http://schemas.openxmlformats.org/officeDocument/2006/relationships/hyperlink" Target="http://shkolazhizni.ru/img/content/i75/75785_or.jpg" TargetMode="External"/><Relationship Id="rId30" Type="http://schemas.openxmlformats.org/officeDocument/2006/relationships/hyperlink" Target="http://img-fotki.yandex.ru/get/4609/85751897.31/0_644a2_30121e71_X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5" y="500042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МБОУ </a:t>
            </a:r>
            <a:r>
              <a:rPr lang="ru-RU" b="1" dirty="0" err="1" smtClean="0"/>
              <a:t>Дуденевская</a:t>
            </a:r>
            <a:r>
              <a:rPr lang="ru-RU" b="1" dirty="0" smtClean="0"/>
              <a:t> СОШ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853975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+mn-lt"/>
              </a:rPr>
              <a:t>Лукьянова Татьяна Николаевна, учитель начальных классов</a:t>
            </a:r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35820" y="2780926"/>
            <a:ext cx="7072362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Календарь природы</a:t>
            </a:r>
          </a:p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ВЕСНА</a:t>
            </a:r>
          </a:p>
          <a:p>
            <a:pPr algn="ctr"/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578645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с. </a:t>
            </a:r>
            <a:r>
              <a:rPr lang="ru-RU" b="1" i="1" dirty="0" smtClean="0"/>
              <a:t>Дуденево,2015 г.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48" y="642918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n w="1905"/>
                <a:solidFill>
                  <a:srgbClr val="12901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Первые цветы</a:t>
            </a:r>
            <a:endParaRPr lang="ru-RU" sz="5400" b="1" i="1" dirty="0">
              <a:ln w="1905"/>
              <a:solidFill>
                <a:srgbClr val="12901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7" name="Рисунок 6" descr="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714488"/>
            <a:ext cx="2571769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286116" y="4286256"/>
            <a:ext cx="2571768" cy="46166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04018"/>
                </a:solidFill>
              </a:rPr>
              <a:t>м</a:t>
            </a:r>
            <a:r>
              <a:rPr lang="ru-RU" sz="2400" b="1" dirty="0" smtClean="0">
                <a:solidFill>
                  <a:srgbClr val="104018"/>
                </a:solidFill>
                <a:latin typeface="+mn-lt"/>
              </a:rPr>
              <a:t>ать-и</a:t>
            </a:r>
            <a:r>
              <a:rPr lang="ru-RU" sz="2400" b="1" dirty="0" smtClean="0">
                <a:solidFill>
                  <a:srgbClr val="104018"/>
                </a:solidFill>
              </a:rPr>
              <a:t>-</a:t>
            </a:r>
            <a:r>
              <a:rPr lang="ru-RU" sz="2400" b="1" dirty="0" smtClean="0">
                <a:solidFill>
                  <a:srgbClr val="104018"/>
                </a:solidFill>
                <a:latin typeface="+mn-lt"/>
              </a:rPr>
              <a:t>мачеха</a:t>
            </a:r>
            <a:endParaRPr lang="ru-RU" sz="2400" b="1" dirty="0">
              <a:solidFill>
                <a:srgbClr val="104018"/>
              </a:solidFill>
              <a:latin typeface="+mn-lt"/>
            </a:endParaRPr>
          </a:p>
        </p:txBody>
      </p:sp>
      <p:pic>
        <p:nvPicPr>
          <p:cNvPr id="9" name="Рисунок 8" descr="1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1714487"/>
            <a:ext cx="2571768" cy="3571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1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1714488"/>
            <a:ext cx="2571769" cy="3500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072198" y="5429264"/>
            <a:ext cx="2571768" cy="46166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04018"/>
                </a:solidFill>
                <a:latin typeface="+mn-lt"/>
              </a:rPr>
              <a:t>гусиный лук</a:t>
            </a:r>
            <a:endParaRPr lang="ru-RU" sz="2400" b="1" dirty="0">
              <a:solidFill>
                <a:srgbClr val="104018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5429264"/>
            <a:ext cx="2571768" cy="46166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04018"/>
                </a:solidFill>
                <a:latin typeface="+mn-lt"/>
              </a:rPr>
              <a:t>подснежник</a:t>
            </a:r>
            <a:endParaRPr lang="ru-RU" sz="2400" b="1" dirty="0">
              <a:solidFill>
                <a:srgbClr val="104018"/>
              </a:solidFill>
              <a:latin typeface="+mn-lt"/>
            </a:endParaRPr>
          </a:p>
        </p:txBody>
      </p:sp>
      <p:pic>
        <p:nvPicPr>
          <p:cNvPr id="13" name="Рисунок 12" descr="76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929058" y="5072074"/>
            <a:ext cx="1428728" cy="1428736"/>
          </a:xfrm>
          <a:prstGeom prst="rect">
            <a:avLst/>
          </a:prstGeom>
        </p:spPr>
      </p:pic>
      <p:pic>
        <p:nvPicPr>
          <p:cNvPr id="14" name="Рисунок 13" descr="14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628" y="6072206"/>
            <a:ext cx="1071570" cy="585114"/>
          </a:xfrm>
          <a:prstGeom prst="rect">
            <a:avLst/>
          </a:prstGeom>
        </p:spPr>
      </p:pic>
      <p:pic>
        <p:nvPicPr>
          <p:cNvPr id="15" name="Рисунок 14" descr="14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760" y="6143644"/>
            <a:ext cx="941514" cy="442238"/>
          </a:xfrm>
          <a:prstGeom prst="rect">
            <a:avLst/>
          </a:prstGeom>
        </p:spPr>
      </p:pic>
      <p:pic>
        <p:nvPicPr>
          <p:cNvPr id="16" name="Рисунок 15" descr="14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72330" y="6215082"/>
            <a:ext cx="727200" cy="370800"/>
          </a:xfrm>
          <a:prstGeom prst="rect">
            <a:avLst/>
          </a:prstGeom>
        </p:spPr>
      </p:pic>
      <p:pic>
        <p:nvPicPr>
          <p:cNvPr id="17" name="Рисунок 16" descr="14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14480" y="6215082"/>
            <a:ext cx="1298704" cy="442238"/>
          </a:xfrm>
          <a:prstGeom prst="rect">
            <a:avLst/>
          </a:prstGeom>
        </p:spPr>
      </p:pic>
      <p:pic>
        <p:nvPicPr>
          <p:cNvPr id="18" name="Рисунок 17" descr="14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6050" y="6000768"/>
            <a:ext cx="1155828" cy="585114"/>
          </a:xfrm>
          <a:prstGeom prst="rect">
            <a:avLst/>
          </a:prstGeom>
        </p:spPr>
      </p:pic>
      <p:pic>
        <p:nvPicPr>
          <p:cNvPr id="19" name="Рисунок 18" descr="14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6143644"/>
            <a:ext cx="727200" cy="370800"/>
          </a:xfrm>
          <a:prstGeom prst="rect">
            <a:avLst/>
          </a:prstGeom>
        </p:spPr>
      </p:pic>
      <p:pic>
        <p:nvPicPr>
          <p:cNvPr id="20" name="Рисунок 19" descr="14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6487200"/>
            <a:ext cx="727200" cy="37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48" y="642918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n w="1905"/>
                <a:solidFill>
                  <a:srgbClr val="12901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Перелётные птицы</a:t>
            </a:r>
            <a:endParaRPr lang="ru-RU" sz="5400" b="1" i="1" dirty="0">
              <a:ln w="1905"/>
              <a:solidFill>
                <a:srgbClr val="12901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7" name="Рисунок 6" descr="1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903" y="1714488"/>
            <a:ext cx="2378194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286116" y="5429264"/>
            <a:ext cx="2571768" cy="46166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04018"/>
                </a:solidFill>
                <a:latin typeface="+mn-lt"/>
              </a:rPr>
              <a:t>скворец</a:t>
            </a:r>
            <a:endParaRPr lang="ru-RU" sz="2400" b="1" dirty="0">
              <a:solidFill>
                <a:srgbClr val="104018"/>
              </a:solidFill>
              <a:latin typeface="+mn-lt"/>
            </a:endParaRPr>
          </a:p>
        </p:txBody>
      </p:sp>
      <p:pic>
        <p:nvPicPr>
          <p:cNvPr id="9" name="Рисунок 8" descr="1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714488"/>
            <a:ext cx="2571768" cy="1715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1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1714488"/>
            <a:ext cx="2571769" cy="1718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072198" y="3857628"/>
            <a:ext cx="2571768" cy="46166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04018"/>
                </a:solidFill>
              </a:rPr>
              <a:t>ласточка</a:t>
            </a:r>
            <a:endParaRPr lang="ru-RU" sz="2400" b="1" dirty="0">
              <a:solidFill>
                <a:srgbClr val="104018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3857628"/>
            <a:ext cx="2571768" cy="46166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04018"/>
                </a:solidFill>
                <a:latin typeface="+mn-lt"/>
              </a:rPr>
              <a:t>грач</a:t>
            </a:r>
            <a:endParaRPr lang="ru-RU" sz="2400" b="1" dirty="0">
              <a:solidFill>
                <a:srgbClr val="104018"/>
              </a:solidFill>
              <a:latin typeface="+mn-lt"/>
            </a:endParaRPr>
          </a:p>
        </p:txBody>
      </p:sp>
      <p:pic>
        <p:nvPicPr>
          <p:cNvPr id="13" name="Рисунок 12" descr="156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37443"/>
          <a:stretch>
            <a:fillRect/>
          </a:stretch>
        </p:blipFill>
        <p:spPr>
          <a:xfrm>
            <a:off x="6072198" y="4857760"/>
            <a:ext cx="2666992" cy="1643074"/>
          </a:xfrm>
          <a:prstGeom prst="rect">
            <a:avLst/>
          </a:prstGeom>
        </p:spPr>
      </p:pic>
      <p:pic>
        <p:nvPicPr>
          <p:cNvPr id="14" name="Рисунок 13" descr="156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37443"/>
          <a:stretch>
            <a:fillRect/>
          </a:stretch>
        </p:blipFill>
        <p:spPr>
          <a:xfrm>
            <a:off x="357158" y="4786322"/>
            <a:ext cx="2666992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42939" y="357166"/>
            <a:ext cx="8001027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latin typeface="Calibri" pitchFamily="34" charset="0"/>
              </a:rPr>
              <a:t>Использованная литература</a:t>
            </a:r>
          </a:p>
          <a:p>
            <a:pPr marL="228600" indent="-228600">
              <a:buAutoNum type="arabicPeriod"/>
            </a:pPr>
            <a:r>
              <a:rPr lang="ru-RU" sz="1100" dirty="0" err="1" smtClean="0">
                <a:latin typeface="Calibri" pitchFamily="34" charset="0"/>
              </a:rPr>
              <a:t>Пакулова</a:t>
            </a:r>
            <a:r>
              <a:rPr lang="ru-RU" sz="1100" dirty="0" smtClean="0">
                <a:latin typeface="Calibri" pitchFamily="34" charset="0"/>
              </a:rPr>
              <a:t> В.М., Кузнецова В.И. Методика преподавания природоведения: Учебник для студентов </a:t>
            </a:r>
            <a:r>
              <a:rPr lang="ru-RU" sz="1100" dirty="0" err="1" smtClean="0">
                <a:latin typeface="Calibri" pitchFamily="34" charset="0"/>
              </a:rPr>
              <a:t>пед.ин-тов</a:t>
            </a:r>
            <a:r>
              <a:rPr lang="ru-RU" sz="1100" dirty="0" smtClean="0">
                <a:latin typeface="Calibri" pitchFamily="34" charset="0"/>
              </a:rPr>
              <a:t> по спец. № 2121 «Педагогика и методика </a:t>
            </a:r>
            <a:r>
              <a:rPr lang="ru-RU" sz="1100" dirty="0" err="1" smtClean="0">
                <a:latin typeface="Calibri" pitchFamily="34" charset="0"/>
              </a:rPr>
              <a:t>нач</a:t>
            </a:r>
            <a:r>
              <a:rPr lang="ru-RU" sz="1100" dirty="0" smtClean="0">
                <a:latin typeface="Calibri" pitchFamily="34" charset="0"/>
              </a:rPr>
              <a:t>. обучения». – М.: Просвещение, 1990</a:t>
            </a:r>
          </a:p>
          <a:p>
            <a:pPr algn="ctr"/>
            <a:endParaRPr lang="ru-RU" sz="1100" dirty="0" smtClean="0">
              <a:latin typeface="Calibri" pitchFamily="34" charset="0"/>
            </a:endParaRPr>
          </a:p>
          <a:p>
            <a:pPr algn="ctr"/>
            <a:r>
              <a:rPr lang="ru-RU" sz="1100" dirty="0" smtClean="0">
                <a:latin typeface="Calibri" pitchFamily="34" charset="0"/>
              </a:rPr>
              <a:t>Интернет – источники</a:t>
            </a:r>
          </a:p>
          <a:p>
            <a:r>
              <a:rPr lang="ru-RU" sz="1100" dirty="0" smtClean="0">
                <a:latin typeface="Calibri" pitchFamily="34" charset="0"/>
              </a:rPr>
              <a:t>Материалы </a:t>
            </a:r>
            <a:r>
              <a:rPr lang="ru-RU" sz="1100" dirty="0" err="1" smtClean="0">
                <a:latin typeface="Calibri" pitchFamily="34" charset="0"/>
              </a:rPr>
              <a:t>Википедии</a:t>
            </a:r>
            <a:r>
              <a:rPr lang="ru-RU" sz="1100" dirty="0" smtClean="0">
                <a:latin typeface="Calibri" pitchFamily="34" charset="0"/>
              </a:rPr>
              <a:t> </a:t>
            </a:r>
          </a:p>
          <a:p>
            <a:r>
              <a:rPr lang="en-US" sz="1100" dirty="0" smtClean="0">
                <a:latin typeface="Calibri" pitchFamily="34" charset="0"/>
                <a:hlinkClick r:id="rId3"/>
              </a:rPr>
              <a:t>http://ru.wikipedia.org/wiki/%D0%9C%D0%B0%D1%80%D1%82</a:t>
            </a:r>
            <a:endParaRPr lang="ru-RU" sz="1100" dirty="0" smtClean="0">
              <a:latin typeface="Calibri" pitchFamily="34" charset="0"/>
            </a:endParaRPr>
          </a:p>
          <a:p>
            <a:r>
              <a:rPr lang="en-US" sz="1100" dirty="0" smtClean="0">
                <a:latin typeface="Calibri" pitchFamily="34" charset="0"/>
                <a:hlinkClick r:id="rId4"/>
              </a:rPr>
              <a:t>http://ru.wikipedia.org/wiki/%D0%90%D0%BF%D1%80%D0%B5%D0%BB%D1%8C</a:t>
            </a:r>
            <a:endParaRPr lang="ru-RU" sz="1100" dirty="0" smtClean="0">
              <a:latin typeface="Calibri" pitchFamily="34" charset="0"/>
            </a:endParaRPr>
          </a:p>
          <a:p>
            <a:r>
              <a:rPr lang="en-US" sz="1100" dirty="0" smtClean="0">
                <a:latin typeface="Calibri" pitchFamily="34" charset="0"/>
                <a:hlinkClick r:id="rId5"/>
              </a:rPr>
              <a:t>http://ru.wikipedia.org/wiki/%D0%9C%D0%B0%D0%B9</a:t>
            </a:r>
            <a:endParaRPr lang="ru-RU" sz="1100" dirty="0" smtClean="0">
              <a:latin typeface="Calibri" pitchFamily="34" charset="0"/>
            </a:endParaRPr>
          </a:p>
          <a:p>
            <a:r>
              <a:rPr lang="ru-RU" sz="1100" dirty="0" smtClean="0">
                <a:latin typeface="Calibri" pitchFamily="34" charset="0"/>
              </a:rPr>
              <a:t>Фон </a:t>
            </a:r>
            <a:r>
              <a:rPr lang="ru-RU" sz="1100" dirty="0" smtClean="0"/>
              <a:t> </a:t>
            </a:r>
            <a:r>
              <a:rPr lang="ru-RU" sz="1100" u="sng" dirty="0" smtClean="0">
                <a:hlinkClick r:id="rId6"/>
              </a:rPr>
              <a:t>http://www.icantgetpublished.com/images/fuzz_green.jpg</a:t>
            </a:r>
            <a:endParaRPr lang="ru-RU" sz="1100" dirty="0" smtClean="0"/>
          </a:p>
          <a:p>
            <a:r>
              <a:rPr lang="ru-RU" sz="1100" u="sng" dirty="0" smtClean="0">
                <a:hlinkClick r:id="rId7"/>
              </a:rPr>
              <a:t>http://www.designmonaco.com/img/4-19261758-0-0-0.jpg</a:t>
            </a:r>
            <a:endParaRPr lang="ru-RU" sz="1100" dirty="0" smtClean="0">
              <a:latin typeface="Calibri" pitchFamily="34" charset="0"/>
            </a:endParaRPr>
          </a:p>
          <a:p>
            <a:r>
              <a:rPr lang="ru-RU" sz="1100" dirty="0" smtClean="0">
                <a:latin typeface="Calibri" pitchFamily="34" charset="0"/>
              </a:rPr>
              <a:t>Картинки </a:t>
            </a:r>
          </a:p>
          <a:p>
            <a:r>
              <a:rPr lang="ru-RU" sz="1100" dirty="0" smtClean="0">
                <a:latin typeface="Calibri" pitchFamily="34" charset="0"/>
              </a:rPr>
              <a:t>Зайчик </a:t>
            </a:r>
            <a:r>
              <a:rPr lang="ru-RU" sz="1100" u="sng" dirty="0" smtClean="0">
                <a:hlinkClick r:id="rId8"/>
              </a:rPr>
              <a:t>http://cs5523.vkontakte.ru/u151145871/-6/x_942acc97.jpg</a:t>
            </a:r>
            <a:endParaRPr lang="ru-RU" sz="1100" u="sng" dirty="0" smtClean="0"/>
          </a:p>
          <a:p>
            <a:r>
              <a:rPr lang="ru-RU" sz="1100" dirty="0" smtClean="0">
                <a:latin typeface="Calibri" pitchFamily="34" charset="0"/>
              </a:rPr>
              <a:t>Медвежонок </a:t>
            </a:r>
            <a:r>
              <a:rPr lang="ru-RU" sz="1100" u="sng" dirty="0" smtClean="0">
                <a:hlinkClick r:id="rId9"/>
              </a:rPr>
              <a:t>http://i.allday.ru/uploads/posts/2010-01/thumbs/1263808941_10.jpg</a:t>
            </a:r>
            <a:endParaRPr lang="ru-RU" sz="1100" dirty="0" smtClean="0">
              <a:latin typeface="Calibri" pitchFamily="34" charset="0"/>
            </a:endParaRPr>
          </a:p>
          <a:p>
            <a:r>
              <a:rPr lang="ru-RU" sz="1100" dirty="0" smtClean="0">
                <a:latin typeface="Calibri" pitchFamily="34" charset="0"/>
              </a:rPr>
              <a:t>Ежик </a:t>
            </a:r>
            <a:r>
              <a:rPr lang="ru-RU" sz="1100" u="sng" dirty="0" smtClean="0">
                <a:hlinkClick r:id="rId10"/>
              </a:rPr>
              <a:t>http://cs10204.vkontakte.ru/u1879128/-6/x_f1622650.jpg</a:t>
            </a:r>
            <a:endParaRPr lang="ru-RU" sz="1100" u="sng" dirty="0" smtClean="0"/>
          </a:p>
          <a:p>
            <a:r>
              <a:rPr lang="ru-RU" sz="1100" dirty="0" smtClean="0">
                <a:latin typeface="Calibri" pitchFamily="34" charset="0"/>
              </a:rPr>
              <a:t>Бабочки </a:t>
            </a:r>
            <a:r>
              <a:rPr lang="ru-RU" sz="1100" u="sng" dirty="0" smtClean="0">
                <a:hlinkClick r:id="rId11"/>
              </a:rPr>
              <a:t>http://img-fotki.yandex.ru/get/5304/siretsanu-tatyana.31/0_82827_9e0b6645_XL</a:t>
            </a:r>
            <a:endParaRPr lang="ru-RU" sz="1100" dirty="0" smtClean="0"/>
          </a:p>
          <a:p>
            <a:r>
              <a:rPr lang="ru-RU" sz="1100" u="sng" dirty="0" smtClean="0">
                <a:hlinkClick r:id="rId12"/>
              </a:rPr>
              <a:t>http://img-fotki.yandex.ru/get/4404/svetlera.f/0_4f8b1_f4f4a515_L.jpg</a:t>
            </a:r>
            <a:endParaRPr lang="ru-RU" sz="1100" dirty="0" smtClean="0"/>
          </a:p>
          <a:p>
            <a:r>
              <a:rPr lang="ru-RU" sz="1100" u="sng" dirty="0" smtClean="0">
                <a:hlinkClick r:id="rId13"/>
              </a:rPr>
              <a:t>http://qvectors.net/downloads/images/fullpreview/insect.png</a:t>
            </a:r>
            <a:r>
              <a:rPr lang="ru-RU" sz="1100" dirty="0" smtClean="0">
                <a:latin typeface="Calibri" pitchFamily="34" charset="0"/>
              </a:rPr>
              <a:t> </a:t>
            </a:r>
          </a:p>
          <a:p>
            <a:r>
              <a:rPr lang="ru-RU" sz="1100" dirty="0" smtClean="0">
                <a:latin typeface="Calibri" pitchFamily="34" charset="0"/>
              </a:rPr>
              <a:t>Трава, веточка </a:t>
            </a:r>
            <a:r>
              <a:rPr lang="ru-RU" sz="1100" u="sng" dirty="0" smtClean="0">
                <a:hlinkClick r:id="rId14"/>
              </a:rPr>
              <a:t>http://img-fotki.yandex.ru/get/5602/120710424.358/0_7a075_d1dbec40_XL</a:t>
            </a:r>
            <a:endParaRPr lang="ru-RU" sz="1100" dirty="0" smtClean="0"/>
          </a:p>
          <a:p>
            <a:r>
              <a:rPr lang="ru-RU" sz="1100" u="sng" dirty="0" smtClean="0">
                <a:hlinkClick r:id="rId15"/>
              </a:rPr>
              <a:t>http://img-fotki.yandex.ru/get/5905/54098336.1bc/0_81253_cd909080_XL</a:t>
            </a:r>
            <a:endParaRPr lang="ru-RU" sz="1100" dirty="0" smtClean="0">
              <a:latin typeface="Calibri" pitchFamily="34" charset="0"/>
            </a:endParaRPr>
          </a:p>
          <a:p>
            <a:r>
              <a:rPr lang="ru-RU" sz="1100" dirty="0" smtClean="0">
                <a:latin typeface="Calibri" pitchFamily="34" charset="0"/>
              </a:rPr>
              <a:t>Солнце </a:t>
            </a:r>
            <a:r>
              <a:rPr lang="ru-RU" sz="1100" u="sng" dirty="0" smtClean="0">
                <a:hlinkClick r:id="rId16"/>
              </a:rPr>
              <a:t>http://school.xvatit.com/images/8/89/T13vsc.jpeg</a:t>
            </a:r>
            <a:endParaRPr lang="ru-RU" sz="1100" u="sng" dirty="0" smtClean="0"/>
          </a:p>
          <a:p>
            <a:r>
              <a:rPr lang="ru-RU" sz="1100" u="sng" dirty="0" smtClean="0">
                <a:hlinkClick r:id="rId17"/>
              </a:rPr>
              <a:t>http://cs9831.vkontakte.ru/u1265764/-14/x_730496a1.jpg</a:t>
            </a:r>
            <a:endParaRPr lang="ru-RU" sz="1100" u="sng" dirty="0" smtClean="0"/>
          </a:p>
          <a:p>
            <a:r>
              <a:rPr lang="ru-RU" sz="1100" dirty="0" smtClean="0">
                <a:latin typeface="Calibri" pitchFamily="34" charset="0"/>
              </a:rPr>
              <a:t>Цветы </a:t>
            </a:r>
            <a:r>
              <a:rPr lang="ru-RU" sz="1100" u="sng" dirty="0" smtClean="0">
                <a:hlinkClick r:id="rId18"/>
              </a:rPr>
              <a:t>http://upload.wikimedia.org/wikipedia/commons/2/23/Galanthus_nivalis.jpg</a:t>
            </a:r>
            <a:endParaRPr lang="ru-RU" sz="1100" dirty="0" smtClean="0"/>
          </a:p>
          <a:p>
            <a:r>
              <a:rPr lang="ru-RU" sz="1100" u="sng" dirty="0" smtClean="0">
                <a:hlinkClick r:id="rId19"/>
              </a:rPr>
              <a:t>http://upload.wikimedia.org/wikipedia/commons/7/7f/Coltsfoot.jpg</a:t>
            </a:r>
            <a:endParaRPr lang="ru-RU" sz="1100" dirty="0" smtClean="0"/>
          </a:p>
          <a:p>
            <a:r>
              <a:rPr lang="ru-RU" sz="1100" u="sng" dirty="0" smtClean="0">
                <a:hlinkClick r:id="rId20"/>
              </a:rPr>
              <a:t>http://upload.wikimedia.org/wikipedia/commons/e/e3/Gagea_whole_plant.jpg</a:t>
            </a:r>
            <a:endParaRPr lang="ru-RU" sz="1100" dirty="0" smtClean="0">
              <a:latin typeface="Calibri" pitchFamily="34" charset="0"/>
            </a:endParaRPr>
          </a:p>
          <a:p>
            <a:r>
              <a:rPr lang="ru-RU" sz="1100" dirty="0" smtClean="0">
                <a:latin typeface="Calibri" pitchFamily="34" charset="0"/>
              </a:rPr>
              <a:t>Волчонок </a:t>
            </a:r>
            <a:r>
              <a:rPr lang="ru-RU" sz="1100" u="sng" dirty="0" smtClean="0">
                <a:hlinkClick r:id="rId21"/>
              </a:rPr>
              <a:t>http://img-fotki.yandex.ru/get/23/47407354.42f/0_b1866_521da6e4_S.png</a:t>
            </a:r>
            <a:endParaRPr lang="ru-RU" sz="1100" u="sng" dirty="0" smtClean="0"/>
          </a:p>
          <a:p>
            <a:r>
              <a:rPr lang="ru-RU" sz="1100" dirty="0" smtClean="0"/>
              <a:t>Птички </a:t>
            </a:r>
            <a:r>
              <a:rPr lang="ru-RU" sz="1100" u="sng" dirty="0" smtClean="0">
                <a:hlinkClick r:id="rId22"/>
              </a:rPr>
              <a:t>http://img-fotki.yandex.ru/get/4213/annaze63.a0/0_3a89f_8fef019c_XL</a:t>
            </a:r>
            <a:endParaRPr lang="ru-RU" sz="1100" u="sng" dirty="0" smtClean="0"/>
          </a:p>
          <a:p>
            <a:r>
              <a:rPr lang="ru-RU" sz="1100" u="sng" dirty="0" smtClean="0">
                <a:hlinkClick r:id="rId23"/>
              </a:rPr>
              <a:t>http://s012.radikal.ru/i319/1202/e7/0b8a31b0a175.png</a:t>
            </a:r>
            <a:endParaRPr lang="ru-RU" sz="1100" u="sng" dirty="0" smtClean="0"/>
          </a:p>
          <a:p>
            <a:r>
              <a:rPr lang="ru-RU" sz="1100" dirty="0" smtClean="0"/>
              <a:t>Птицы </a:t>
            </a:r>
            <a:r>
              <a:rPr lang="ru-RU" sz="1100" u="sng" dirty="0" smtClean="0">
                <a:hlinkClick r:id="rId24"/>
              </a:rPr>
              <a:t>http://upload.wikimedia.org/wikipedia/commons/1/1b/European_Starling_2006.jpg</a:t>
            </a:r>
            <a:endParaRPr lang="ru-RU" sz="1100" dirty="0" smtClean="0"/>
          </a:p>
          <a:p>
            <a:r>
              <a:rPr lang="ru-RU" sz="1100" u="sng" dirty="0" smtClean="0">
                <a:hlinkClick r:id="rId25"/>
              </a:rPr>
              <a:t>http://upload.wikimedia.org/wikipedia/commons/f/f5/Rook_-_Corvus_frugilegus_%28476445950%29.jpg</a:t>
            </a:r>
            <a:endParaRPr lang="ru-RU" sz="1100" dirty="0" smtClean="0"/>
          </a:p>
          <a:p>
            <a:r>
              <a:rPr lang="ru-RU" sz="1100" u="sng" dirty="0" smtClean="0">
                <a:hlinkClick r:id="rId26"/>
              </a:rPr>
              <a:t>http://upload.wikimedia.org/wikipedia/commons/2/24/Landsvale.jpg</a:t>
            </a:r>
            <a:endParaRPr lang="ru-RU" sz="1100" u="sng" dirty="0" smtClean="0"/>
          </a:p>
          <a:p>
            <a:r>
              <a:rPr lang="ru-RU" sz="1100" dirty="0" smtClean="0"/>
              <a:t>Природа </a:t>
            </a:r>
            <a:r>
              <a:rPr lang="ru-RU" sz="1100" u="sng" dirty="0" smtClean="0">
                <a:hlinkClick r:id="rId27"/>
              </a:rPr>
              <a:t>http://shkolazhizni.ru/img/content/i75/75785_or.jpg</a:t>
            </a:r>
            <a:endParaRPr lang="ru-RU" sz="1100" dirty="0" smtClean="0"/>
          </a:p>
          <a:p>
            <a:r>
              <a:rPr lang="ru-RU" sz="1100" u="sng" dirty="0" smtClean="0">
                <a:hlinkClick r:id="rId28"/>
              </a:rPr>
              <a:t>http://www.tvoysad.com/uploads/Salix_2.jpg</a:t>
            </a:r>
            <a:endParaRPr lang="ru-RU" sz="1100" dirty="0" smtClean="0"/>
          </a:p>
          <a:p>
            <a:r>
              <a:rPr lang="ru-RU" sz="1100" u="sng" dirty="0" smtClean="0">
                <a:hlinkClick r:id="rId29"/>
              </a:rPr>
              <a:t>http://img-fotki.yandex.ru/get/5706/tanushka100180.2e/0_5f867_f1b5675a_XL</a:t>
            </a:r>
            <a:r>
              <a:rPr lang="ru-RU" sz="1100" u="sng" dirty="0" smtClean="0"/>
              <a:t> </a:t>
            </a:r>
          </a:p>
          <a:p>
            <a:r>
              <a:rPr lang="ru-RU" sz="1100" dirty="0" smtClean="0"/>
              <a:t>Фея </a:t>
            </a:r>
            <a:r>
              <a:rPr lang="ru-RU" sz="1100" u="sng" dirty="0" smtClean="0">
                <a:hlinkClick r:id="rId30"/>
              </a:rPr>
              <a:t>http://img-fotki.yandex.ru/get/4609/85751897.31/0_644a2_30121e71_XL</a:t>
            </a:r>
            <a:endParaRPr lang="ru-RU" sz="1100" u="sng" dirty="0" smtClean="0"/>
          </a:p>
          <a:p>
            <a:endParaRPr lang="ru-RU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Рисунок 18" descr="45.jpg"/>
          <p:cNvPicPr>
            <a:picLocks noChangeAspect="1"/>
          </p:cNvPicPr>
          <p:nvPr/>
        </p:nvPicPr>
        <p:blipFill>
          <a:blip r:embed="rId3"/>
          <a:srcRect l="7812" t="15625" r="9375" b="1718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3" name="Рисунок 12" descr="124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3286116" cy="25003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14612" y="214290"/>
            <a:ext cx="4000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10401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Весна</a:t>
            </a:r>
            <a:endParaRPr lang="ru-RU" sz="54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104018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6" name="Рисунок 15" descr="5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9586" y="428604"/>
            <a:ext cx="928670" cy="785794"/>
          </a:xfrm>
          <a:prstGeom prst="rect">
            <a:avLst/>
          </a:prstGeom>
        </p:spPr>
      </p:pic>
      <p:pic>
        <p:nvPicPr>
          <p:cNvPr id="17" name="Рисунок 16" descr="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9454" y="571480"/>
            <a:ext cx="1071570" cy="1071546"/>
          </a:xfrm>
          <a:prstGeom prst="rect">
            <a:avLst/>
          </a:prstGeom>
        </p:spPr>
      </p:pic>
      <p:pic>
        <p:nvPicPr>
          <p:cNvPr id="18" name="Рисунок 17" descr="5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57884" y="1571612"/>
            <a:ext cx="1357298" cy="12858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14744" y="614364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Л. </a:t>
            </a:r>
            <a:r>
              <a:rPr lang="ru-RU" b="1" i="1" dirty="0" err="1" smtClean="0">
                <a:solidFill>
                  <a:srgbClr val="002060"/>
                </a:solidFill>
              </a:rPr>
              <a:t>Аграчёва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1744" y="1142984"/>
            <a:ext cx="3333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Весело аукнула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Из лесу весна,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Ей медведь откликнулся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Проурчав со сна.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Поскакали зайки к ней,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Прилетел к ней грач;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Покатился ёжик вслед,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Как колючий мяч.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Всполошилась белочка,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Глянув из дупла, -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Дождалась пушистая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Света и тепла!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Гордо приосанился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Посветлевший бор;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На ветвях коричневых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Грянул птичий хор.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3" name="Рисунок 22" descr="153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826" y="5357826"/>
            <a:ext cx="1714512" cy="1019162"/>
          </a:xfrm>
          <a:prstGeom prst="rect">
            <a:avLst/>
          </a:prstGeom>
        </p:spPr>
      </p:pic>
      <p:pic>
        <p:nvPicPr>
          <p:cNvPr id="28" name="Рисунок 27" descr="14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3504" y="4429132"/>
            <a:ext cx="857256" cy="428628"/>
          </a:xfrm>
          <a:prstGeom prst="rect">
            <a:avLst/>
          </a:prstGeom>
        </p:spPr>
      </p:pic>
      <p:pic>
        <p:nvPicPr>
          <p:cNvPr id="29" name="Рисунок 28" descr="14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86578" y="6215082"/>
            <a:ext cx="1012952" cy="642918"/>
          </a:xfrm>
          <a:prstGeom prst="rect">
            <a:avLst/>
          </a:prstGeom>
        </p:spPr>
      </p:pic>
      <p:pic>
        <p:nvPicPr>
          <p:cNvPr id="30" name="Рисунок 29" descr="14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86380" y="5786454"/>
            <a:ext cx="2000264" cy="1071546"/>
          </a:xfrm>
          <a:prstGeom prst="rect">
            <a:avLst/>
          </a:prstGeom>
        </p:spPr>
      </p:pic>
      <p:pic>
        <p:nvPicPr>
          <p:cNvPr id="34" name="Рисунок 33" descr="14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1538" y="5500702"/>
            <a:ext cx="1928826" cy="1085180"/>
          </a:xfrm>
          <a:prstGeom prst="rect">
            <a:avLst/>
          </a:prstGeom>
        </p:spPr>
      </p:pic>
      <p:pic>
        <p:nvPicPr>
          <p:cNvPr id="31" name="Рисунок 30" descr="14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000636"/>
            <a:ext cx="1714480" cy="1857364"/>
          </a:xfrm>
          <a:prstGeom prst="rect">
            <a:avLst/>
          </a:prstGeom>
        </p:spPr>
      </p:pic>
      <p:pic>
        <p:nvPicPr>
          <p:cNvPr id="32" name="Рисунок 31" descr="14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14678" y="6072206"/>
            <a:ext cx="1214446" cy="442238"/>
          </a:xfrm>
          <a:prstGeom prst="rect">
            <a:avLst/>
          </a:prstGeom>
        </p:spPr>
      </p:pic>
      <p:pic>
        <p:nvPicPr>
          <p:cNvPr id="33" name="Рисунок 32" descr="14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14546" y="6000744"/>
            <a:ext cx="1584456" cy="857256"/>
          </a:xfrm>
          <a:prstGeom prst="rect">
            <a:avLst/>
          </a:prstGeom>
        </p:spPr>
      </p:pic>
      <p:pic>
        <p:nvPicPr>
          <p:cNvPr id="36" name="Рисунок 35" descr="14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57752" y="5572140"/>
            <a:ext cx="1000132" cy="656552"/>
          </a:xfrm>
          <a:prstGeom prst="rect">
            <a:avLst/>
          </a:prstGeom>
        </p:spPr>
      </p:pic>
      <p:pic>
        <p:nvPicPr>
          <p:cNvPr id="39" name="Рисунок 38" descr="14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57818" y="5357826"/>
            <a:ext cx="1428760" cy="571504"/>
          </a:xfrm>
          <a:prstGeom prst="rect">
            <a:avLst/>
          </a:prstGeom>
        </p:spPr>
      </p:pic>
      <p:pic>
        <p:nvPicPr>
          <p:cNvPr id="15" name="Рисунок 14" descr="129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000"/>
          <a:stretch>
            <a:fillRect/>
          </a:stretch>
        </p:blipFill>
        <p:spPr>
          <a:xfrm>
            <a:off x="285720" y="3714752"/>
            <a:ext cx="2143108" cy="2928934"/>
          </a:xfrm>
          <a:prstGeom prst="rect">
            <a:avLst/>
          </a:prstGeom>
        </p:spPr>
      </p:pic>
      <p:pic>
        <p:nvPicPr>
          <p:cNvPr id="35" name="Рисунок 34" descr="14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15140" y="4071942"/>
            <a:ext cx="727200" cy="370800"/>
          </a:xfrm>
          <a:prstGeom prst="rect">
            <a:avLst/>
          </a:prstGeom>
        </p:spPr>
      </p:pic>
      <p:pic>
        <p:nvPicPr>
          <p:cNvPr id="38" name="Рисунок 37" descr="14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29520" y="6072206"/>
            <a:ext cx="1084390" cy="642942"/>
          </a:xfrm>
          <a:prstGeom prst="rect">
            <a:avLst/>
          </a:prstGeom>
        </p:spPr>
      </p:pic>
      <p:pic>
        <p:nvPicPr>
          <p:cNvPr id="40" name="Рисунок 39" descr="154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58082" y="2714620"/>
            <a:ext cx="1143008" cy="857256"/>
          </a:xfrm>
          <a:prstGeom prst="rect">
            <a:avLst/>
          </a:prstGeom>
        </p:spPr>
      </p:pic>
      <p:pic>
        <p:nvPicPr>
          <p:cNvPr id="41" name="Рисунок 40" descr="15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1473" y="3143248"/>
            <a:ext cx="1000132" cy="656860"/>
          </a:xfrm>
          <a:prstGeom prst="rect">
            <a:avLst/>
          </a:prstGeom>
        </p:spPr>
      </p:pic>
      <p:pic>
        <p:nvPicPr>
          <p:cNvPr id="14" name="Рисунок 13" descr="130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786446" y="3643314"/>
            <a:ext cx="1000132" cy="1214422"/>
          </a:xfrm>
          <a:prstGeom prst="rect">
            <a:avLst/>
          </a:prstGeom>
        </p:spPr>
      </p:pic>
      <p:pic>
        <p:nvPicPr>
          <p:cNvPr id="37" name="Рисунок 36" descr="14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72132" y="4643446"/>
            <a:ext cx="1714512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473" y="1643049"/>
          <a:ext cx="8001054" cy="38576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0370"/>
                <a:gridCol w="1040137"/>
                <a:gridCol w="1040137"/>
                <a:gridCol w="1040137"/>
                <a:gridCol w="1040137"/>
                <a:gridCol w="1040136"/>
              </a:tblGrid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Понедельник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11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18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25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Вторник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12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19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26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Среда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6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13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20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27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Четверг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7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14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21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28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Пятница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8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15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22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29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Суббота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9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16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23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30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Воскресенье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10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17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24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31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14478" y="5643578"/>
          <a:ext cx="5429292" cy="10363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04882"/>
                <a:gridCol w="904882"/>
                <a:gridCol w="904882"/>
                <a:gridCol w="904882"/>
                <a:gridCol w="904882"/>
                <a:gridCol w="904882"/>
              </a:tblGrid>
              <a:tr h="500066">
                <a:tc rowSpan="2">
                  <a:txBody>
                    <a:bodyPr/>
                    <a:lstStyle/>
                    <a:p>
                      <a:endParaRPr lang="ru-RU" sz="1400" b="1" dirty="0" smtClean="0"/>
                    </a:p>
                    <a:p>
                      <a:r>
                        <a:rPr lang="ru-RU" sz="2000" b="1" dirty="0" smtClean="0"/>
                        <a:t>итого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00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 descr="5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5000636"/>
            <a:ext cx="1357322" cy="1643074"/>
          </a:xfrm>
          <a:prstGeom prst="rect">
            <a:avLst/>
          </a:prstGeom>
        </p:spPr>
      </p:pic>
      <p:pic>
        <p:nvPicPr>
          <p:cNvPr id="12" name="Рисунок 11" descr="14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5212294"/>
            <a:ext cx="2500298" cy="1645706"/>
          </a:xfrm>
          <a:prstGeom prst="rect">
            <a:avLst/>
          </a:prstGeom>
        </p:spPr>
      </p:pic>
      <p:sp>
        <p:nvSpPr>
          <p:cNvPr id="15" name="Облако 14"/>
          <p:cNvSpPr/>
          <p:nvPr/>
        </p:nvSpPr>
        <p:spPr>
          <a:xfrm>
            <a:off x="6143636" y="214290"/>
            <a:ext cx="1285884" cy="84296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3214678" y="142852"/>
            <a:ext cx="2143140" cy="84298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1142976" y="214290"/>
            <a:ext cx="2643206" cy="128588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1472" y="500042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12901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Погода в марте</a:t>
            </a:r>
            <a:endParaRPr lang="ru-RU" sz="60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12901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9" name="Рисунок 8" descr="12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EF3F9"/>
              </a:clrFrom>
              <a:clrTo>
                <a:srgbClr val="EEF3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0"/>
            <a:ext cx="2286016" cy="200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473" y="1643049"/>
          <a:ext cx="8001054" cy="38576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0370"/>
                <a:gridCol w="1040137"/>
                <a:gridCol w="1040137"/>
                <a:gridCol w="1040137"/>
                <a:gridCol w="1040137"/>
                <a:gridCol w="1040136"/>
              </a:tblGrid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Понедельник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8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15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22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29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Вторник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9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16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23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30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Среда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10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17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24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Четверг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11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18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25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Пятница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12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19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26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Суббота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6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13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20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27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Воскресенье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7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14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21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28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14478" y="5643578"/>
          <a:ext cx="5429292" cy="10363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04882"/>
                <a:gridCol w="904882"/>
                <a:gridCol w="904882"/>
                <a:gridCol w="904882"/>
                <a:gridCol w="904882"/>
                <a:gridCol w="904882"/>
              </a:tblGrid>
              <a:tr h="500066">
                <a:tc rowSpan="2">
                  <a:txBody>
                    <a:bodyPr/>
                    <a:lstStyle/>
                    <a:p>
                      <a:endParaRPr lang="ru-RU" sz="1400" b="1" dirty="0" smtClean="0"/>
                    </a:p>
                    <a:p>
                      <a:r>
                        <a:rPr lang="ru-RU" sz="2000" b="1" dirty="0" smtClean="0"/>
                        <a:t>итого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00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 descr="5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7760"/>
            <a:ext cx="1785918" cy="2000240"/>
          </a:xfrm>
          <a:prstGeom prst="rect">
            <a:avLst/>
          </a:prstGeom>
        </p:spPr>
      </p:pic>
      <p:pic>
        <p:nvPicPr>
          <p:cNvPr id="12" name="Рисунок 11" descr="14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5212294"/>
            <a:ext cx="2500298" cy="1645706"/>
          </a:xfrm>
          <a:prstGeom prst="rect">
            <a:avLst/>
          </a:prstGeom>
        </p:spPr>
      </p:pic>
      <p:sp>
        <p:nvSpPr>
          <p:cNvPr id="15" name="Облако 14"/>
          <p:cNvSpPr/>
          <p:nvPr/>
        </p:nvSpPr>
        <p:spPr>
          <a:xfrm>
            <a:off x="6143636" y="214290"/>
            <a:ext cx="1285884" cy="84296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3214678" y="142852"/>
            <a:ext cx="2143140" cy="84298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1142976" y="214290"/>
            <a:ext cx="2643206" cy="128588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4348" y="571480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12901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Погода в апреле</a:t>
            </a:r>
            <a:endParaRPr lang="ru-RU" sz="60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12901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9" name="Рисунок 8" descr="12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EF3F9"/>
              </a:clrFrom>
              <a:clrTo>
                <a:srgbClr val="EEF3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0"/>
            <a:ext cx="2214578" cy="1857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00101" y="1643049"/>
          <a:ext cx="7143801" cy="38576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6971"/>
                <a:gridCol w="903366"/>
                <a:gridCol w="903366"/>
                <a:gridCol w="903366"/>
                <a:gridCol w="903366"/>
                <a:gridCol w="903366"/>
              </a:tblGrid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Понедельник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6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13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20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27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Вторник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7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14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21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28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Среда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8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15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22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29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Четверг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9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16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23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30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Пятница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10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17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24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31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Суббота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11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18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25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Воскресенье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12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19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26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928792" y="5643578"/>
          <a:ext cx="5286414" cy="10363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81069"/>
                <a:gridCol w="881069"/>
                <a:gridCol w="881069"/>
                <a:gridCol w="881069"/>
                <a:gridCol w="881069"/>
                <a:gridCol w="881069"/>
              </a:tblGrid>
              <a:tr h="500066">
                <a:tc rowSpan="2"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r>
                        <a:rPr lang="ru-RU" sz="2000" dirty="0" smtClean="0"/>
                        <a:t>итого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00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Облако 14"/>
          <p:cNvSpPr/>
          <p:nvPr/>
        </p:nvSpPr>
        <p:spPr>
          <a:xfrm>
            <a:off x="6143636" y="214290"/>
            <a:ext cx="1285884" cy="84296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3214678" y="142852"/>
            <a:ext cx="2143140" cy="84298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1142976" y="214290"/>
            <a:ext cx="2643206" cy="128588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4348" y="571480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12901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Погода в мае</a:t>
            </a:r>
            <a:endParaRPr lang="ru-RU" sz="60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12901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9" name="Рисунок 8" descr="12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EF3F9"/>
              </a:clrFrom>
              <a:clrTo>
                <a:srgbClr val="EEF3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0"/>
            <a:ext cx="2071702" cy="1857364"/>
          </a:xfrm>
          <a:prstGeom prst="rect">
            <a:avLst/>
          </a:prstGeom>
        </p:spPr>
      </p:pic>
      <p:pic>
        <p:nvPicPr>
          <p:cNvPr id="16" name="Рисунок 15" descr="5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072074"/>
            <a:ext cx="2285984" cy="1785926"/>
          </a:xfrm>
          <a:prstGeom prst="rect">
            <a:avLst/>
          </a:prstGeom>
        </p:spPr>
      </p:pic>
      <p:pic>
        <p:nvPicPr>
          <p:cNvPr id="18" name="Рисунок 17" descr="14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5212294"/>
            <a:ext cx="2500298" cy="1645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500042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n w="1905"/>
                <a:solidFill>
                  <a:srgbClr val="12901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Условные обозначения</a:t>
            </a:r>
            <a:endParaRPr lang="ru-RU" sz="4000" b="1" i="1" dirty="0">
              <a:ln w="1905"/>
              <a:solidFill>
                <a:srgbClr val="12901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сканирование0001.jpg"/>
          <p:cNvPicPr>
            <a:picLocks noChangeAspect="1"/>
          </p:cNvPicPr>
          <p:nvPr/>
        </p:nvPicPr>
        <p:blipFill>
          <a:blip r:embed="rId3"/>
          <a:srcRect l="4348" t="9289" r="44565" b="56705"/>
          <a:stretch>
            <a:fillRect/>
          </a:stretch>
        </p:blipFill>
        <p:spPr>
          <a:xfrm>
            <a:off x="928662" y="1857364"/>
            <a:ext cx="3643338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57224" y="1285860"/>
            <a:ext cx="3786214" cy="400110"/>
          </a:xfrm>
          <a:prstGeom prst="rect">
            <a:avLst/>
          </a:prstGeom>
          <a:ln>
            <a:solidFill>
              <a:srgbClr val="228E3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28E34"/>
                </a:solidFill>
              </a:rPr>
              <a:t>облачность</a:t>
            </a:r>
            <a:endParaRPr lang="ru-RU" sz="2000" b="1" dirty="0">
              <a:solidFill>
                <a:srgbClr val="228E34"/>
              </a:solidFill>
            </a:endParaRPr>
          </a:p>
        </p:txBody>
      </p:sp>
      <p:pic>
        <p:nvPicPr>
          <p:cNvPr id="9" name="Рисунок 8" descr="сканирование0001.jpg"/>
          <p:cNvPicPr>
            <a:picLocks noChangeAspect="1"/>
          </p:cNvPicPr>
          <p:nvPr/>
        </p:nvPicPr>
        <p:blipFill>
          <a:blip r:embed="rId3"/>
          <a:srcRect l="65815" t="6754" r="2555" b="53761"/>
          <a:stretch>
            <a:fillRect/>
          </a:stretch>
        </p:blipFill>
        <p:spPr>
          <a:xfrm>
            <a:off x="5214942" y="4714884"/>
            <a:ext cx="3000396" cy="1714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143504" y="4071942"/>
            <a:ext cx="3143272" cy="400110"/>
          </a:xfrm>
          <a:prstGeom prst="rect">
            <a:avLst/>
          </a:prstGeom>
          <a:ln>
            <a:solidFill>
              <a:srgbClr val="228E3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28E34"/>
                </a:solidFill>
              </a:rPr>
              <a:t>направление ветра</a:t>
            </a:r>
            <a:endParaRPr lang="ru-RU" sz="2000" b="1" dirty="0">
              <a:solidFill>
                <a:srgbClr val="228E34"/>
              </a:solidFill>
            </a:endParaRPr>
          </a:p>
        </p:txBody>
      </p:sp>
      <p:pic>
        <p:nvPicPr>
          <p:cNvPr id="11" name="Рисунок 10" descr="сканирование0001.jpg"/>
          <p:cNvPicPr>
            <a:picLocks noChangeAspect="1"/>
          </p:cNvPicPr>
          <p:nvPr/>
        </p:nvPicPr>
        <p:blipFill>
          <a:blip r:embed="rId3"/>
          <a:srcRect l="5718" t="51880" r="70608"/>
          <a:stretch>
            <a:fillRect/>
          </a:stretch>
        </p:blipFill>
        <p:spPr>
          <a:xfrm>
            <a:off x="5214942" y="1928802"/>
            <a:ext cx="2857520" cy="18282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143504" y="1285860"/>
            <a:ext cx="3000396" cy="400110"/>
          </a:xfrm>
          <a:prstGeom prst="rect">
            <a:avLst/>
          </a:prstGeom>
          <a:ln>
            <a:solidFill>
              <a:srgbClr val="228E3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28E34"/>
                </a:solidFill>
              </a:rPr>
              <a:t>осадки</a:t>
            </a:r>
            <a:endParaRPr lang="ru-RU" sz="2000" b="1" dirty="0">
              <a:solidFill>
                <a:srgbClr val="228E34"/>
              </a:solidFill>
            </a:endParaRPr>
          </a:p>
        </p:txBody>
      </p:sp>
      <p:pic>
        <p:nvPicPr>
          <p:cNvPr id="13" name="Рисунок 12" descr="сканирование0001.jpg"/>
          <p:cNvPicPr>
            <a:picLocks noChangeAspect="1"/>
          </p:cNvPicPr>
          <p:nvPr/>
        </p:nvPicPr>
        <p:blipFill>
          <a:blip r:embed="rId3"/>
          <a:srcRect l="54744" t="51880" r="5718" b="15629"/>
          <a:stretch>
            <a:fillRect/>
          </a:stretch>
        </p:blipFill>
        <p:spPr>
          <a:xfrm>
            <a:off x="857224" y="4714884"/>
            <a:ext cx="3643338" cy="1714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785786" y="4071942"/>
            <a:ext cx="3786214" cy="400110"/>
          </a:xfrm>
          <a:prstGeom prst="rect">
            <a:avLst/>
          </a:prstGeom>
          <a:ln>
            <a:solidFill>
              <a:srgbClr val="228E3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28E34"/>
                </a:solidFill>
              </a:rPr>
              <a:t>сила ветра</a:t>
            </a:r>
            <a:endParaRPr lang="ru-RU" sz="2000" b="1" dirty="0">
              <a:solidFill>
                <a:srgbClr val="228E3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214290"/>
            <a:ext cx="7460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n w="1905"/>
                <a:solidFill>
                  <a:srgbClr val="12901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Март</a:t>
            </a:r>
            <a:endParaRPr lang="ru-RU" sz="4800" b="1" i="1" dirty="0">
              <a:ln w="1905"/>
              <a:solidFill>
                <a:srgbClr val="12901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98 September википед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785926"/>
            <a:ext cx="3714758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14348" y="1785927"/>
            <a:ext cx="3643338" cy="458587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solidFill>
                <a:srgbClr val="186224"/>
              </a:solidFill>
              <a:latin typeface="+mn-lt"/>
            </a:endParaRPr>
          </a:p>
          <a:p>
            <a:pPr algn="ctr"/>
            <a:r>
              <a:rPr lang="ru-RU" b="1" dirty="0" smtClean="0">
                <a:solidFill>
                  <a:srgbClr val="104018"/>
                </a:solidFill>
                <a:latin typeface="+mn-lt"/>
              </a:rPr>
              <a:t>РУССКИЕ НАРОДНЫЕ ПРИМЕТЫ</a:t>
            </a:r>
          </a:p>
          <a:p>
            <a:pPr lvl="0"/>
            <a:r>
              <a:rPr lang="ru-RU" sz="2000" b="1" dirty="0" smtClean="0">
                <a:solidFill>
                  <a:srgbClr val="186224"/>
                </a:solidFill>
              </a:rPr>
              <a:t>* Март сухой, да мокрый май — будет и каша и каравай.</a:t>
            </a:r>
          </a:p>
          <a:p>
            <a:pPr lvl="0"/>
            <a:r>
              <a:rPr lang="ru-RU" sz="2000" b="1" dirty="0" smtClean="0">
                <a:solidFill>
                  <a:srgbClr val="186224"/>
                </a:solidFill>
              </a:rPr>
              <a:t>* Сухой март — плодородие, дождливый — неурожай.</a:t>
            </a:r>
          </a:p>
          <a:p>
            <a:pPr lvl="0"/>
            <a:r>
              <a:rPr lang="ru-RU" sz="2000" b="1" dirty="0" smtClean="0">
                <a:solidFill>
                  <a:srgbClr val="186224"/>
                </a:solidFill>
              </a:rPr>
              <a:t>* Если в мартовские метели снег ложится на полях неровно, волнисто, буграми, то хорошо родятся огородные овощи и яровые хлеба.</a:t>
            </a:r>
          </a:p>
          <a:p>
            <a:pPr lvl="0"/>
            <a:r>
              <a:rPr lang="ru-RU" sz="2000" b="1" dirty="0" smtClean="0">
                <a:solidFill>
                  <a:srgbClr val="186224"/>
                </a:solidFill>
              </a:rPr>
              <a:t>* Частые туманы в марте предвещают дождливое лето.</a:t>
            </a:r>
          </a:p>
          <a:p>
            <a:r>
              <a:rPr lang="ru-RU" sz="2000" b="1" dirty="0" smtClean="0">
                <a:solidFill>
                  <a:srgbClr val="186224"/>
                </a:solidFill>
              </a:rPr>
              <a:t>* Если в январе — март, то жди января в марте</a:t>
            </a:r>
            <a:endParaRPr lang="ru-RU" sz="2000" b="1" dirty="0" smtClean="0">
              <a:solidFill>
                <a:srgbClr val="186224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1142984"/>
            <a:ext cx="1750993" cy="36933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228E34"/>
                </a:solidFill>
              </a:rPr>
              <a:t>березозол</a:t>
            </a:r>
            <a:endParaRPr lang="ru-RU" b="1" i="1" dirty="0" smtClean="0">
              <a:solidFill>
                <a:srgbClr val="228E3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2" y="1142984"/>
            <a:ext cx="1750993" cy="36933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228E34"/>
                </a:solidFill>
              </a:rPr>
              <a:t>протальник</a:t>
            </a:r>
            <a:endParaRPr lang="ru-RU" b="1" i="1" dirty="0" smtClean="0">
              <a:solidFill>
                <a:srgbClr val="228E3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6" y="1142984"/>
            <a:ext cx="1750993" cy="36933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228E34"/>
                </a:solidFill>
              </a:rPr>
              <a:t>капельник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43702" y="1142984"/>
            <a:ext cx="1750993" cy="36933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228E34"/>
                </a:solidFill>
              </a:rPr>
              <a:t>грачевник</a:t>
            </a:r>
            <a:endParaRPr lang="ru-RU" b="1" i="1" dirty="0" smtClean="0">
              <a:solidFill>
                <a:srgbClr val="228E3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214290"/>
            <a:ext cx="7460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n w="1905"/>
                <a:solidFill>
                  <a:srgbClr val="12901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Апрель</a:t>
            </a:r>
            <a:endParaRPr lang="ru-RU" sz="4800" b="1" i="1" dirty="0">
              <a:ln w="1905"/>
              <a:solidFill>
                <a:srgbClr val="12901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98 September википед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785926"/>
            <a:ext cx="3571900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14348" y="1785927"/>
            <a:ext cx="3643338" cy="430887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solidFill>
                <a:srgbClr val="186224"/>
              </a:solidFill>
              <a:latin typeface="+mn-lt"/>
            </a:endParaRPr>
          </a:p>
          <a:p>
            <a:pPr algn="ctr"/>
            <a:r>
              <a:rPr lang="ru-RU" sz="2000" b="1" dirty="0" smtClean="0">
                <a:solidFill>
                  <a:srgbClr val="104018"/>
                </a:solidFill>
                <a:latin typeface="+mn-lt"/>
              </a:rPr>
              <a:t>РУССКИЕ НАРОДНЫЕ ПРИМЕТЫ</a:t>
            </a:r>
            <a:r>
              <a:rPr lang="ru-RU" sz="2000" b="1" dirty="0" smtClean="0">
                <a:solidFill>
                  <a:srgbClr val="186224"/>
                </a:solidFill>
              </a:rPr>
              <a:t> </a:t>
            </a:r>
          </a:p>
          <a:p>
            <a:pPr lvl="0"/>
            <a:endParaRPr lang="ru-RU" sz="2000" b="1" dirty="0" smtClean="0">
              <a:solidFill>
                <a:srgbClr val="186224"/>
              </a:solidFill>
            </a:endParaRPr>
          </a:p>
          <a:p>
            <a:pPr lvl="0"/>
            <a:r>
              <a:rPr lang="ru-RU" sz="2000" b="1" dirty="0" smtClean="0">
                <a:solidFill>
                  <a:srgbClr val="186224"/>
                </a:solidFill>
              </a:rPr>
              <a:t>* Три дождя в апреле, да один в мае — тысячи дождей стоят.</a:t>
            </a:r>
          </a:p>
          <a:p>
            <a:pPr lvl="0"/>
            <a:endParaRPr lang="ru-RU" sz="2000" b="1" dirty="0" smtClean="0">
              <a:solidFill>
                <a:srgbClr val="186224"/>
              </a:solidFill>
            </a:endParaRPr>
          </a:p>
          <a:p>
            <a:pPr lvl="0"/>
            <a:r>
              <a:rPr lang="ru-RU" sz="2000" b="1" dirty="0" smtClean="0">
                <a:solidFill>
                  <a:srgbClr val="186224"/>
                </a:solidFill>
              </a:rPr>
              <a:t>* В апреле мокро — грибное лето, гроза — к тёплому лету и урожаю орехов.</a:t>
            </a:r>
          </a:p>
          <a:p>
            <a:pPr lvl="0"/>
            <a:endParaRPr lang="ru-RU" sz="2000" b="1" dirty="0" smtClean="0">
              <a:solidFill>
                <a:srgbClr val="186224"/>
              </a:solidFill>
            </a:endParaRPr>
          </a:p>
          <a:p>
            <a:pPr lvl="0"/>
            <a:r>
              <a:rPr lang="ru-RU" sz="2000" b="1" dirty="0" smtClean="0">
                <a:solidFill>
                  <a:srgbClr val="186224"/>
                </a:solidFill>
              </a:rPr>
              <a:t>* Если в апреле поверхность снега шершавая — к урожаю.</a:t>
            </a:r>
          </a:p>
          <a:p>
            <a:pPr lvl="0"/>
            <a:endParaRPr lang="ru-RU" sz="2000" b="1" dirty="0" smtClean="0">
              <a:solidFill>
                <a:srgbClr val="186224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1142984"/>
            <a:ext cx="1750993" cy="36933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228E34"/>
                </a:solidFill>
              </a:rPr>
              <a:t>брезень</a:t>
            </a:r>
            <a:endParaRPr lang="ru-RU" b="1" i="1" dirty="0" smtClean="0">
              <a:solidFill>
                <a:srgbClr val="228E3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2" y="1142984"/>
            <a:ext cx="1750993" cy="36933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228E34"/>
                </a:solidFill>
              </a:rPr>
              <a:t>снегогон</a:t>
            </a:r>
            <a:endParaRPr lang="ru-RU" b="1" i="1" dirty="0" smtClean="0">
              <a:solidFill>
                <a:srgbClr val="228E3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6" y="1142984"/>
            <a:ext cx="1750993" cy="36933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228E34"/>
                </a:solidFill>
              </a:rPr>
              <a:t>цветень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43702" y="1142984"/>
            <a:ext cx="1750993" cy="36933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228E34"/>
                </a:solidFill>
              </a:rPr>
              <a:t>ручейник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214290"/>
            <a:ext cx="7460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n w="1905"/>
                <a:solidFill>
                  <a:srgbClr val="12901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Май</a:t>
            </a:r>
            <a:endParaRPr lang="ru-RU" sz="4800" b="1" i="1" dirty="0">
              <a:ln w="1905"/>
              <a:solidFill>
                <a:srgbClr val="12901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98 September википедия.jpg"/>
          <p:cNvPicPr>
            <a:picLocks noChangeAspect="1"/>
          </p:cNvPicPr>
          <p:nvPr/>
        </p:nvPicPr>
        <p:blipFill>
          <a:blip r:embed="rId3"/>
          <a:srcRect l="15311" t="4762" r="11538"/>
          <a:stretch>
            <a:fillRect/>
          </a:stretch>
        </p:blipFill>
        <p:spPr>
          <a:xfrm>
            <a:off x="4929190" y="1785926"/>
            <a:ext cx="3500462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14348" y="1785927"/>
            <a:ext cx="3643338" cy="457203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04018"/>
                </a:solidFill>
                <a:latin typeface="+mn-lt"/>
              </a:rPr>
              <a:t>РУССКИЕ НАРОДНЫЕ ПРИМЕТЫ</a:t>
            </a:r>
          </a:p>
          <a:p>
            <a:pPr lvl="0"/>
            <a:r>
              <a:rPr lang="ru-RU" b="1" dirty="0" smtClean="0">
                <a:solidFill>
                  <a:srgbClr val="186224"/>
                </a:solidFill>
              </a:rPr>
              <a:t>* Май холодный — год хлебородный.</a:t>
            </a:r>
          </a:p>
          <a:p>
            <a:pPr lvl="0"/>
            <a:r>
              <a:rPr lang="ru-RU" b="1" dirty="0" smtClean="0">
                <a:solidFill>
                  <a:srgbClr val="186224"/>
                </a:solidFill>
              </a:rPr>
              <a:t>* Коли в мае дождь, так будет и рожь.</a:t>
            </a:r>
          </a:p>
          <a:p>
            <a:pPr lvl="0"/>
            <a:r>
              <a:rPr lang="ru-RU" b="1" dirty="0" smtClean="0">
                <a:solidFill>
                  <a:srgbClr val="186224"/>
                </a:solidFill>
              </a:rPr>
              <a:t>* В мае два холода: когда черёмуха цветёт, и когда дуб распускается.</a:t>
            </a:r>
          </a:p>
          <a:p>
            <a:pPr lvl="0"/>
            <a:r>
              <a:rPr lang="ru-RU" b="1" dirty="0" smtClean="0">
                <a:solidFill>
                  <a:srgbClr val="186224"/>
                </a:solidFill>
              </a:rPr>
              <a:t>* Если дождей в мае много, то их мало в сентябре (и наоборот).</a:t>
            </a:r>
          </a:p>
          <a:p>
            <a:pPr lvl="0"/>
            <a:r>
              <a:rPr lang="ru-RU" b="1" dirty="0" smtClean="0">
                <a:solidFill>
                  <a:srgbClr val="186224"/>
                </a:solidFill>
              </a:rPr>
              <a:t>* Если начало мая тёплое — в конце будут холода (и наоборот).</a:t>
            </a:r>
          </a:p>
          <a:p>
            <a:pPr lvl="0"/>
            <a:r>
              <a:rPr lang="ru-RU" b="1" dirty="0" smtClean="0">
                <a:solidFill>
                  <a:srgbClr val="186224"/>
                </a:solidFill>
              </a:rPr>
              <a:t>* За сырым маем — сухой июнь.</a:t>
            </a:r>
          </a:p>
          <a:p>
            <a:pPr lvl="0"/>
            <a:r>
              <a:rPr lang="ru-RU" b="1" dirty="0" smtClean="0">
                <a:solidFill>
                  <a:srgbClr val="186224"/>
                </a:solidFill>
              </a:rPr>
              <a:t>* Туманы в мае обещают плодородие, грозы — обилие, град — </a:t>
            </a:r>
            <a:r>
              <a:rPr lang="ru-RU" b="1" dirty="0" err="1" smtClean="0">
                <a:solidFill>
                  <a:srgbClr val="186224"/>
                </a:solidFill>
              </a:rPr>
              <a:t>градобойное</a:t>
            </a:r>
            <a:r>
              <a:rPr lang="ru-RU" b="1" dirty="0" smtClean="0">
                <a:solidFill>
                  <a:srgbClr val="186224"/>
                </a:solidFill>
              </a:rPr>
              <a:t> лето.</a:t>
            </a:r>
            <a:endParaRPr lang="ru-RU" b="1" dirty="0" smtClean="0">
              <a:solidFill>
                <a:srgbClr val="104018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928670"/>
            <a:ext cx="2786082" cy="52322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228E34"/>
                </a:solidFill>
              </a:rPr>
              <a:t>травник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57818" y="928670"/>
            <a:ext cx="2500330" cy="52322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228E34"/>
                </a:solidFill>
              </a:rPr>
              <a:t>цветень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427</Words>
  <Application>Microsoft Office PowerPoint</Application>
  <PresentationFormat>Экран (4:3)</PresentationFormat>
  <Paragraphs>273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Ольга</cp:lastModifiedBy>
  <cp:revision>95</cp:revision>
  <dcterms:created xsi:type="dcterms:W3CDTF">2012-07-23T05:55:55Z</dcterms:created>
  <dcterms:modified xsi:type="dcterms:W3CDTF">2016-01-16T13:52:03Z</dcterms:modified>
</cp:coreProperties>
</file>