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4" r:id="rId6"/>
    <p:sldId id="265" r:id="rId7"/>
    <p:sldId id="263" r:id="rId8"/>
    <p:sldId id="262" r:id="rId9"/>
    <p:sldId id="266" r:id="rId10"/>
    <p:sldId id="269" r:id="rId11"/>
    <p:sldId id="270" r:id="rId12"/>
    <p:sldId id="260" r:id="rId13"/>
    <p:sldId id="268" r:id="rId14"/>
    <p:sldId id="25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6B654-A670-4250-B2D9-F50CFCDB0914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C280E-75AE-42AF-897F-E67209E46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CE553-1517-497D-816E-F9B0E1A4AEE0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9AE4-118B-4D0F-B640-B27FF8054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5280-55CC-4382-8E83-F84899070619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6DDB-5BE6-47C9-94B0-4E0A36D8D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3519-01DF-492A-A24F-9DE539600EF2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86F7-5F00-46D4-8CDD-B12718D0B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8B8D8-0B8A-4F3F-B3E9-64D9DA7CFE36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FF53-4CF5-4492-8A3D-9D798C046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BBCC5-9CA6-4CB8-91C5-E9B775D06963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BAF5-5782-42E8-9D42-EA850C275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3D042-B69F-48BB-982F-9B884CD0C9E0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54818-6725-4DA8-A7FE-8973862B5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7C42-35A1-4D83-8513-845E93EAD331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7B8F6-CCB3-49F3-A701-04E5C7221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3661-D33E-43F4-8290-4E906123F6C9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0420-B154-4126-A176-262A51871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19BA0-F094-4A9B-B20B-D2F893E069B7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2AC11-FC8F-4F8A-A0F5-159E90B5A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C1DB-EC23-480C-ACBB-5AFEE3C13391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CADE-8400-4E58-8725-03D88CB46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9F9E1A-C8CA-4C06-89EC-8DEA410780BA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5E13E5-EA90-4C4B-9AAB-F4541C0FA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6494876.ru/images/fotowall/nature%20013.jpg" TargetMode="External"/><Relationship Id="rId13" Type="http://schemas.openxmlformats.org/officeDocument/2006/relationships/hyperlink" Target="http://www.stihi.ru/pics/2010/02/16/4435.jpg" TargetMode="External"/><Relationship Id="rId18" Type="http://schemas.openxmlformats.org/officeDocument/2006/relationships/hyperlink" Target="http://ib2.keep4u.ru/b/2011/09/24/ba/bac6727c5f73bb6ee5559d178316daa5.png" TargetMode="External"/><Relationship Id="rId26" Type="http://schemas.openxmlformats.org/officeDocument/2006/relationships/hyperlink" Target="http://geraldode2009.vilabol.uol.com.br/fruit.gif" TargetMode="External"/><Relationship Id="rId3" Type="http://schemas.openxmlformats.org/officeDocument/2006/relationships/hyperlink" Target="http://ru.wikipedia.org/wiki/%D0%A1%D0%B5%D0%BD%D1%82%D1%8F%D0%B1%D1%80%D1%8C" TargetMode="External"/><Relationship Id="rId21" Type="http://schemas.openxmlformats.org/officeDocument/2006/relationships/hyperlink" Target="http://www.vse-tsvety.narod.ru/foto-flowers-sad/astra/07230029.jpg" TargetMode="External"/><Relationship Id="rId7" Type="http://schemas.openxmlformats.org/officeDocument/2006/relationships/hyperlink" Target="http://img0.liveinternet.ru/images/attach/c/4/80/198/80198702_ezhik7.png" TargetMode="External"/><Relationship Id="rId12" Type="http://schemas.openxmlformats.org/officeDocument/2006/relationships/hyperlink" Target="http://upload.wikimedia.org/wikipedia/commons/2/2f/%D0%92%D0%B5%D1%80%D1%85%D0%BD%D0%B8%D0%B9-%D0%BF%D1%80%D1%83%D0%B4-05.jpg" TargetMode="External"/><Relationship Id="rId17" Type="http://schemas.openxmlformats.org/officeDocument/2006/relationships/hyperlink" Target="http://skyclipart.ru/uploads/posts/2011-10/1317589957_obrazec.png" TargetMode="External"/><Relationship Id="rId25" Type="http://schemas.openxmlformats.org/officeDocument/2006/relationships/hyperlink" Target="http://arstyle.org/uploads/posts/2011-05/1305046870_1285306017_bezimen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s004.radikal.ru/i207/1108/b9/280b3626f92a.jpg" TargetMode="External"/><Relationship Id="rId20" Type="http://schemas.openxmlformats.org/officeDocument/2006/relationships/hyperlink" Target="http://feminastyle.ru/fid/cnRlaW1hZ2VfdGh1bWI6MTQ3MmU1YWQ0MzAyOTdjZTQzN2JiN2NmZjFlODc4YjEvLw/im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mg-life.ru/mini/upload_image/efb13e0ceee063ddd55d54d2715615fa.png" TargetMode="External"/><Relationship Id="rId11" Type="http://schemas.openxmlformats.org/officeDocument/2006/relationships/hyperlink" Target="http://upload.wikimedia.org/wikipedia/commons/0/07/September.jpg" TargetMode="External"/><Relationship Id="rId24" Type="http://schemas.openxmlformats.org/officeDocument/2006/relationships/hyperlink" Target="http://static.diary.ru/userdir/3/3/1/6/331668/33748096.jpg" TargetMode="External"/><Relationship Id="rId5" Type="http://schemas.openxmlformats.org/officeDocument/2006/relationships/hyperlink" Target="http://skill.ru/images/2006/03/29/122602.jpg" TargetMode="External"/><Relationship Id="rId15" Type="http://schemas.openxmlformats.org/officeDocument/2006/relationships/hyperlink" Target="http://img-fotki.yandex.ru/get/4413/101695605.74d/0_7f7f0_dded2e38_XL.jpg" TargetMode="External"/><Relationship Id="rId23" Type="http://schemas.openxmlformats.org/officeDocument/2006/relationships/hyperlink" Target="http://www.0lik.ru/uploads/posts/2010-04/1270372252_0lik.ru_5.jpg" TargetMode="External"/><Relationship Id="rId28" Type="http://schemas.openxmlformats.org/officeDocument/2006/relationships/hyperlink" Target="http://img-fotki.yandex.ru/get/4314/annaze63.a0/0_3a8a4_bb040935_XL" TargetMode="External"/><Relationship Id="rId10" Type="http://schemas.openxmlformats.org/officeDocument/2006/relationships/hyperlink" Target="http://img-fotki.yandex.ru/get/5313/129898193.5/0_5b0cb_45912b13_XL" TargetMode="External"/><Relationship Id="rId19" Type="http://schemas.openxmlformats.org/officeDocument/2006/relationships/hyperlink" Target="http://www.mikros-vrn.ru/images/goods/50019_0.jpg" TargetMode="External"/><Relationship Id="rId4" Type="http://schemas.openxmlformats.org/officeDocument/2006/relationships/hyperlink" Target="http://ru.wikipedia.org/wiki/%D0%9E%D0%BA%D1%82%D1%8F%D0%B1%D1%80%D1%8C" TargetMode="External"/><Relationship Id="rId9" Type="http://schemas.openxmlformats.org/officeDocument/2006/relationships/hyperlink" Target="http://www.bochkavpechatleniy.com/data/photo/32268/osen_original.jpg" TargetMode="External"/><Relationship Id="rId14" Type="http://schemas.openxmlformats.org/officeDocument/2006/relationships/hyperlink" Target="http://img-fotki.yandex.ru/get/4708/101695605.74d/0_7f7ed_5a232034_XL.jpg" TargetMode="External"/><Relationship Id="rId22" Type="http://schemas.openxmlformats.org/officeDocument/2006/relationships/hyperlink" Target="http://www.maryana.ru/charming_garden/chris_dubok.jpg" TargetMode="External"/><Relationship Id="rId27" Type="http://schemas.openxmlformats.org/officeDocument/2006/relationships/hyperlink" Target="http://img-fotki.yandex.ru/get/4704/cadi-1986.51a/0_802f6_31b39c0b_X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08" y="-3765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1285875"/>
          </a:xfrm>
        </p:spPr>
        <p:txBody>
          <a:bodyPr/>
          <a:lstStyle/>
          <a:p>
            <a:pPr eaLnBrk="1" hangingPunct="1"/>
            <a:r>
              <a:rPr lang="ru-RU" sz="1800" b="1" dirty="0"/>
              <a:t>МБОУ </a:t>
            </a:r>
            <a:r>
              <a:rPr lang="ru-RU" sz="1800" b="1" dirty="0" err="1"/>
              <a:t>Дуденевская</a:t>
            </a:r>
            <a:r>
              <a:rPr lang="ru-RU" sz="1800" b="1" dirty="0"/>
              <a:t> СОШ</a:t>
            </a: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014662"/>
            <a:ext cx="6400800" cy="828675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Календарь природы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ОСЕНЬ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38" y="2143125"/>
            <a:ext cx="645375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latin typeface="+mn-lt"/>
              </a:rPr>
              <a:t>Лукьянова Татьяна Николаевна, учитель начальных классов</a:t>
            </a:r>
            <a:endParaRPr lang="ru-RU" b="1" i="1" dirty="0">
              <a:latin typeface="+mn-lt"/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311860" y="5800929"/>
            <a:ext cx="2520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с. </a:t>
            </a:r>
            <a:r>
              <a:rPr lang="ru-RU" sz="1400" b="1" i="1" dirty="0" err="1" smtClean="0"/>
              <a:t>Дуденево</a:t>
            </a:r>
            <a:r>
              <a:rPr lang="ru-RU" sz="1400" b="1" i="1" dirty="0" smtClean="0"/>
              <a:t>, 2015 </a:t>
            </a:r>
            <a:r>
              <a:rPr lang="ru-RU" sz="1400" b="1" i="1" dirty="0"/>
              <a:t>г.</a:t>
            </a: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746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Октябрь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98 September википед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785926"/>
            <a:ext cx="3714758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5786" y="1785926"/>
            <a:ext cx="3643338" cy="452431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РУССКИЕ НАРОДНЫЕ ПРИМЕТЫ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Октябрьский гром — зима бесснежная.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Осенний иней — к сухой и солнечной погоде, к теплу.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 октябрю берёзы оголяются.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Если лист ложится на землю вверх изнанкой — к урожаю.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Ива рано инеем покрылась — к долгой зиме.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Если много орехов, а грибов нет — зима будет снежная и суровая.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8 октября выпал снег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зима на Михайлов день установится (21 ноября).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142984"/>
            <a:ext cx="1750993" cy="36933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листопад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612" y="1142984"/>
            <a:ext cx="1750993" cy="36933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грязник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1142984"/>
            <a:ext cx="1750993" cy="36933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хлебник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43702" y="1142984"/>
            <a:ext cx="1750993" cy="36933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свадебник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142852"/>
            <a:ext cx="746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Ноябрь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98 September википед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536" y="1785926"/>
            <a:ext cx="3501438" cy="464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5786" y="1785927"/>
            <a:ext cx="3643338" cy="4643469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РУССКИЕ НАРОДНЫЕ ПРИМЕТЫ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8 ноября 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Если на Дмитрия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оттеплеет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, то всей матушке-зиме с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теплинами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быть.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21 ноября 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Если Михайло путь нарушит – не жди его до зимнего Николы (19 декабря).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23 ноября 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Ераста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жди ледяного наста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25 ноября 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Студита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стужа, что ни день , то хуже.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29 ноября 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 Матфея зима потеет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1142984"/>
            <a:ext cx="1750993" cy="36933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грудень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Дары природы</a:t>
            </a:r>
            <a:endParaRPr lang="ru-RU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веселые овощи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1785926"/>
            <a:ext cx="4643470" cy="4500594"/>
          </a:xfrm>
          <a:prstGeom prst="rect">
            <a:avLst/>
          </a:prstGeom>
        </p:spPr>
      </p:pic>
      <p:pic>
        <p:nvPicPr>
          <p:cNvPr id="10" name="Рисунок 9" descr="7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1500174"/>
            <a:ext cx="3714776" cy="2714644"/>
          </a:xfrm>
          <a:prstGeom prst="rect">
            <a:avLst/>
          </a:prstGeom>
        </p:spPr>
      </p:pic>
      <p:pic>
        <p:nvPicPr>
          <p:cNvPr id="12" name="Рисунок 11" descr="7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57356" y="4357694"/>
            <a:ext cx="2286016" cy="1928826"/>
          </a:xfrm>
          <a:prstGeom prst="rect">
            <a:avLst/>
          </a:prstGeom>
        </p:spPr>
      </p:pic>
      <p:pic>
        <p:nvPicPr>
          <p:cNvPr id="15" name="Рисунок 14" descr="56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143380"/>
            <a:ext cx="185735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Осенние цветы</a:t>
            </a: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4" name="Рисунок 3" descr="1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1643050"/>
            <a:ext cx="2571769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86116" y="5429264"/>
            <a:ext cx="2571768" cy="89255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цветок октября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календула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Рисунок 5" descr="1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1714487"/>
            <a:ext cx="2571769" cy="342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714487"/>
            <a:ext cx="2571769" cy="342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72198" y="5429264"/>
            <a:ext cx="2571768" cy="89255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ц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веток ноября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хризантема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429264"/>
            <a:ext cx="2571768" cy="89255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ц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веток сентября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астра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42939" y="357166"/>
            <a:ext cx="8001027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Calibri" pitchFamily="34" charset="0"/>
              </a:rPr>
              <a:t>Использованная литература</a:t>
            </a:r>
          </a:p>
          <a:p>
            <a:pPr marL="228600" indent="-228600">
              <a:buAutoNum type="arabicPeriod"/>
            </a:pPr>
            <a:r>
              <a:rPr lang="ru-RU" sz="1100" dirty="0" err="1" smtClean="0">
                <a:latin typeface="Calibri" pitchFamily="34" charset="0"/>
              </a:rPr>
              <a:t>Пакулова</a:t>
            </a:r>
            <a:r>
              <a:rPr lang="ru-RU" sz="1100" dirty="0" smtClean="0">
                <a:latin typeface="Calibri" pitchFamily="34" charset="0"/>
              </a:rPr>
              <a:t> В.М., Кузнецова В.И. Методика преподавания природоведения: Учебник для студентов </a:t>
            </a:r>
            <a:r>
              <a:rPr lang="ru-RU" sz="1100" dirty="0" err="1" smtClean="0">
                <a:latin typeface="Calibri" pitchFamily="34" charset="0"/>
              </a:rPr>
              <a:t>пед.ин-тов</a:t>
            </a:r>
            <a:r>
              <a:rPr lang="ru-RU" sz="1100" dirty="0" smtClean="0">
                <a:latin typeface="Calibri" pitchFamily="34" charset="0"/>
              </a:rPr>
              <a:t> по спец. № 2121 «Педагогика и методика </a:t>
            </a:r>
            <a:r>
              <a:rPr lang="ru-RU" sz="1100" dirty="0" err="1" smtClean="0">
                <a:latin typeface="Calibri" pitchFamily="34" charset="0"/>
              </a:rPr>
              <a:t>нач</a:t>
            </a:r>
            <a:r>
              <a:rPr lang="ru-RU" sz="1100" dirty="0" smtClean="0">
                <a:latin typeface="Calibri" pitchFamily="34" charset="0"/>
              </a:rPr>
              <a:t>. обучения». – М.: Просвещение, 1990</a:t>
            </a:r>
          </a:p>
          <a:p>
            <a:pPr marL="228600" indent="-228600"/>
            <a:r>
              <a:rPr lang="ru-RU" sz="1100" dirty="0" smtClean="0">
                <a:latin typeface="Calibri" pitchFamily="34" charset="0"/>
              </a:rPr>
              <a:t>2. Петров В.М., Гришина Г.Н., Короткова Л.Д. Осенние праздники, игры и забавы для детей. - М.: ТЦ «Сфера», 2000.</a:t>
            </a:r>
          </a:p>
          <a:p>
            <a:pPr algn="ctr"/>
            <a:endParaRPr lang="ru-RU" sz="1100" dirty="0" smtClean="0">
              <a:latin typeface="Calibri" pitchFamily="34" charset="0"/>
            </a:endParaRPr>
          </a:p>
          <a:p>
            <a:pPr algn="ctr"/>
            <a:r>
              <a:rPr lang="ru-RU" sz="1100" dirty="0" smtClean="0">
                <a:latin typeface="Calibri" pitchFamily="34" charset="0"/>
              </a:rPr>
              <a:t>Интернет – источники</a:t>
            </a:r>
          </a:p>
          <a:p>
            <a:r>
              <a:rPr lang="ru-RU" sz="1100" dirty="0" smtClean="0">
                <a:latin typeface="Calibri" pitchFamily="34" charset="0"/>
              </a:rPr>
              <a:t>Материалы </a:t>
            </a:r>
            <a:r>
              <a:rPr lang="ru-RU" sz="1100" dirty="0" err="1" smtClean="0">
                <a:latin typeface="Calibri" pitchFamily="34" charset="0"/>
              </a:rPr>
              <a:t>Википедии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en-US" sz="1100" dirty="0" smtClean="0">
                <a:latin typeface="Calibri" pitchFamily="34" charset="0"/>
                <a:hlinkClick r:id="rId3"/>
              </a:rPr>
              <a:t>http://ru.wikipedia.org/wiki/%D0%A1%D0%B5%D0%BD%D1%82%D1%8F%D0%B1%D1%80%D1%8C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 </a:t>
            </a:r>
            <a:r>
              <a:rPr lang="en-US" sz="1100" dirty="0" smtClean="0">
                <a:latin typeface="Calibri" pitchFamily="34" charset="0"/>
                <a:hlinkClick r:id="rId4"/>
              </a:rPr>
              <a:t>http://ru.wikipedia.org/wiki/%D0%9E%D0%BA%D1%82%D1%8F%D0%B1%D1%80%D1%8C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Фон </a:t>
            </a:r>
            <a:r>
              <a:rPr lang="en-US" sz="1100" dirty="0">
                <a:latin typeface="Calibri" pitchFamily="34" charset="0"/>
                <a:hlinkClick r:id="rId5"/>
              </a:rPr>
              <a:t>http://</a:t>
            </a:r>
            <a:r>
              <a:rPr lang="en-US" sz="1100" dirty="0" smtClean="0">
                <a:latin typeface="Calibri" pitchFamily="34" charset="0"/>
                <a:hlinkClick r:id="rId5"/>
              </a:rPr>
              <a:t>skill.ru/images/2006/03/29/122602.jpg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Картинки </a:t>
            </a:r>
          </a:p>
          <a:p>
            <a:r>
              <a:rPr lang="ru-RU" sz="1100" dirty="0" smtClean="0">
                <a:latin typeface="Calibri" pitchFamily="34" charset="0"/>
              </a:rPr>
              <a:t>Ежик </a:t>
            </a:r>
            <a:r>
              <a:rPr lang="ru-RU" sz="1100" u="sng" dirty="0" smtClean="0">
                <a:hlinkClick r:id="rId6"/>
              </a:rPr>
              <a:t>http://www.img-life.ru/mini/upload_image/efb13e0ceee063ddd55d54d2715615fa.png</a:t>
            </a:r>
            <a:endParaRPr lang="ru-RU" sz="1100" dirty="0" smtClean="0"/>
          </a:p>
          <a:p>
            <a:r>
              <a:rPr lang="en-US" sz="1100" dirty="0" smtClean="0">
                <a:latin typeface="Calibri" pitchFamily="34" charset="0"/>
                <a:hlinkClick r:id="rId7"/>
              </a:rPr>
              <a:t>http://img0.liveinternet.ru/images/attach/c/4/80/198/80198702_ezhik7.png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/>
              <a:t>Осень </a:t>
            </a:r>
            <a:r>
              <a:rPr lang="ru-RU" sz="1100" u="sng" dirty="0" smtClean="0">
                <a:hlinkClick r:id="rId8"/>
              </a:rPr>
              <a:t>http://6494876.ru/images/fotowall/nature%20013.jpg</a:t>
            </a:r>
            <a:endParaRPr lang="ru-RU" sz="1100" dirty="0" smtClean="0"/>
          </a:p>
          <a:p>
            <a:r>
              <a:rPr lang="ru-RU" sz="1100" u="sng" dirty="0" smtClean="0">
                <a:hlinkClick r:id="rId9"/>
              </a:rPr>
              <a:t>http://www.bochkavpechatleniy.com/data/photo/32268/osen_original.jpg</a:t>
            </a:r>
            <a:endParaRPr lang="ru-RU" sz="1100" dirty="0" smtClean="0"/>
          </a:p>
          <a:p>
            <a:r>
              <a:rPr lang="ru-RU" sz="1100" u="sng" dirty="0" smtClean="0">
                <a:hlinkClick r:id="rId10"/>
              </a:rPr>
              <a:t>http://img-fotki.yandex.ru/get/5313/129898193.5/0_5b0cb_45912b13_XL</a:t>
            </a:r>
            <a:endParaRPr lang="ru-RU" sz="1100" u="sng" dirty="0" smtClean="0"/>
          </a:p>
          <a:p>
            <a:r>
              <a:rPr lang="ru-RU" sz="1100" u="sng" dirty="0" smtClean="0">
                <a:hlinkClick r:id="rId11"/>
              </a:rPr>
              <a:t>http://upload.wikimedia.org/wikipedia/commons/0/07/September.jpg</a:t>
            </a:r>
            <a:endParaRPr lang="ru-RU" sz="1100" u="sng" dirty="0" smtClean="0"/>
          </a:p>
          <a:p>
            <a:r>
              <a:rPr lang="ru-RU" sz="1100" u="sng" dirty="0" smtClean="0">
                <a:solidFill>
                  <a:srgbClr val="0033CC"/>
                </a:solidFill>
                <a:hlinkClick r:id="rId12"/>
              </a:rPr>
              <a:t>http://upload.wikimedia.org/wikipedia/commons/2/2f/%D0%92%D0%B5%D1%80%D1%85%D0%BD%D0%B8%D0%B9-%D0%BF%D1%80%D1%83%D0%B4-05.jpg</a:t>
            </a:r>
            <a:endParaRPr lang="ru-RU" sz="1100" u="sng" dirty="0" smtClean="0">
              <a:solidFill>
                <a:srgbClr val="0033CC"/>
              </a:solidFill>
            </a:endParaRPr>
          </a:p>
          <a:p>
            <a:r>
              <a:rPr lang="en-US" sz="1100" u="sng" dirty="0" smtClean="0">
                <a:hlinkClick r:id="rId13"/>
              </a:rPr>
              <a:t>http://www.stihi.ru/pics/2010/02/16/4435.jpg</a:t>
            </a:r>
            <a:r>
              <a:rPr lang="ru-RU" sz="1100" u="sng" dirty="0" smtClean="0"/>
              <a:t>  </a:t>
            </a:r>
          </a:p>
          <a:p>
            <a:r>
              <a:rPr lang="ru-RU" sz="1100" dirty="0" smtClean="0">
                <a:latin typeface="Calibri" pitchFamily="34" charset="0"/>
              </a:rPr>
              <a:t>Трава, листья </a:t>
            </a:r>
            <a:r>
              <a:rPr lang="ru-RU" sz="1100" u="sng" dirty="0" smtClean="0">
                <a:hlinkClick r:id="rId14"/>
              </a:rPr>
              <a:t>http://img-fotki.yandex.ru/get/4708/101695605.74d/0_7f7ed_5a232034_XL.jpg</a:t>
            </a:r>
            <a:endParaRPr lang="ru-RU" sz="1100" dirty="0" smtClean="0"/>
          </a:p>
          <a:p>
            <a:r>
              <a:rPr lang="ru-RU" sz="1100" u="sng" dirty="0" smtClean="0">
                <a:hlinkClick r:id="rId15"/>
              </a:rPr>
              <a:t>http://img-fotki.yandex.ru/get/4413/101695605.74d/0_7f7f0_dded2e38_XL.jpg</a:t>
            </a:r>
            <a:endParaRPr lang="ru-RU" sz="1100" u="sng" dirty="0" smtClean="0"/>
          </a:p>
          <a:p>
            <a:r>
              <a:rPr lang="ru-RU" sz="1100" dirty="0" smtClean="0">
                <a:latin typeface="Calibri" pitchFamily="34" charset="0"/>
              </a:rPr>
              <a:t>Солнце </a:t>
            </a:r>
            <a:r>
              <a:rPr lang="ru-RU" sz="1100" u="sng" dirty="0" smtClean="0">
                <a:hlinkClick r:id="rId16"/>
              </a:rPr>
              <a:t>http://s004.radikal.ru/i207/1108/b9/280b3626f92a.jpg</a:t>
            </a:r>
            <a:endParaRPr lang="ru-RU" sz="1100" u="sng" dirty="0" smtClean="0"/>
          </a:p>
          <a:p>
            <a:r>
              <a:rPr lang="ru-RU" sz="1100" dirty="0" smtClean="0">
                <a:latin typeface="Calibri" pitchFamily="34" charset="0"/>
              </a:rPr>
              <a:t>Овощи, фрукты </a:t>
            </a:r>
            <a:r>
              <a:rPr lang="ru-RU" sz="1100" u="sng" dirty="0" smtClean="0">
                <a:hlinkClick r:id="rId17"/>
              </a:rPr>
              <a:t>http://skyclipart.ru/uploads/posts/2011-10/1317589957_obrazec.png</a:t>
            </a:r>
            <a:endParaRPr lang="ru-RU" sz="1100" u="sng" dirty="0" smtClean="0"/>
          </a:p>
          <a:p>
            <a:r>
              <a:rPr lang="ru-RU" sz="1100" u="sng" dirty="0" smtClean="0">
                <a:hlinkClick r:id="rId18"/>
              </a:rPr>
              <a:t>http://ib2.keep4u.ru/b/2011/09/24/ba/bac6727c5f73bb6ee5559d178316daa5.png</a:t>
            </a:r>
            <a:endParaRPr lang="ru-RU" sz="1100" u="sng" dirty="0" smtClean="0"/>
          </a:p>
          <a:p>
            <a:r>
              <a:rPr lang="ru-RU" sz="1100" u="sng" dirty="0" smtClean="0">
                <a:hlinkClick r:id="rId19"/>
              </a:rPr>
              <a:t>http://www.mikros-vrn.ru/images/goods/50019_0.jpg</a:t>
            </a:r>
            <a:endParaRPr lang="ru-RU" sz="1100" u="sng" dirty="0" smtClean="0"/>
          </a:p>
          <a:p>
            <a:r>
              <a:rPr lang="ru-RU" sz="1100" dirty="0" smtClean="0">
                <a:latin typeface="Calibri" pitchFamily="34" charset="0"/>
              </a:rPr>
              <a:t>Цветы </a:t>
            </a:r>
            <a:r>
              <a:rPr lang="en-US" sz="1100" dirty="0" smtClean="0">
                <a:latin typeface="Calibri" pitchFamily="34" charset="0"/>
                <a:hlinkClick r:id="rId20"/>
              </a:rPr>
              <a:t>http://feminastyle.ru/fid/cnRlaW1hZ2VfdGh1bWI6MTQ3MmU1YWQ0MzAyOTdjZTQzN2JiN2NmZjFlODc4YjEvLw/img.jpg</a:t>
            </a:r>
            <a:endParaRPr lang="ru-RU" sz="1100" dirty="0" smtClean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  <a:hlinkClick r:id="rId21"/>
              </a:rPr>
              <a:t>http://www.vse-tsvety.narod.ru/foto-flowers-sad/astra/07230029.jpg</a:t>
            </a:r>
            <a:endParaRPr lang="ru-RU" sz="1100" dirty="0" smtClean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  <a:hlinkClick r:id="rId22"/>
              </a:rPr>
              <a:t>http://www.maryana.ru/charming_garden/chris_dubok.jpg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Мышка </a:t>
            </a:r>
            <a:r>
              <a:rPr lang="ru-RU" sz="1100" u="sng" dirty="0" smtClean="0">
                <a:hlinkClick r:id="rId23"/>
              </a:rPr>
              <a:t>http://www.0lik.ru/uploads/posts/2010-04/1270372252_0lik.ru_5.jpg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Лисичка </a:t>
            </a:r>
            <a:r>
              <a:rPr lang="ru-RU" sz="1100" u="sng" dirty="0" smtClean="0">
                <a:hlinkClick r:id="rId24"/>
              </a:rPr>
              <a:t>http://static.diary.ru/userdir/3/3/1/6/331668/33748096.jpg</a:t>
            </a:r>
            <a:endParaRPr lang="ru-RU" sz="1100" u="sng" dirty="0" smtClean="0"/>
          </a:p>
          <a:p>
            <a:r>
              <a:rPr lang="ru-RU" sz="1100" dirty="0" smtClean="0">
                <a:latin typeface="Calibri" pitchFamily="34" charset="0"/>
              </a:rPr>
              <a:t>Дети </a:t>
            </a:r>
            <a:r>
              <a:rPr lang="ru-RU" sz="1100" u="sng" dirty="0" smtClean="0">
                <a:hlinkClick r:id="rId25"/>
              </a:rPr>
              <a:t>http://arstyle.org/uploads/posts/2011-05/1305046870_1285306017_bezimen.jpg</a:t>
            </a:r>
            <a:endParaRPr lang="ru-RU" sz="1100" dirty="0" smtClean="0"/>
          </a:p>
          <a:p>
            <a:r>
              <a:rPr lang="ru-RU" sz="1100" u="sng" dirty="0" smtClean="0">
                <a:hlinkClick r:id="rId26"/>
              </a:rPr>
              <a:t>http://geraldode2009.vilabol.uol.com.br/fruit.gif</a:t>
            </a:r>
            <a:endParaRPr lang="ru-RU" sz="1100" dirty="0" smtClean="0"/>
          </a:p>
          <a:p>
            <a:r>
              <a:rPr lang="ru-RU" sz="1100" dirty="0" smtClean="0">
                <a:latin typeface="Calibri" pitchFamily="34" charset="0"/>
              </a:rPr>
              <a:t>Волчонок </a:t>
            </a:r>
            <a:r>
              <a:rPr lang="ru-RU" sz="1100" u="sng" dirty="0" smtClean="0">
                <a:hlinkClick r:id="rId27"/>
              </a:rPr>
              <a:t>http://img-fotki.yandex.ru/get/4704/cadi-1986.51a/0_802f6_31b39c0b_XL</a:t>
            </a:r>
            <a:endParaRPr lang="ru-RU" sz="1100" u="sng" dirty="0" smtClean="0"/>
          </a:p>
          <a:p>
            <a:r>
              <a:rPr lang="ru-RU" sz="1100" dirty="0" smtClean="0">
                <a:latin typeface="Calibri" pitchFamily="34" charset="0"/>
              </a:rPr>
              <a:t>Муравей </a:t>
            </a:r>
            <a:r>
              <a:rPr lang="ru-RU" sz="1100" u="sng" dirty="0" smtClean="0">
                <a:hlinkClick r:id="rId28"/>
              </a:rPr>
              <a:t>http://img-fotki.yandex.ru/get/4314/annaze63.a0/0_3a8a4_bb040935_XL</a:t>
            </a:r>
            <a:r>
              <a:rPr lang="ru-RU" sz="1100" u="sng" dirty="0" smtClean="0"/>
              <a:t> 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43174" y="857232"/>
            <a:ext cx="3797343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Осень</a:t>
            </a:r>
            <a:endParaRPr lang="ru-RU" sz="6000" b="1" i="1" spc="50" dirty="0">
              <a:ln w="11430">
                <a:solidFill>
                  <a:srgbClr val="FFFF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88" y="3857625"/>
            <a:ext cx="22145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М.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Ходякова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b="1" dirty="0"/>
          </a:p>
        </p:txBody>
      </p:sp>
      <p:pic>
        <p:nvPicPr>
          <p:cNvPr id="11" name="Рисунок 10" descr="7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3643314"/>
            <a:ext cx="3357586" cy="3000372"/>
          </a:xfrm>
          <a:prstGeom prst="rect">
            <a:avLst/>
          </a:prstGeom>
        </p:spPr>
      </p:pic>
      <p:pic>
        <p:nvPicPr>
          <p:cNvPr id="10" name="Рисунок 9" descr="7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8" y="5429264"/>
            <a:ext cx="3000364" cy="1214422"/>
          </a:xfrm>
          <a:prstGeom prst="rect">
            <a:avLst/>
          </a:prstGeom>
        </p:spPr>
      </p:pic>
      <p:pic>
        <p:nvPicPr>
          <p:cNvPr id="14" name="Рисунок 13" descr="60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4214818"/>
            <a:ext cx="3929090" cy="1809750"/>
          </a:xfrm>
          <a:prstGeom prst="rect">
            <a:avLst/>
          </a:prstGeom>
        </p:spPr>
      </p:pic>
      <p:pic>
        <p:nvPicPr>
          <p:cNvPr id="13" name="Рисунок 12" descr="7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28" y="3571876"/>
            <a:ext cx="5357850" cy="3071810"/>
          </a:xfrm>
          <a:prstGeom prst="rect">
            <a:avLst/>
          </a:prstGeom>
        </p:spPr>
      </p:pic>
      <p:pic>
        <p:nvPicPr>
          <p:cNvPr id="12" name="Рисунок 11" descr="5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4357694"/>
            <a:ext cx="2000264" cy="2500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813" y="1928813"/>
            <a:ext cx="7429500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Если на деревьях листья пожелтели,</a:t>
            </a: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Если в край далёкий птицы улетели,</a:t>
            </a: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Если небо хмурое, если дождик льётся,</a:t>
            </a: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Это время года осенью зовётся.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571480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Три осени</a:t>
            </a:r>
            <a:endParaRPr lang="ru-RU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7" name="Рисунок 6" descr="6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5786" y="1928802"/>
            <a:ext cx="2143140" cy="33575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6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30" y="1928802"/>
            <a:ext cx="2143140" cy="33575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 descr="6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5074" y="1928802"/>
            <a:ext cx="2071702" cy="33575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57224" y="550070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ранняя осень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5500702"/>
            <a:ext cx="22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полная осень,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«золотая» осень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5500702"/>
            <a:ext cx="2080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поздняя осень,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предзимье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8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00364" cy="1643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Погода в сентябре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1643049"/>
          <a:ext cx="8001054" cy="385765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00370"/>
                <a:gridCol w="1040137"/>
                <a:gridCol w="1040137"/>
                <a:gridCol w="1040137"/>
                <a:gridCol w="1040137"/>
                <a:gridCol w="1040136"/>
              </a:tblGrid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Понедельник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Вторник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Среда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Четверг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Пятница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Суббота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Воскресенье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7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4950"/>
            <a:ext cx="2068823" cy="1500174"/>
          </a:xfrm>
          <a:prstGeom prst="rect">
            <a:avLst/>
          </a:prstGeom>
        </p:spPr>
      </p:pic>
      <p:pic>
        <p:nvPicPr>
          <p:cNvPr id="8" name="Рисунок 7" descr="5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7760"/>
            <a:ext cx="1857388" cy="178592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14478" y="5643578"/>
          <a:ext cx="5143536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6"/>
                <a:gridCol w="857256"/>
                <a:gridCol w="857256"/>
                <a:gridCol w="857256"/>
                <a:gridCol w="857256"/>
                <a:gridCol w="857256"/>
              </a:tblGrid>
              <a:tr h="500066">
                <a:tc rowSpan="2"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2000" b="1" dirty="0" smtClean="0"/>
                        <a:t>итого</a:t>
                      </a:r>
                      <a:endParaRPr lang="ru-RU" sz="20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7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1860" y="5143512"/>
            <a:ext cx="2892140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8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00364" cy="1643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Погода в октябре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1643049"/>
          <a:ext cx="8001054" cy="385765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00370"/>
                <a:gridCol w="1040137"/>
                <a:gridCol w="1040137"/>
                <a:gridCol w="1040137"/>
                <a:gridCol w="1040137"/>
                <a:gridCol w="1040136"/>
              </a:tblGrid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Понедельник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Вторник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Среда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Четверг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Пятница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Суббота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Воскресенье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5715016"/>
          <a:ext cx="5572164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94"/>
                <a:gridCol w="928694"/>
                <a:gridCol w="902874"/>
                <a:gridCol w="954514"/>
                <a:gridCol w="928694"/>
                <a:gridCol w="928694"/>
              </a:tblGrid>
              <a:tr h="411003">
                <a:tc rowSpan="2"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2000" b="1" dirty="0" smtClean="0"/>
                        <a:t>итого</a:t>
                      </a:r>
                      <a:endParaRPr lang="ru-RU" sz="20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10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5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84" y="5143512"/>
            <a:ext cx="2286016" cy="1714488"/>
          </a:xfrm>
          <a:prstGeom prst="rect">
            <a:avLst/>
          </a:prstGeom>
        </p:spPr>
      </p:pic>
      <p:pic>
        <p:nvPicPr>
          <p:cNvPr id="6" name="Рисунок 5" descr="7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4950"/>
            <a:ext cx="2068823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Погода в ноябре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1643049"/>
          <a:ext cx="8001054" cy="385765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00370"/>
                <a:gridCol w="1040137"/>
                <a:gridCol w="1040137"/>
                <a:gridCol w="1040137"/>
                <a:gridCol w="1040137"/>
                <a:gridCol w="1040136"/>
              </a:tblGrid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Понедельник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Вторник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Среда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Четверг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Пятница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Суббота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Воскресенье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58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00364" cy="157161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5607390"/>
          <a:ext cx="5405454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909"/>
                <a:gridCol w="900909"/>
                <a:gridCol w="900909"/>
                <a:gridCol w="900909"/>
                <a:gridCol w="900909"/>
                <a:gridCol w="900909"/>
              </a:tblGrid>
              <a:tr h="500066">
                <a:tc rowSpan="2"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2000" b="1" dirty="0" smtClean="0"/>
                        <a:t>итого</a:t>
                      </a:r>
                      <a:endParaRPr lang="ru-RU" sz="20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6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86388"/>
            <a:ext cx="1785918" cy="1571612"/>
          </a:xfrm>
          <a:prstGeom prst="rect">
            <a:avLst/>
          </a:prstGeom>
        </p:spPr>
      </p:pic>
      <p:pic>
        <p:nvPicPr>
          <p:cNvPr id="7" name="Рисунок 6" descr="7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8" y="4929198"/>
            <a:ext cx="2714612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Условные обозначения</a:t>
            </a:r>
            <a:endParaRPr lang="ru-RU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сканирование0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8" t="9289" r="44565" b="56705"/>
          <a:stretch>
            <a:fillRect/>
          </a:stretch>
        </p:blipFill>
        <p:spPr>
          <a:xfrm>
            <a:off x="928662" y="1857364"/>
            <a:ext cx="3643338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1285860"/>
            <a:ext cx="378621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облачность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сканирование0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15" t="6754" r="2555" b="53761"/>
          <a:stretch>
            <a:fillRect/>
          </a:stretch>
        </p:blipFill>
        <p:spPr>
          <a:xfrm>
            <a:off x="5214942" y="4714884"/>
            <a:ext cx="3000396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43504" y="4071942"/>
            <a:ext cx="314327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направление ветра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сканирование0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18" t="51880" r="70608"/>
          <a:stretch>
            <a:fillRect/>
          </a:stretch>
        </p:blipFill>
        <p:spPr>
          <a:xfrm>
            <a:off x="5214942" y="1928802"/>
            <a:ext cx="2857520" cy="1828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43504" y="1285860"/>
            <a:ext cx="300039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осадки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Рисунок 9" descr="сканирование0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44" t="51880" r="5718" b="15629"/>
          <a:stretch>
            <a:fillRect/>
          </a:stretch>
        </p:blipFill>
        <p:spPr>
          <a:xfrm>
            <a:off x="857224" y="4714884"/>
            <a:ext cx="3643338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85786" y="4071942"/>
            <a:ext cx="378621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сила ветра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8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3528" y="2132856"/>
            <a:ext cx="2643206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8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50397" y="2132856"/>
            <a:ext cx="2643206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7143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Одеваюсь по погоде</a:t>
            </a:r>
            <a:endParaRPr lang="ru-RU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8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56176" y="2132856"/>
            <a:ext cx="2643206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746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Сентябрь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98 September википеди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785926"/>
            <a:ext cx="3714758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4348" y="1785927"/>
            <a:ext cx="3786214" cy="4801314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РУССКИЕ НАРОДНЫЕ ПРИМЕТЫ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Гром в сентябре предвещает тёплую осень.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Листья у берёзы начинают желтеть с верхушки — ждите ранней, снизу — поздней зимы.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 сентября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— дождь обещает сухую осень и хороший урожай на будущий год.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14 сентября — день Семена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. На день Семена ясно — бабье лето тёплое.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19 сентября – Михайлов день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Михаил заморозком землю прихватил.</a:t>
            </a:r>
          </a:p>
          <a:p>
            <a:pPr lvl="0"/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24 сентября – </a:t>
            </a:r>
            <a:r>
              <a:rPr lang="ru-RU" b="1" i="1" u="sng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Федорин</a:t>
            </a:r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день.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Не всякое лето до Федоры дотянет.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142984"/>
            <a:ext cx="1750993" cy="36933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листопадник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1142984"/>
            <a:ext cx="1750993" cy="36933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хмурень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1142984"/>
            <a:ext cx="1750993" cy="36933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златоцвет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43702" y="1142984"/>
            <a:ext cx="1750993" cy="36933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вересень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542</Words>
  <Application>Microsoft Office PowerPoint</Application>
  <PresentationFormat>Экран (4:3)</PresentationFormat>
  <Paragraphs>282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МБОУ Дуденевская СОШ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168</cp:revision>
  <dcterms:created xsi:type="dcterms:W3CDTF">2012-07-14T13:21:23Z</dcterms:created>
  <dcterms:modified xsi:type="dcterms:W3CDTF">2016-01-16T13:54:58Z</dcterms:modified>
</cp:coreProperties>
</file>