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0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48" autoAdjust="0"/>
  </p:normalViewPr>
  <p:slideViewPr>
    <p:cSldViewPr>
      <p:cViewPr>
        <p:scale>
          <a:sx n="100" d="100"/>
          <a:sy n="100" d="100"/>
        </p:scale>
        <p:origin x="-210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title>
      <c:tx>
        <c:rich>
          <a:bodyPr/>
          <a:lstStyle/>
          <a:p>
            <a:pPr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знаний</a:t>
            </a:r>
          </a:p>
        </c:rich>
      </c:tx>
      <c:layout>
        <c:manualLayout>
          <c:xMode val="edge"/>
          <c:yMode val="edge"/>
          <c:x val="0.31394789887734836"/>
          <c:y val="4.3800015499403364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 класс</c:v>
                </c:pt>
                <c:pt idx="1">
                  <c:v>3 класс</c:v>
                </c:pt>
                <c:pt idx="2">
                  <c:v>4 класс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0.63000000000000023</c:v>
                </c:pt>
                <c:pt idx="1">
                  <c:v>0.69000000000000017</c:v>
                </c:pt>
                <c:pt idx="2">
                  <c:v>0.76000000000000023</c:v>
                </c:pt>
              </c:numCache>
            </c:numRef>
          </c:val>
        </c:ser>
        <c:axId val="100829824"/>
        <c:axId val="102007168"/>
      </c:barChart>
      <c:catAx>
        <c:axId val="100829824"/>
        <c:scaling>
          <c:orientation val="minMax"/>
        </c:scaling>
        <c:axPos val="b"/>
        <c:numFmt formatCode="General" sourceLinked="0"/>
        <c:tickLblPos val="nextTo"/>
        <c:crossAx val="102007168"/>
        <c:crosses val="autoZero"/>
        <c:auto val="1"/>
        <c:lblAlgn val="ctr"/>
        <c:lblOffset val="100"/>
      </c:catAx>
      <c:valAx>
        <c:axId val="102007168"/>
        <c:scaling>
          <c:orientation val="minMax"/>
        </c:scaling>
        <c:axPos val="l"/>
        <c:majorGridlines/>
        <c:numFmt formatCode="0%" sourceLinked="1"/>
        <c:tickLblPos val="nextTo"/>
        <c:crossAx val="1008298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7B7B-7622-4F4A-928D-CB76D54AF068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549AF-AD03-4E21-BFFE-696D73BA2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13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549AF-AD03-4E21-BFFE-696D73BA2AD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1364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E930-54D2-4C46-9B6B-37F223340B92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AE62-ED8C-438B-BB37-F63275A604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E930-54D2-4C46-9B6B-37F223340B92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AE62-ED8C-438B-BB37-F63275A60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E930-54D2-4C46-9B6B-37F223340B92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AE62-ED8C-438B-BB37-F63275A60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E930-54D2-4C46-9B6B-37F223340B92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AE62-ED8C-438B-BB37-F63275A60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E930-54D2-4C46-9B6B-37F223340B92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C72AE62-ED8C-438B-BB37-F63275A60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E930-54D2-4C46-9B6B-37F223340B92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AE62-ED8C-438B-BB37-F63275A60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E930-54D2-4C46-9B6B-37F223340B92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AE62-ED8C-438B-BB37-F63275A60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E930-54D2-4C46-9B6B-37F223340B92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AE62-ED8C-438B-BB37-F63275A60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E930-54D2-4C46-9B6B-37F223340B92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AE62-ED8C-438B-BB37-F63275A60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E930-54D2-4C46-9B6B-37F223340B92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AE62-ED8C-438B-BB37-F63275A60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E930-54D2-4C46-9B6B-37F223340B92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AE62-ED8C-438B-BB37-F63275A60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6EE930-54D2-4C46-9B6B-37F223340B92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72AE62-ED8C-438B-BB37-F63275A604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«Развитие  творчески</a:t>
            </a:r>
            <a:r>
              <a:rPr lang="en-US" sz="2400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 c</a:t>
            </a:r>
            <a:r>
              <a:rPr lang="ru-RU" sz="2400" b="1" cap="all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пособностей</a:t>
            </a:r>
            <a:r>
              <a:rPr lang="ru-RU" sz="2400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cap="all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младши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школьников  как  </a:t>
            </a:r>
            <a:r>
              <a:rPr lang="ru-RU" sz="2400" b="1" cap="all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Деятельностная</a:t>
            </a:r>
            <a:r>
              <a:rPr lang="ru-RU" sz="2400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составляющая современного урока»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1600" y="2810944"/>
            <a:ext cx="23906656" cy="15697744"/>
          </a:xfrm>
        </p:spPr>
        <p:txBody>
          <a:bodyPr>
            <a:noAutofit/>
          </a:bodyPr>
          <a:lstStyle/>
          <a:p>
            <a:pPr algn="l"/>
            <a:endParaRPr lang="ru-RU" sz="2000" dirty="0" smtClean="0"/>
          </a:p>
          <a:p>
            <a:pPr algn="l"/>
            <a:endParaRPr lang="ru-RU" sz="2000" dirty="0"/>
          </a:p>
          <a:p>
            <a:pPr algn="l"/>
            <a:endParaRPr lang="ru-RU" sz="2000" dirty="0" smtClean="0"/>
          </a:p>
          <a:p>
            <a:pPr algn="l"/>
            <a:r>
              <a:rPr lang="ru-RU" sz="2000" dirty="0" smtClean="0"/>
              <a:t>Подготовила: </a:t>
            </a:r>
            <a:r>
              <a:rPr lang="ru-RU" sz="2000" dirty="0" err="1" smtClean="0"/>
              <a:t>Мияилович</a:t>
            </a:r>
            <a:r>
              <a:rPr lang="ru-RU" sz="2000" dirty="0"/>
              <a:t> </a:t>
            </a:r>
            <a:r>
              <a:rPr lang="ru-RU" sz="2000" dirty="0" smtClean="0"/>
              <a:t>Т.В., </a:t>
            </a:r>
          </a:p>
          <a:p>
            <a:pPr algn="l"/>
            <a:r>
              <a:rPr lang="ru-RU" sz="2000" dirty="0" smtClean="0"/>
              <a:t>учитель </a:t>
            </a:r>
            <a:r>
              <a:rPr lang="ru-RU" sz="2000" dirty="0" err="1" smtClean="0"/>
              <a:t>начальны</a:t>
            </a:r>
            <a:r>
              <a:rPr lang="en-US" sz="2000" dirty="0" smtClean="0"/>
              <a:t>x </a:t>
            </a:r>
            <a:r>
              <a:rPr lang="ru-RU" sz="2000" dirty="0" smtClean="0"/>
              <a:t> классов</a:t>
            </a:r>
          </a:p>
          <a:p>
            <a:pPr algn="l"/>
            <a:r>
              <a:rPr lang="ru-RU" sz="2000" dirty="0" smtClean="0"/>
              <a:t>МОУ «</a:t>
            </a:r>
            <a:r>
              <a:rPr lang="ru-RU" sz="2000" dirty="0" err="1" smtClean="0"/>
              <a:t>Дубовская</a:t>
            </a:r>
            <a:r>
              <a:rPr lang="ru-RU" sz="2000" dirty="0" smtClean="0"/>
              <a:t> СОШ</a:t>
            </a:r>
          </a:p>
          <a:p>
            <a:pPr algn="l"/>
            <a:r>
              <a:rPr lang="ru-RU" sz="2000" dirty="0"/>
              <a:t>с</a:t>
            </a:r>
            <a:r>
              <a:rPr lang="ru-RU" sz="2000" dirty="0" smtClean="0"/>
              <a:t> углублённым изучением </a:t>
            </a:r>
          </a:p>
          <a:p>
            <a:pPr algn="l"/>
            <a:r>
              <a:rPr lang="ru-RU" sz="2000" dirty="0"/>
              <a:t>о</a:t>
            </a:r>
            <a:r>
              <a:rPr lang="ru-RU" sz="2000" dirty="0" smtClean="0"/>
              <a:t>тдельны</a:t>
            </a:r>
            <a:r>
              <a:rPr lang="en-US" sz="2000" dirty="0" smtClean="0"/>
              <a:t>x</a:t>
            </a:r>
            <a:r>
              <a:rPr lang="ru-RU" sz="2000" dirty="0" smtClean="0"/>
              <a:t> предметов»</a:t>
            </a:r>
            <a:endParaRPr lang="ru-RU" sz="2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0830" y="3140968"/>
            <a:ext cx="2669731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5592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Изобразительная </a:t>
            </a:r>
            <a:r>
              <a:rPr lang="ru-RU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just">
              <a:buNone/>
            </a:pPr>
            <a:endParaRPr lang="ru-RU" sz="2000" dirty="0" smtClean="0"/>
          </a:p>
          <a:p>
            <a:pPr marL="137160" indent="0" algn="just">
              <a:buNone/>
            </a:pPr>
            <a:endParaRPr lang="ru-RU" sz="2000" dirty="0"/>
          </a:p>
          <a:p>
            <a:pPr marL="137160" indent="0" algn="just">
              <a:buNone/>
            </a:pPr>
            <a:r>
              <a:rPr lang="ru-RU" sz="2400" dirty="0" smtClean="0"/>
              <a:t>-      рисование </a:t>
            </a:r>
            <a:r>
              <a:rPr lang="ru-RU" sz="2400" dirty="0"/>
              <a:t>эпизода, который больше </a:t>
            </a:r>
            <a:r>
              <a:rPr lang="ru-RU" sz="2400" dirty="0" smtClean="0"/>
              <a:t>понравился;</a:t>
            </a:r>
            <a:endParaRPr lang="ru-RU" sz="2400" dirty="0"/>
          </a:p>
          <a:p>
            <a:pPr marL="137160" indent="0" algn="just">
              <a:buNone/>
            </a:pPr>
            <a:r>
              <a:rPr lang="ru-RU" sz="2400" dirty="0"/>
              <a:t>- </a:t>
            </a:r>
            <a:r>
              <a:rPr lang="ru-RU" sz="2400" dirty="0" smtClean="0"/>
              <a:t> изображение </a:t>
            </a:r>
            <a:r>
              <a:rPr lang="ru-RU" sz="2400" dirty="0"/>
              <a:t>настроения эпизода, произведения или персонажа;</a:t>
            </a:r>
          </a:p>
          <a:p>
            <a:pPr marL="137160" indent="0" algn="just">
              <a:buNone/>
            </a:pPr>
            <a:r>
              <a:rPr lang="ru-RU" sz="2400" dirty="0"/>
              <a:t>- </a:t>
            </a:r>
            <a:r>
              <a:rPr lang="ru-RU" sz="2400" dirty="0" smtClean="0"/>
              <a:t>    составление </a:t>
            </a:r>
            <a:r>
              <a:rPr lang="ru-RU" sz="2400" dirty="0"/>
              <a:t>рисованного диафильма;</a:t>
            </a:r>
          </a:p>
          <a:p>
            <a:pPr marL="137160" indent="0" algn="just">
              <a:buNone/>
            </a:pPr>
            <a:r>
              <a:rPr lang="ru-RU" sz="2400" dirty="0" smtClean="0"/>
              <a:t>- аппликация, лепка, </a:t>
            </a:r>
            <a:r>
              <a:rPr lang="ru-RU" sz="2400" dirty="0"/>
              <a:t>изготовление макета книги, рассматривание и обсуждение иллюстраций </a:t>
            </a:r>
            <a:r>
              <a:rPr lang="ru-RU" sz="2400" dirty="0" smtClean="0"/>
              <a:t>художников;</a:t>
            </a:r>
          </a:p>
          <a:p>
            <a:pPr marL="137160" indent="0" algn="just">
              <a:buNone/>
            </a:pPr>
            <a:r>
              <a:rPr lang="ru-RU" sz="2400" dirty="0" smtClean="0"/>
              <a:t>-     составление картинного плана.</a:t>
            </a:r>
            <a:endParaRPr lang="ru-RU" sz="2400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9080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1737649130"/>
              </p:ext>
            </p:extLst>
          </p:nvPr>
        </p:nvGraphicFramePr>
        <p:xfrm>
          <a:off x="1043608" y="764704"/>
          <a:ext cx="7143800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28042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познание и творчество\img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2763592" cy="3908128"/>
          </a:xfrm>
          <a:prstGeom prst="rect">
            <a:avLst/>
          </a:prstGeom>
          <a:noFill/>
        </p:spPr>
      </p:pic>
      <p:pic>
        <p:nvPicPr>
          <p:cNvPr id="1030" name="Picture 6" descr="G:\познание и творчество\img9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2610833" cy="3692104"/>
          </a:xfrm>
          <a:prstGeom prst="rect">
            <a:avLst/>
          </a:prstGeom>
          <a:noFill/>
        </p:spPr>
      </p:pic>
      <p:pic>
        <p:nvPicPr>
          <p:cNvPr id="1029" name="Picture 5" descr="G:\познание и творчество\img8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093888"/>
            <a:ext cx="2661752" cy="3764112"/>
          </a:xfrm>
          <a:prstGeom prst="rect">
            <a:avLst/>
          </a:prstGeom>
          <a:noFill/>
        </p:spPr>
      </p:pic>
      <p:pic>
        <p:nvPicPr>
          <p:cNvPr id="1027" name="Picture 3" descr="G:\познание и творчество\img5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1963" y="836712"/>
            <a:ext cx="2732037" cy="3863504"/>
          </a:xfrm>
          <a:prstGeom prst="rect">
            <a:avLst/>
          </a:prstGeom>
          <a:noFill/>
        </p:spPr>
      </p:pic>
      <p:pic>
        <p:nvPicPr>
          <p:cNvPr id="1026" name="Picture 2" descr="G:\познание и творчество\img5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36712"/>
            <a:ext cx="2610833" cy="3692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3384376"/>
          </a:xfrm>
        </p:spPr>
        <p:txBody>
          <a:bodyPr>
            <a:noAutofit/>
          </a:bodyPr>
          <a:lstStyle/>
          <a:p>
            <a:pPr lvl="5" algn="ctr" rtl="0">
              <a:spcBef>
                <a:spcPct val="0"/>
              </a:spcBef>
            </a:pPr>
            <a:r>
              <a:rPr lang="ru-RU" sz="8800" b="1" i="1" dirty="0" smtClean="0">
                <a:solidFill>
                  <a:schemeClr val="bg1"/>
                </a:solidFill>
                <a:latin typeface="Monotype Corsiva" pitchFamily="66" charset="0"/>
                <a:cs typeface="Narkisim" panose="020E0502050101010101" pitchFamily="34" charset="-79"/>
              </a:rPr>
              <a:t/>
            </a:r>
            <a:br>
              <a:rPr lang="ru-RU" sz="8800" b="1" i="1" dirty="0" smtClean="0">
                <a:solidFill>
                  <a:schemeClr val="bg1"/>
                </a:solidFill>
                <a:latin typeface="Monotype Corsiva" pitchFamily="66" charset="0"/>
                <a:cs typeface="Narkisim" panose="020E0502050101010101" pitchFamily="34" charset="-79"/>
              </a:rPr>
            </a:br>
            <a:r>
              <a:rPr lang="ru-RU" sz="8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Narkisim" panose="020E0502050101010101" pitchFamily="34" charset="-79"/>
              </a:rPr>
              <a:t>Спасибо </a:t>
            </a:r>
            <a:br>
              <a:rPr lang="ru-RU" sz="8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Narkisim" panose="020E0502050101010101" pitchFamily="34" charset="-79"/>
              </a:rPr>
            </a:br>
            <a:r>
              <a:rPr lang="ru-RU" sz="8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 внимание !</a:t>
            </a:r>
            <a:r>
              <a:rPr lang="ru-RU" sz="8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8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8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599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r>
              <a:rPr lang="ru-RU" b="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опыта</a:t>
            </a:r>
            <a:r>
              <a:rPr lang="ru-RU" sz="5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  <a:endParaRPr lang="ru-RU" sz="5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4726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/>
              <a:t>а) опыт способствует развитию не речи, вообще, а речи </a:t>
            </a:r>
            <a:r>
              <a:rPr lang="ru-RU" sz="2000" dirty="0" smtClean="0"/>
              <a:t>разговорной</a:t>
            </a:r>
            <a:r>
              <a:rPr lang="ru-RU" sz="2000" dirty="0"/>
              <a:t>, деловой, </a:t>
            </a:r>
            <a:r>
              <a:rPr lang="ru-RU" sz="2000" dirty="0" smtClean="0"/>
              <a:t>художественной;</a:t>
            </a:r>
            <a:r>
              <a:rPr lang="ru-RU" sz="2000" dirty="0"/>
              <a:t> </a:t>
            </a:r>
            <a:endParaRPr lang="ru-RU" sz="2000" dirty="0" smtClean="0"/>
          </a:p>
          <a:p>
            <a:pPr algn="just">
              <a:buNone/>
            </a:pPr>
            <a:r>
              <a:rPr lang="ru-RU" sz="2000" dirty="0"/>
              <a:t>б</a:t>
            </a:r>
            <a:r>
              <a:rPr lang="ru-RU" sz="2000" dirty="0" smtClean="0"/>
              <a:t>)  </a:t>
            </a:r>
            <a:r>
              <a:rPr lang="ru-RU" sz="2000" dirty="0"/>
              <a:t> </a:t>
            </a:r>
            <a:r>
              <a:rPr lang="ru-RU" sz="2000" dirty="0" smtClean="0"/>
              <a:t> в процессе опыта  </a:t>
            </a:r>
            <a:r>
              <a:rPr lang="ru-RU" sz="2000" dirty="0"/>
              <a:t>ученик находится на субъект - субъектном уровне;</a:t>
            </a:r>
          </a:p>
          <a:p>
            <a:pPr algn="just">
              <a:buNone/>
            </a:pPr>
            <a:r>
              <a:rPr lang="ru-RU" sz="2000" dirty="0"/>
              <a:t>в</a:t>
            </a:r>
            <a:r>
              <a:rPr lang="ru-RU" sz="2000" dirty="0" smtClean="0"/>
              <a:t>) </a:t>
            </a:r>
            <a:r>
              <a:rPr lang="ru-RU" sz="2000" dirty="0"/>
              <a:t>опыт позволяет успешно реализовать принципы развития речи, коммуникативную функцию языка, обеспечивает практическую направленность обучения искусству речи, умение общаться с собеседником, отстаивать свою точку зрения;</a:t>
            </a:r>
          </a:p>
          <a:p>
            <a:pPr algn="just">
              <a:buNone/>
            </a:pPr>
            <a:r>
              <a:rPr lang="ru-RU" sz="2000" dirty="0" smtClean="0"/>
              <a:t>г</a:t>
            </a:r>
            <a:r>
              <a:rPr lang="ru-RU" sz="2000" dirty="0"/>
              <a:t>) цель </a:t>
            </a:r>
            <a:r>
              <a:rPr lang="ru-RU" sz="2000" dirty="0" smtClean="0"/>
              <a:t>учителя – обеспечивать </a:t>
            </a:r>
            <a:r>
              <a:rPr lang="ru-RU" sz="2000" dirty="0"/>
              <a:t>коммуникативную направленность обучению языку:</a:t>
            </a:r>
          </a:p>
          <a:p>
            <a:pPr algn="just">
              <a:buNone/>
            </a:pPr>
            <a:r>
              <a:rPr lang="ru-RU" sz="2000" dirty="0"/>
              <a:t>- </a:t>
            </a:r>
            <a:r>
              <a:rPr lang="ru-RU" sz="2000" dirty="0" smtClean="0"/>
              <a:t>  развитие </a:t>
            </a:r>
            <a:r>
              <a:rPr lang="ru-RU" sz="2000" dirty="0"/>
              <a:t>творческих способностей </a:t>
            </a:r>
            <a:r>
              <a:rPr lang="ru-RU" sz="2000" dirty="0" smtClean="0"/>
              <a:t>учащихся,</a:t>
            </a:r>
            <a:endParaRPr lang="ru-RU" sz="2000" dirty="0"/>
          </a:p>
          <a:p>
            <a:pPr algn="just">
              <a:buNone/>
            </a:pPr>
            <a:r>
              <a:rPr lang="ru-RU" sz="2000" dirty="0"/>
              <a:t>- </a:t>
            </a:r>
            <a:r>
              <a:rPr lang="ru-RU" sz="2000" dirty="0" smtClean="0"/>
              <a:t>  развитие </a:t>
            </a:r>
            <a:r>
              <a:rPr lang="ru-RU" sz="2000" dirty="0"/>
              <a:t>устной и письменной </a:t>
            </a:r>
            <a:r>
              <a:rPr lang="ru-RU" sz="2000" dirty="0" smtClean="0"/>
              <a:t>речи,</a:t>
            </a:r>
            <a:endParaRPr lang="ru-RU" sz="2000" dirty="0"/>
          </a:p>
          <a:p>
            <a:pPr algn="just">
              <a:buNone/>
            </a:pPr>
            <a:r>
              <a:rPr lang="ru-RU" sz="2000" dirty="0"/>
              <a:t>- </a:t>
            </a:r>
            <a:r>
              <a:rPr lang="ru-RU" sz="2000" dirty="0" smtClean="0"/>
              <a:t>  приобщение </a:t>
            </a:r>
            <a:r>
              <a:rPr lang="ru-RU" sz="2000" dirty="0"/>
              <a:t>детей к литературе как искусству </a:t>
            </a:r>
            <a:r>
              <a:rPr lang="ru-RU" sz="2000" dirty="0" smtClean="0"/>
              <a:t>слова,</a:t>
            </a:r>
            <a:endParaRPr lang="ru-RU" sz="2000" dirty="0"/>
          </a:p>
          <a:p>
            <a:pPr marL="0" indent="136525" algn="just">
              <a:buNone/>
            </a:pPr>
            <a:r>
              <a:rPr lang="ru-RU" sz="2000" dirty="0" smtClean="0"/>
              <a:t>- введение </a:t>
            </a:r>
            <a:r>
              <a:rPr lang="ru-RU" sz="2000" dirty="0"/>
              <a:t>детей через литературу в мир человеческих </a:t>
            </a:r>
            <a:r>
              <a:rPr lang="ru-RU" sz="2000" dirty="0" smtClean="0"/>
              <a:t>отношений и нравственных ценностей.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19878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Сущность</a:t>
            </a:r>
            <a:r>
              <a:rPr lang="ru-RU" i="1" dirty="0">
                <a:solidFill>
                  <a:schemeClr val="tx1"/>
                </a:solidFill>
                <a:effectLst/>
              </a:rPr>
              <a:t> </a:t>
            </a: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опыта: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400" dirty="0" smtClean="0"/>
              <a:t>а</a:t>
            </a:r>
            <a:r>
              <a:rPr lang="ru-RU" sz="2400" dirty="0"/>
              <a:t>) доказать, что важнейшим показателем уровня культуры человека, его мышления, интеллекта, самым совершенным средством общения является речь</a:t>
            </a:r>
            <a:r>
              <a:rPr lang="ru-RU" sz="2400" dirty="0" smtClean="0"/>
              <a:t>;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400" dirty="0"/>
              <a:t>б) раскрыть речь, как вид деятельности человека, реализации мышления на основе использования средств языка</a:t>
            </a:r>
            <a:r>
              <a:rPr lang="ru-RU" sz="2400" dirty="0" smtClean="0"/>
              <a:t>;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400" dirty="0"/>
              <a:t>в) выделить функции общения и сообщения эмоционального самовыражения и воздействия на других </a:t>
            </a:r>
            <a:r>
              <a:rPr lang="ru-RU" sz="2400" dirty="0" smtClean="0"/>
              <a:t>людей.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82724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ru-RU" sz="2400" dirty="0" smtClean="0"/>
              <a:t>-   должны способствовать </a:t>
            </a:r>
            <a:r>
              <a:rPr lang="ru-RU" sz="2400" dirty="0"/>
              <a:t>развитию психических свойств личности – памяти, внимания, мышления, воображения; </a:t>
            </a:r>
            <a:endParaRPr lang="ru-RU" sz="2400" dirty="0" smtClean="0"/>
          </a:p>
          <a:p>
            <a:pPr marL="137160" indent="0" algn="just">
              <a:buNone/>
            </a:pPr>
            <a:r>
              <a:rPr lang="ru-RU" sz="2400" dirty="0" smtClean="0"/>
              <a:t>- должны </a:t>
            </a:r>
            <a:r>
              <a:rPr lang="ru-RU" sz="2400" dirty="0"/>
              <a:t>подбираться с учетом рациональной последовательности их предъявления: от репродуктивных, направленных на актуализацию имеющихся знаний, к частично-поисковым, ориентированным на овладение </a:t>
            </a:r>
            <a:r>
              <a:rPr lang="ru-RU" sz="2400" dirty="0" smtClean="0"/>
              <a:t>обобщёнными приёмами </a:t>
            </a:r>
            <a:r>
              <a:rPr lang="ru-RU" sz="2400" dirty="0"/>
              <a:t>познавательной деятельности, а затем и к собственно творческим</a:t>
            </a:r>
            <a:r>
              <a:rPr lang="ru-RU" sz="2400" dirty="0" smtClean="0"/>
              <a:t>;</a:t>
            </a:r>
          </a:p>
          <a:p>
            <a:pPr marL="137160" indent="0" algn="just">
              <a:buNone/>
            </a:pPr>
            <a:r>
              <a:rPr lang="ru-RU" sz="2400" dirty="0" smtClean="0"/>
              <a:t>-  должны </a:t>
            </a:r>
            <a:r>
              <a:rPr lang="ru-RU" sz="2400" dirty="0"/>
              <a:t>вести к формированию беглости мышления, гибкости ума, любознательности, умению выдвигать и разрабатывать </a:t>
            </a:r>
            <a:r>
              <a:rPr lang="ru-RU" sz="2400" dirty="0" smtClean="0"/>
              <a:t>гипотезы.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7101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:</a:t>
            </a:r>
            <a:r>
              <a:rPr lang="ru-RU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709160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400" dirty="0" smtClean="0"/>
              <a:t>- использовать </a:t>
            </a:r>
            <a:r>
              <a:rPr lang="ru-RU" sz="2400" dirty="0"/>
              <a:t>совокупность методических приемов, направленных на развитие творческого потенциала</a:t>
            </a:r>
            <a:r>
              <a:rPr lang="ru-RU" sz="2400" dirty="0" smtClean="0"/>
              <a:t>;</a:t>
            </a:r>
          </a:p>
          <a:p>
            <a:pPr algn="just">
              <a:buFontTx/>
              <a:buChar char="-"/>
            </a:pPr>
            <a:endParaRPr lang="ru-RU" sz="2400" dirty="0"/>
          </a:p>
          <a:p>
            <a:pPr marL="137160" indent="0" algn="just">
              <a:buNone/>
            </a:pPr>
            <a:r>
              <a:rPr lang="ru-RU" sz="2400" dirty="0" smtClean="0"/>
              <a:t>- использовать </a:t>
            </a:r>
            <a:r>
              <a:rPr lang="ru-RU" sz="2400" dirty="0"/>
              <a:t>образцовые авторские и народные произведения</a:t>
            </a:r>
            <a:r>
              <a:rPr lang="ru-RU" sz="2400" dirty="0" smtClean="0"/>
              <a:t>;</a:t>
            </a:r>
          </a:p>
          <a:p>
            <a:pPr marL="137160" indent="0" algn="just">
              <a:buNone/>
            </a:pPr>
            <a:endParaRPr lang="ru-RU" sz="2400" dirty="0"/>
          </a:p>
          <a:p>
            <a:pPr marL="137160" indent="0" algn="just">
              <a:buNone/>
            </a:pPr>
            <a:r>
              <a:rPr lang="ru-RU" sz="2400" dirty="0" smtClean="0"/>
              <a:t>- зарубежный </a:t>
            </a:r>
            <a:r>
              <a:rPr lang="ru-RU" sz="2400" dirty="0"/>
              <a:t>литературный материал должен опираться на знания детей в области отечественной </a:t>
            </a:r>
            <a:r>
              <a:rPr lang="ru-RU" sz="2400" dirty="0" smtClean="0"/>
              <a:t>литературы;</a:t>
            </a:r>
          </a:p>
          <a:p>
            <a:pPr algn="just">
              <a:buFontTx/>
              <a:buChar char="-"/>
            </a:pPr>
            <a:endParaRPr lang="ru-RU" sz="2400" dirty="0"/>
          </a:p>
          <a:p>
            <a:pPr marL="137160" indent="0" algn="just">
              <a:buNone/>
            </a:pPr>
            <a:r>
              <a:rPr lang="ru-RU" sz="2400" dirty="0"/>
              <a:t>- осуществлять преемственность между начальной и старшей ступенью </a:t>
            </a:r>
            <a:r>
              <a:rPr lang="ru-RU" sz="2400" dirty="0" smtClean="0"/>
              <a:t>обучения.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07761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группы </a:t>
            </a:r>
            <a:r>
              <a:rPr lang="ru-RU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методов и </a:t>
            </a:r>
            <a:r>
              <a:rPr lang="ru-RU" sz="4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приемов:</a:t>
            </a:r>
            <a:endParaRPr lang="ru-RU" sz="4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- словесное </a:t>
            </a:r>
            <a:r>
              <a:rPr lang="ru-RU" sz="2400" dirty="0"/>
              <a:t>развертывание образов </a:t>
            </a:r>
            <a:r>
              <a:rPr lang="ru-RU" sz="2400" dirty="0" smtClean="0"/>
              <a:t>произведения;</a:t>
            </a:r>
          </a:p>
          <a:p>
            <a:pPr algn="just">
              <a:buFont typeface="Wingdings" pitchFamily="2" charset="2"/>
              <a:buChar char="ü"/>
            </a:pPr>
            <a:endParaRPr lang="ru-RU" sz="2400" dirty="0"/>
          </a:p>
          <a:p>
            <a:pPr algn="just">
              <a:buNone/>
            </a:pPr>
            <a:r>
              <a:rPr lang="ru-RU" sz="2400" dirty="0" smtClean="0"/>
              <a:t>- театральная </a:t>
            </a:r>
            <a:r>
              <a:rPr lang="ru-RU" sz="2400" dirty="0"/>
              <a:t>творческая </a:t>
            </a:r>
            <a:r>
              <a:rPr lang="ru-RU" sz="2400" dirty="0" smtClean="0"/>
              <a:t>деятельность;</a:t>
            </a:r>
          </a:p>
          <a:p>
            <a:pPr algn="just">
              <a:buNone/>
            </a:pPr>
            <a:endParaRPr lang="ru-RU" sz="2400" dirty="0"/>
          </a:p>
          <a:p>
            <a:pPr algn="just">
              <a:buNone/>
            </a:pPr>
            <a:r>
              <a:rPr lang="ru-RU" sz="2400" dirty="0" smtClean="0"/>
              <a:t>- изобразительная </a:t>
            </a:r>
            <a:r>
              <a:rPr lang="ru-RU" sz="2400" dirty="0"/>
              <a:t>творческая деятельность.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63055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Словесное </a:t>
            </a:r>
            <a:r>
              <a:rPr lang="ru-RU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развертывание образов </a:t>
            </a:r>
            <a:r>
              <a:rPr lang="ru-RU" sz="4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произведения</a:t>
            </a:r>
            <a:endParaRPr lang="ru-RU" sz="4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u="sng" dirty="0" smtClean="0"/>
              <a:t>- метод </a:t>
            </a:r>
            <a:r>
              <a:rPr lang="ru-RU" sz="2400" u="sng" dirty="0"/>
              <a:t>творческого чтения </a:t>
            </a:r>
            <a:endParaRPr lang="ru-RU" sz="2400" u="sng" dirty="0" smtClean="0"/>
          </a:p>
          <a:p>
            <a:pPr marL="137160" indent="0">
              <a:buFont typeface="Arial" pitchFamily="34" charset="0"/>
              <a:buChar char="•"/>
            </a:pPr>
            <a:r>
              <a:rPr lang="ru-RU" sz="2000" dirty="0" smtClean="0"/>
              <a:t>    выразительное чтение</a:t>
            </a:r>
          </a:p>
          <a:p>
            <a:pPr marL="137160" indent="0">
              <a:buFont typeface="Arial" pitchFamily="34" charset="0"/>
              <a:buChar char="•"/>
            </a:pPr>
            <a:r>
              <a:rPr lang="ru-RU" sz="2000" dirty="0" smtClean="0"/>
              <a:t>    комментированное чтение</a:t>
            </a:r>
          </a:p>
          <a:p>
            <a:pPr marL="137160" indent="0">
              <a:buFont typeface="Arial" pitchFamily="34" charset="0"/>
              <a:buChar char="•"/>
            </a:pPr>
            <a:r>
              <a:rPr lang="ru-RU" sz="2000" dirty="0" smtClean="0"/>
              <a:t>    творческие задания</a:t>
            </a:r>
            <a:endParaRPr lang="ru-RU" sz="2000" dirty="0"/>
          </a:p>
          <a:p>
            <a:pPr marL="137160" indent="0">
              <a:buNone/>
            </a:pPr>
            <a:r>
              <a:rPr lang="ru-RU" sz="2400" u="sng" dirty="0" smtClean="0"/>
              <a:t>- работа </a:t>
            </a:r>
            <a:r>
              <a:rPr lang="ru-RU" sz="2400" u="sng" dirty="0"/>
              <a:t>над художественным </a:t>
            </a:r>
            <a:r>
              <a:rPr lang="ru-RU" sz="2400" u="sng" dirty="0" smtClean="0"/>
              <a:t>словом</a:t>
            </a:r>
          </a:p>
          <a:p>
            <a:pPr marL="137160" indent="0">
              <a:buFont typeface="Arial" pitchFamily="34" charset="0"/>
              <a:buChar char="•"/>
            </a:pPr>
            <a:r>
              <a:rPr lang="ru-RU" sz="2000" dirty="0" smtClean="0"/>
              <a:t>    работа </a:t>
            </a:r>
            <a:r>
              <a:rPr lang="ru-RU" sz="2000" dirty="0"/>
              <a:t>над загадками </a:t>
            </a:r>
            <a:endParaRPr lang="ru-RU" sz="2000" dirty="0" smtClean="0"/>
          </a:p>
          <a:p>
            <a:pPr marL="137160" indent="0">
              <a:buFont typeface="Arial" pitchFamily="34" charset="0"/>
              <a:buChar char="•"/>
            </a:pPr>
            <a:r>
              <a:rPr lang="ru-RU" sz="2000" dirty="0" smtClean="0"/>
              <a:t>    работа </a:t>
            </a:r>
            <a:r>
              <a:rPr lang="ru-RU" sz="2000" dirty="0"/>
              <a:t>с </a:t>
            </a:r>
            <a:r>
              <a:rPr lang="ru-RU" sz="2000" dirty="0" smtClean="0"/>
              <a:t>пословицей</a:t>
            </a:r>
          </a:p>
          <a:p>
            <a:pPr marL="137160" indent="0">
              <a:buNone/>
            </a:pPr>
            <a:r>
              <a:rPr lang="ru-RU" sz="2400" u="sng" dirty="0" smtClean="0"/>
              <a:t>- </a:t>
            </a:r>
            <a:r>
              <a:rPr lang="ru-RU" sz="2400" u="sng" dirty="0" err="1" smtClean="0"/>
              <a:t>синквейн</a:t>
            </a:r>
            <a:endParaRPr lang="ru-RU" sz="2400" u="sng" dirty="0" smtClean="0"/>
          </a:p>
          <a:p>
            <a:pPr marL="137160" indent="0">
              <a:buNone/>
            </a:pPr>
            <a:r>
              <a:rPr lang="ru-RU" sz="2400" u="sng" dirty="0" smtClean="0"/>
              <a:t>- метод фантазирования</a:t>
            </a:r>
          </a:p>
          <a:p>
            <a:pPr marL="137160" indent="0">
              <a:buFont typeface="Arial" pitchFamily="34" charset="0"/>
              <a:buChar char="•"/>
            </a:pPr>
            <a:r>
              <a:rPr lang="ru-RU" sz="2000" dirty="0" smtClean="0"/>
              <a:t>    интерпретация сказки</a:t>
            </a:r>
          </a:p>
          <a:p>
            <a:pPr marL="137160" indent="0">
              <a:buFont typeface="Arial" pitchFamily="34" charset="0"/>
              <a:buChar char="•"/>
            </a:pPr>
            <a:r>
              <a:rPr lang="ru-RU" sz="2000" dirty="0" smtClean="0"/>
              <a:t>    сочинительство </a:t>
            </a:r>
            <a:r>
              <a:rPr lang="ru-RU" sz="2000" dirty="0"/>
              <a:t>сказок </a:t>
            </a:r>
            <a:endParaRPr lang="ru-RU" sz="2000" dirty="0" smtClean="0"/>
          </a:p>
          <a:p>
            <a:pPr marL="137160" indent="0">
              <a:buFont typeface="Arial" pitchFamily="34" charset="0"/>
              <a:buChar char="•"/>
            </a:pPr>
            <a:r>
              <a:rPr lang="ru-RU" sz="2000" dirty="0" smtClean="0"/>
              <a:t>    создание собственных текстов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47129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Приёмы </a:t>
            </a:r>
            <a:r>
              <a:rPr lang="ru-RU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создания собственных </a:t>
            </a:r>
            <a:r>
              <a:rPr lang="ru-RU" sz="4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текстов</a:t>
            </a:r>
            <a:endParaRPr lang="ru-RU" sz="4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sz="2400" dirty="0" smtClean="0"/>
              <a:t>1. «</a:t>
            </a:r>
            <a:r>
              <a:rPr lang="ru-RU" sz="2400" dirty="0"/>
              <a:t>Напишите письмо» </a:t>
            </a:r>
            <a:endParaRPr lang="ru-RU" sz="2400" dirty="0" smtClean="0"/>
          </a:p>
          <a:p>
            <a:pPr marL="137160" indent="0">
              <a:buNone/>
            </a:pPr>
            <a:r>
              <a:rPr lang="ru-RU" sz="2400" dirty="0" smtClean="0"/>
              <a:t>2. «</a:t>
            </a:r>
            <a:r>
              <a:rPr lang="ru-RU" sz="2400" dirty="0"/>
              <a:t>Пишем сказку на новый лад</a:t>
            </a:r>
            <a:r>
              <a:rPr lang="ru-RU" sz="2400" dirty="0" smtClean="0"/>
              <a:t>»</a:t>
            </a:r>
          </a:p>
          <a:p>
            <a:pPr marL="137160" indent="0">
              <a:buNone/>
            </a:pPr>
            <a:r>
              <a:rPr lang="ru-RU" sz="2400" dirty="0"/>
              <a:t>3</a:t>
            </a:r>
            <a:r>
              <a:rPr lang="ru-RU" sz="2400" dirty="0" smtClean="0"/>
              <a:t>. «</a:t>
            </a:r>
            <a:r>
              <a:rPr lang="ru-RU" sz="2400" dirty="0"/>
              <a:t>Составление телеграммы, инструкции, </a:t>
            </a:r>
            <a:r>
              <a:rPr lang="ru-RU" sz="2400" dirty="0" smtClean="0"/>
              <a:t>  памятки</a:t>
            </a:r>
            <a:r>
              <a:rPr lang="ru-RU" sz="2400" dirty="0"/>
              <a:t>» </a:t>
            </a:r>
            <a:endParaRPr lang="ru-RU" sz="2400" dirty="0" smtClean="0"/>
          </a:p>
          <a:p>
            <a:pPr marL="137160" indent="0">
              <a:buNone/>
            </a:pPr>
            <a:r>
              <a:rPr lang="ru-RU" sz="2400" dirty="0"/>
              <a:t>4</a:t>
            </a:r>
            <a:r>
              <a:rPr lang="ru-RU" sz="2400" dirty="0" smtClean="0"/>
              <a:t>. «Написание </a:t>
            </a:r>
            <a:r>
              <a:rPr lang="ru-RU" sz="2400" dirty="0"/>
              <a:t>эссе</a:t>
            </a:r>
            <a:r>
              <a:rPr lang="ru-RU" sz="2400" dirty="0" smtClean="0"/>
              <a:t>»</a:t>
            </a:r>
            <a:endParaRPr lang="ru-RU" sz="2400" dirty="0"/>
          </a:p>
          <a:p>
            <a:pPr marL="137160" indent="0">
              <a:buNone/>
            </a:pPr>
            <a:r>
              <a:rPr lang="ru-RU" sz="2400" dirty="0" smtClean="0"/>
              <a:t>5. «Написание отзыва»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06609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Театральная творческая деятельность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ru-RU" sz="2000" b="1" dirty="0" smtClean="0"/>
          </a:p>
          <a:p>
            <a:pPr marL="137160" indent="0">
              <a:buNone/>
            </a:pPr>
            <a:r>
              <a:rPr lang="ru-RU" sz="2400" b="1" dirty="0" smtClean="0"/>
              <a:t>- </a:t>
            </a:r>
            <a:r>
              <a:rPr lang="ru-RU" sz="2400" b="1" dirty="0" err="1" smtClean="0"/>
              <a:t>инсценирование</a:t>
            </a:r>
            <a:r>
              <a:rPr lang="ru-RU" sz="2400" b="1" dirty="0" smtClean="0"/>
              <a:t> произведения:</a:t>
            </a:r>
          </a:p>
          <a:p>
            <a:pPr marL="137160" indent="0">
              <a:buNone/>
            </a:pPr>
            <a:r>
              <a:rPr lang="ru-RU" sz="2000" dirty="0" smtClean="0"/>
              <a:t>а</a:t>
            </a:r>
            <a:r>
              <a:rPr lang="ru-RU" sz="2000" dirty="0"/>
              <a:t>) восприятие материала, который предстоит инсценировать;</a:t>
            </a:r>
          </a:p>
          <a:p>
            <a:pPr marL="137160" indent="0">
              <a:buNone/>
            </a:pPr>
            <a:r>
              <a:rPr lang="ru-RU" sz="2000" dirty="0"/>
              <a:t>б) анализ произведения (обстановка, образ героев и их поступков);</a:t>
            </a:r>
          </a:p>
          <a:p>
            <a:pPr marL="137160" indent="0">
              <a:buNone/>
            </a:pPr>
            <a:r>
              <a:rPr lang="ru-RU" sz="2000" dirty="0"/>
              <a:t>в) постановка исполнительских задач (что нужно передать, разыгрывая сценку);</a:t>
            </a:r>
          </a:p>
          <a:p>
            <a:pPr marL="137160" indent="0">
              <a:buNone/>
            </a:pPr>
            <a:r>
              <a:rPr lang="ru-RU" sz="2000" dirty="0"/>
              <a:t>в) выбор выразительных средств (как это сделать);</a:t>
            </a:r>
          </a:p>
          <a:p>
            <a:pPr marL="137160" indent="0">
              <a:buNone/>
            </a:pPr>
            <a:r>
              <a:rPr lang="ru-RU" sz="2000" dirty="0"/>
              <a:t>г) пробы (этюды), анализ;</a:t>
            </a:r>
          </a:p>
          <a:p>
            <a:pPr marL="137160" indent="0">
              <a:buNone/>
            </a:pPr>
            <a:r>
              <a:rPr lang="ru-RU" sz="2000" dirty="0"/>
              <a:t>д) подведение итогов, его анализ;</a:t>
            </a:r>
          </a:p>
          <a:p>
            <a:pPr marL="137160" indent="0">
              <a:buNone/>
            </a:pPr>
            <a:r>
              <a:rPr lang="ru-RU" sz="2000" dirty="0"/>
              <a:t>е) заключительный показ, его </a:t>
            </a:r>
            <a:r>
              <a:rPr lang="ru-RU" sz="2000" dirty="0" smtClean="0"/>
              <a:t>анализ;</a:t>
            </a:r>
          </a:p>
          <a:p>
            <a:pPr marL="137160" indent="0">
              <a:buNone/>
            </a:pPr>
            <a:r>
              <a:rPr lang="ru-RU" sz="2400" b="1" dirty="0" smtClean="0"/>
              <a:t>- чтение </a:t>
            </a:r>
            <a:r>
              <a:rPr lang="ru-RU" sz="2400" b="1" dirty="0"/>
              <a:t>по ролям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17928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360</TotalTime>
  <Words>561</Words>
  <Application>Microsoft Office PowerPoint</Application>
  <PresentationFormat>Экран (4:3)</PresentationFormat>
  <Paragraphs>85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«Развитие  творческиx  cпособностей младшиx  школьников  как  Деятельностная составляющая современного урока» </vt:lpstr>
      <vt:lpstr>Актуальность опыта:</vt:lpstr>
      <vt:lpstr>Сущность опыта:</vt:lpstr>
      <vt:lpstr>Задачи:</vt:lpstr>
      <vt:lpstr>Условия : </vt:lpstr>
      <vt:lpstr>Три группы методов и приемов:</vt:lpstr>
      <vt:lpstr>Словесное развертывание образов произведения</vt:lpstr>
      <vt:lpstr>Приёмы создания собственных текстов</vt:lpstr>
      <vt:lpstr>Театральная творческая деятельность </vt:lpstr>
      <vt:lpstr>Изобразительная творческая деятельность</vt:lpstr>
      <vt:lpstr>Слайд 11</vt:lpstr>
      <vt:lpstr>Слайд 12</vt:lpstr>
      <vt:lpstr> Спасибо  за внимание ! </vt:lpstr>
    </vt:vector>
  </TitlesOfParts>
  <Company>AlexSoft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 творческиx  cпособностей младшиx  школьников,  как  Деятельностная составляющая современного урока»</dc:title>
  <dc:creator>777</dc:creator>
  <cp:lastModifiedBy>Бочарникова В.М.</cp:lastModifiedBy>
  <cp:revision>40</cp:revision>
  <dcterms:created xsi:type="dcterms:W3CDTF">2016-01-12T17:15:01Z</dcterms:created>
  <dcterms:modified xsi:type="dcterms:W3CDTF">2016-01-14T15:17:55Z</dcterms:modified>
</cp:coreProperties>
</file>