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81D47-F82B-4146-BBE4-2B31FF7D9A95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F6A7C-D04B-4D67-BE15-13CA5CF98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09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F6A7C-D04B-4D67-BE15-13CA5CF984F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C27C0-2670-4BDA-9C2D-C0BD62BA74B6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69C69-F5F7-453D-8A87-507AC40D2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2.t30p.ru/EIk" TargetMode="External"/><Relationship Id="rId13" Type="http://schemas.openxmlformats.org/officeDocument/2006/relationships/hyperlink" Target="http://img1.liveinternet.ru/images/attach/c/2/65/645/65645686_40.png" TargetMode="External"/><Relationship Id="rId3" Type="http://schemas.openxmlformats.org/officeDocument/2006/relationships/hyperlink" Target="http://ru.wikipedia.org/wiki/%D0%AF%D0%BD%D0%B2%D0%B0%D1%80%D1%8C" TargetMode="External"/><Relationship Id="rId7" Type="http://schemas.openxmlformats.org/officeDocument/2006/relationships/hyperlink" Target="http://etc.usf.edu/presentations/backgrounds/nature/nature_27/92701s.png" TargetMode="External"/><Relationship Id="rId12" Type="http://schemas.openxmlformats.org/officeDocument/2006/relationships/hyperlink" Target="http://img1.liveinternet.ru/images/attach/c/2/65/645/65645752_49.pn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yaransk.net/images/907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cantgetpublished.com/images/fuzz_blue.jpg" TargetMode="External"/><Relationship Id="rId11" Type="http://schemas.openxmlformats.org/officeDocument/2006/relationships/hyperlink" Target="http://www.med-sp.ru/img/snezhinka.png" TargetMode="External"/><Relationship Id="rId5" Type="http://schemas.openxmlformats.org/officeDocument/2006/relationships/hyperlink" Target="http://ru.wikipedia.org/wiki/%D0%A4%D0%B5%D0%B2%D1%80%D0%B0%D0%BB%D1%8C" TargetMode="External"/><Relationship Id="rId15" Type="http://schemas.openxmlformats.org/officeDocument/2006/relationships/hyperlink" Target="http://s003.radikal.ru/i204/1010/63/54b5bb6ee689.jpg" TargetMode="External"/><Relationship Id="rId10" Type="http://schemas.openxmlformats.org/officeDocument/2006/relationships/hyperlink" Target="http://basik.ru/images/3578/short.jpg" TargetMode="External"/><Relationship Id="rId4" Type="http://schemas.openxmlformats.org/officeDocument/2006/relationships/hyperlink" Target="http://ru.wikipedia.org/wiki/%D0%94%D0%B5%D0%BA%D0%B0%D0%B1%D1%80%D1%8C" TargetMode="External"/><Relationship Id="rId9" Type="http://schemas.openxmlformats.org/officeDocument/2006/relationships/hyperlink" Target="http://l.foto.radikal.ru/0612/8df937db0a9d.jpg" TargetMode="External"/><Relationship Id="rId14" Type="http://schemas.openxmlformats.org/officeDocument/2006/relationships/hyperlink" Target="http://s014.radikal.ru/i327/1112/d6/d8b2f3981e6c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596" y="571480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МБОУ </a:t>
            </a:r>
            <a:r>
              <a:rPr lang="ru-RU" b="1" dirty="0" err="1">
                <a:solidFill>
                  <a:prstClr val="black"/>
                </a:solidFill>
                <a:ea typeface="+mj-ea"/>
                <a:cs typeface="+mj-cs"/>
              </a:rPr>
              <a:t>Дуденевская</a:t>
            </a:r>
            <a:r>
              <a:rPr lang="ru-RU" b="1" dirty="0">
                <a:solidFill>
                  <a:prstClr val="black"/>
                </a:solidFill>
                <a:ea typeface="+mj-ea"/>
                <a:cs typeface="+mj-cs"/>
              </a:rPr>
              <a:t> СОШ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1735741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Лукьянова Татьяна Николаевна, учитель начальных классов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3674" y="2780928"/>
            <a:ext cx="68580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Календарь природы</a:t>
            </a:r>
          </a:p>
          <a:p>
            <a:pPr lvl="0" algn="ctr"/>
            <a:r>
              <a:rPr lang="ru-RU" sz="6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ЗИМА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5789625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с. </a:t>
            </a:r>
            <a:r>
              <a:rPr lang="ru-RU" b="1" i="1" dirty="0" err="1"/>
              <a:t>Дуденево</a:t>
            </a:r>
            <a:r>
              <a:rPr lang="ru-RU" b="1" i="1" dirty="0"/>
              <a:t>, 2015 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просинец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785927"/>
            <a:ext cx="3786214" cy="4786345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РУССКИЕ НАРОДНЫЕ ПРИМЕТЫ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* Холодные январи подряд почти не повторяются.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Сух январь — крестьянин богат; серый январь — хлебам беда.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январь холодный, июль будет сухой и жаркий: не жди грибов до осени.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в январе частые снегопады и метели, то в июле частые дожди.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В январе снегу надует — хлеба прибудет.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В январе висит много частых и длинных сосулек — урожай будет хороший.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85926"/>
            <a:ext cx="3714758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71461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перезимье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343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трескун</a:t>
            </a:r>
          </a:p>
        </p:txBody>
      </p:sp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Январь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370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лютовей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1461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вьюговей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785927"/>
            <a:ext cx="4429156" cy="480131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+mn-lt"/>
              </a:rPr>
              <a:t>РУССКИЕ НАРОДНЫЕ ПРИМЕТЫ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В феврале сильные морозы — короткая зима.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Длинные февральские сосульки сулят долгую зиму.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Февраль холодный и сухой — август жаркий.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Тёплый февраль приносит холодную весну.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*Если февраль будет дождливый, то такими же можно ожидать весны и лета, а если </a:t>
            </a:r>
            <a:r>
              <a:rPr lang="ru-RU" b="1" dirty="0" err="1" smtClean="0">
                <a:solidFill>
                  <a:srgbClr val="002060"/>
                </a:solidFill>
              </a:rPr>
              <a:t>погодливый</a:t>
            </a:r>
            <a:r>
              <a:rPr lang="ru-RU" b="1" dirty="0" smtClean="0">
                <a:solidFill>
                  <a:srgbClr val="002060"/>
                </a:solidFill>
              </a:rPr>
              <a:t>, то предвещает засуху.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Начало февраля погожее — и весну жди раннюю, пригожую.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Чем холоднее последняя неделя февраля, тем теплее в марте.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 descr="98 September википед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785926"/>
            <a:ext cx="3008343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714876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бокогрей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сечень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Февраль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снежень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185736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Интернет-источники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sz="1400" dirty="0" smtClean="0"/>
              <a:t>Материалы </a:t>
            </a:r>
            <a:r>
              <a:rPr lang="ru-RU" sz="1400" dirty="0" err="1" smtClean="0"/>
              <a:t>Википедии</a:t>
            </a:r>
            <a:r>
              <a:rPr lang="ru-RU" sz="1400" dirty="0" smtClean="0"/>
              <a:t> </a:t>
            </a:r>
            <a:r>
              <a:rPr lang="en-US" sz="1400" dirty="0" smtClean="0">
                <a:solidFill>
                  <a:srgbClr val="002060"/>
                </a:solidFill>
                <a:hlinkClick r:id="rId3"/>
              </a:rPr>
              <a:t>http://ru.wikipedia.org/wiki/%D0%AF%D0%BD%D0%B2%D0%B0%D1%80%D1%8C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  <a:hlinkClick r:id="rId4"/>
              </a:rPr>
              <a:t>http://ru.wikipedia.org/wiki/%D0%94%D0%B5%D0%BA%D0%B0%D0%B1%D1%80%D1%8C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en-US" sz="1400" dirty="0" smtClean="0">
                <a:solidFill>
                  <a:srgbClr val="002060"/>
                </a:solidFill>
                <a:hlinkClick r:id="rId5"/>
              </a:rPr>
              <a:t>http://ru.wikipedia.org/wiki/%D0%A4%D0%B5%D0%B2%D1%80%D0%B0%D0%BB%D1%8C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Фоны </a:t>
            </a:r>
            <a:r>
              <a:rPr lang="ru-RU" sz="1400" u="sng" dirty="0" smtClean="0">
                <a:hlinkClick r:id="rId6"/>
              </a:rPr>
              <a:t>http://www.icantgetpublished.com/images/fuzz_blue.jpg</a:t>
            </a:r>
            <a:endParaRPr lang="ru-RU" sz="1400" u="sng" dirty="0" smtClean="0"/>
          </a:p>
          <a:p>
            <a:r>
              <a:rPr lang="ru-RU" sz="1400" u="sng" dirty="0" smtClean="0">
                <a:hlinkClick r:id="rId7"/>
              </a:rPr>
              <a:t>http://etc.usf.edu/presentations/backgrounds/nature/nature_27/92701s.png</a:t>
            </a:r>
            <a:endParaRPr lang="ru-RU" sz="1400" u="sng" dirty="0" smtClean="0"/>
          </a:p>
          <a:p>
            <a:r>
              <a:rPr lang="ru-RU" sz="1400" dirty="0" smtClean="0"/>
              <a:t>Картинки</a:t>
            </a:r>
            <a:r>
              <a:rPr lang="ru-RU" sz="1400" u="sng" dirty="0" smtClean="0"/>
              <a:t> </a:t>
            </a:r>
          </a:p>
          <a:p>
            <a:r>
              <a:rPr lang="ru-RU" sz="1400" dirty="0" smtClean="0"/>
              <a:t>Зима  </a:t>
            </a:r>
            <a:r>
              <a:rPr lang="ru-RU" sz="1400" u="sng" dirty="0" smtClean="0">
                <a:hlinkClick r:id="rId8"/>
              </a:rPr>
              <a:t>http://i2.t30p.ru/EIk</a:t>
            </a:r>
            <a:endParaRPr lang="ru-RU" sz="1400" dirty="0" smtClean="0"/>
          </a:p>
          <a:p>
            <a:r>
              <a:rPr lang="ru-RU" sz="1400" u="sng" dirty="0" smtClean="0">
                <a:hlinkClick r:id="rId9"/>
              </a:rPr>
              <a:t>http://l.foto.radikal.ru/0612/8df937db0a9d.jpg</a:t>
            </a:r>
            <a:endParaRPr lang="ru-RU" sz="1400" dirty="0" smtClean="0"/>
          </a:p>
          <a:p>
            <a:r>
              <a:rPr lang="ru-RU" sz="1400" u="sng" dirty="0" smtClean="0">
                <a:hlinkClick r:id="rId10"/>
              </a:rPr>
              <a:t>http://basik.ru/images/3578/short.jpg</a:t>
            </a:r>
            <a:endParaRPr lang="ru-RU" sz="1400" u="sng" dirty="0" smtClean="0"/>
          </a:p>
          <a:p>
            <a:r>
              <a:rPr lang="ru-RU" sz="1400" dirty="0" smtClean="0"/>
              <a:t>Снежинка </a:t>
            </a:r>
            <a:r>
              <a:rPr lang="ru-RU" sz="1400" u="sng" dirty="0" smtClean="0">
                <a:hlinkClick r:id="rId11"/>
              </a:rPr>
              <a:t>http://www.med-sp.ru/img/snezhinka.png</a:t>
            </a:r>
            <a:endParaRPr lang="ru-RU" sz="1400" u="sng" dirty="0" smtClean="0"/>
          </a:p>
          <a:p>
            <a:r>
              <a:rPr lang="ru-RU" sz="1400" dirty="0" smtClean="0"/>
              <a:t>Снеговики </a:t>
            </a:r>
            <a:r>
              <a:rPr lang="ru-RU" sz="1400" u="sng" dirty="0" smtClean="0">
                <a:hlinkClick r:id="rId12"/>
              </a:rPr>
              <a:t>http://img1.liveinternet.ru/images/attach/c/2/65/645/65645752_49.png</a:t>
            </a:r>
            <a:endParaRPr lang="ru-RU" sz="1400" dirty="0" smtClean="0"/>
          </a:p>
          <a:p>
            <a:r>
              <a:rPr lang="ru-RU" sz="1400" u="sng" dirty="0" smtClean="0">
                <a:hlinkClick r:id="rId13"/>
              </a:rPr>
              <a:t>http://img1.liveinternet.ru/images/attach/c/2/65/645/65645686_40.png</a:t>
            </a:r>
            <a:endParaRPr lang="ru-RU" sz="1400" u="sng" dirty="0" smtClean="0"/>
          </a:p>
          <a:p>
            <a:r>
              <a:rPr lang="ru-RU" sz="1400" dirty="0" smtClean="0"/>
              <a:t>Сосновая ветка </a:t>
            </a:r>
            <a:r>
              <a:rPr lang="ru-RU" sz="1400" u="sng" dirty="0" smtClean="0">
                <a:hlinkClick r:id="rId14"/>
              </a:rPr>
              <a:t>http://s014.radikal.ru/i327/1112/d6/d8b2f3981e6c.png</a:t>
            </a:r>
            <a:endParaRPr lang="ru-RU" sz="1400" u="sng" dirty="0" smtClean="0"/>
          </a:p>
          <a:p>
            <a:r>
              <a:rPr lang="ru-RU" sz="1400" dirty="0" smtClean="0"/>
              <a:t>Дети </a:t>
            </a:r>
            <a:r>
              <a:rPr lang="ru-RU" sz="1400" u="sng" dirty="0" smtClean="0">
                <a:hlinkClick r:id="rId15"/>
              </a:rPr>
              <a:t>http://s003.radikal.ru/i204/1010/63/54b5bb6ee689.jpg</a:t>
            </a:r>
            <a:endParaRPr lang="ru-RU" sz="1400" u="sng" dirty="0" smtClean="0"/>
          </a:p>
          <a:p>
            <a:r>
              <a:rPr lang="ru-RU" sz="1400" dirty="0" smtClean="0"/>
              <a:t>Птицы </a:t>
            </a:r>
            <a:r>
              <a:rPr lang="ru-RU" sz="1400" u="sng" dirty="0" smtClean="0">
                <a:hlinkClick r:id="rId16"/>
              </a:rPr>
              <a:t>http://yaransk.net/images/907.jpg</a:t>
            </a:r>
            <a:endParaRPr lang="ru-RU" sz="1400" u="sng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714357"/>
            <a:ext cx="79296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Использованная литература</a:t>
            </a:r>
          </a:p>
          <a:p>
            <a:pPr marL="228600" indent="-228600">
              <a:buAutoNum type="arabicPeriod"/>
            </a:pPr>
            <a:r>
              <a:rPr lang="ru-RU" sz="1400" dirty="0" err="1" smtClean="0">
                <a:latin typeface="Calibri" pitchFamily="34" charset="0"/>
              </a:rPr>
              <a:t>Пакулова</a:t>
            </a:r>
            <a:r>
              <a:rPr lang="ru-RU" sz="1400" dirty="0" smtClean="0">
                <a:latin typeface="Calibri" pitchFamily="34" charset="0"/>
              </a:rPr>
              <a:t> В.М., Кузнецова В.И. Методика преподавания природоведения: Учебник для студентов </a:t>
            </a:r>
            <a:r>
              <a:rPr lang="ru-RU" sz="1400" dirty="0" err="1" smtClean="0">
                <a:latin typeface="Calibri" pitchFamily="34" charset="0"/>
              </a:rPr>
              <a:t>пед.ин-тов</a:t>
            </a:r>
            <a:r>
              <a:rPr lang="ru-RU" sz="1400" dirty="0" smtClean="0">
                <a:latin typeface="Calibri" pitchFamily="34" charset="0"/>
              </a:rPr>
              <a:t> по спец. № 2121 «Педагогика и методика </a:t>
            </a:r>
            <a:r>
              <a:rPr lang="ru-RU" sz="1400" dirty="0" err="1" smtClean="0">
                <a:latin typeface="Calibri" pitchFamily="34" charset="0"/>
              </a:rPr>
              <a:t>нач</a:t>
            </a:r>
            <a:r>
              <a:rPr lang="ru-RU" sz="1400" dirty="0" smtClean="0">
                <a:latin typeface="Calibri" pitchFamily="34" charset="0"/>
              </a:rPr>
              <a:t>. обучения». – М.: Просвещение, 1990.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8" name="Рисунок 7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0" name="Рисунок 9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1" name="Рисунок 10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16" name="Рисунок 15" descr="4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500042"/>
            <a:ext cx="8643998" cy="607223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5" name="TextBox 14"/>
          <p:cNvSpPr txBox="1"/>
          <p:nvPr/>
        </p:nvSpPr>
        <p:spPr>
          <a:xfrm>
            <a:off x="2714612" y="428604"/>
            <a:ext cx="36433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1857364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Тёмный лес – что шапкой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Принакрылся чудной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заснул под нею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Крепко, непробудно…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Стали дни коротки,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Солнце светит мало,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пришли морозцы,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зима настала.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768" y="5357826"/>
            <a:ext cx="1278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И. Суриков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10" y="1857364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Белый снег пушистый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воздухе кружится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землю тихо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Падает, ложится.</a:t>
            </a:r>
          </a:p>
          <a:p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наутро снегом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Поле забелело,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Точно пеленою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 его одело.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3" y="1214421"/>
          <a:ext cx="8001052" cy="4000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8204"/>
                <a:gridCol w="920475"/>
                <a:gridCol w="920475"/>
                <a:gridCol w="920475"/>
                <a:gridCol w="920475"/>
                <a:gridCol w="920474"/>
                <a:gridCol w="92047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14478" y="5429264"/>
          <a:ext cx="535785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1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429264"/>
            <a:ext cx="2071670" cy="142873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21" name="Рисунок 20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2" name="Рисунок 21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3" name="Рисунок 2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Погода в декабре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6" name="Рисунок 25" descr="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1785918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3" y="1214421"/>
          <a:ext cx="8001054" cy="4000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14478" y="5429264"/>
          <a:ext cx="535785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1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429264"/>
            <a:ext cx="2071670" cy="1428736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0" name="Рисунок 19" descr="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1785918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Погода в январе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571473" y="1214421"/>
          <a:ext cx="8001054" cy="4000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0370"/>
                <a:gridCol w="1040137"/>
                <a:gridCol w="1040137"/>
                <a:gridCol w="1040137"/>
                <a:gridCol w="1040137"/>
                <a:gridCol w="1040136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Понедельник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Вторник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Среда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Четверг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Пятница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8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15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Суббота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9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16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Воскресенье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3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17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24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14478" y="5429264"/>
          <a:ext cx="5357850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2975"/>
                <a:gridCol w="892975"/>
                <a:gridCol w="892975"/>
                <a:gridCol w="892975"/>
                <a:gridCol w="892975"/>
                <a:gridCol w="892975"/>
              </a:tblGrid>
              <a:tr h="500066">
                <a:tc rowSpan="2">
                  <a:txBody>
                    <a:bodyPr/>
                    <a:lstStyle/>
                    <a:p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2000" b="1" i="0" dirty="0" smtClean="0">
                          <a:solidFill>
                            <a:srgbClr val="002060"/>
                          </a:solidFill>
                        </a:rPr>
                        <a:t>итого</a:t>
                      </a:r>
                      <a:endParaRPr lang="ru-RU" sz="20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r"/>
                      <a:r>
                        <a:rPr lang="ru-RU" sz="1400" b="1" i="0" dirty="0" smtClean="0">
                          <a:solidFill>
                            <a:srgbClr val="002060"/>
                          </a:solidFill>
                        </a:rPr>
                        <a:t>__ дней</a:t>
                      </a:r>
                      <a:endParaRPr lang="ru-RU" sz="1400" b="1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Рисунок 7" descr="1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5429264"/>
            <a:ext cx="2071670" cy="1428736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0" name="Рисунок 19" descr="11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1785918" cy="20717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472" y="285728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Погода в феврале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сканирование0001.jpg"/>
          <p:cNvPicPr>
            <a:picLocks noChangeAspect="1"/>
          </p:cNvPicPr>
          <p:nvPr/>
        </p:nvPicPr>
        <p:blipFill>
          <a:blip r:embed="rId3"/>
          <a:srcRect l="4348" t="9289" r="44565" b="56705"/>
          <a:stretch>
            <a:fillRect/>
          </a:stretch>
        </p:blipFill>
        <p:spPr>
          <a:xfrm>
            <a:off x="928662" y="1857364"/>
            <a:ext cx="3643338" cy="1928826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3"/>
          <a:srcRect l="5718" t="51880" r="70608"/>
          <a:stretch>
            <a:fillRect/>
          </a:stretch>
        </p:blipFill>
        <p:spPr>
          <a:xfrm>
            <a:off x="5214942" y="1928802"/>
            <a:ext cx="2857520" cy="1828228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Рисунок 10" descr="сканирование0001.jpg"/>
          <p:cNvPicPr>
            <a:picLocks noChangeAspect="1"/>
          </p:cNvPicPr>
          <p:nvPr/>
        </p:nvPicPr>
        <p:blipFill>
          <a:blip r:embed="rId3"/>
          <a:srcRect l="54744" t="51880" r="5718" b="15629"/>
          <a:stretch>
            <a:fillRect/>
          </a:stretch>
        </p:blipFill>
        <p:spPr>
          <a:xfrm>
            <a:off x="857224" y="4714884"/>
            <a:ext cx="3643338" cy="171451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Рисунок 11" descr="сканирование0001.jpg"/>
          <p:cNvPicPr>
            <a:picLocks noChangeAspect="1"/>
          </p:cNvPicPr>
          <p:nvPr/>
        </p:nvPicPr>
        <p:blipFill>
          <a:blip r:embed="rId3"/>
          <a:srcRect l="65815" t="6754" r="2555" b="53761"/>
          <a:stretch>
            <a:fillRect/>
          </a:stretch>
        </p:blipFill>
        <p:spPr>
          <a:xfrm>
            <a:off x="5214942" y="4714884"/>
            <a:ext cx="2928958" cy="1714512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857224" y="1285860"/>
            <a:ext cx="378621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облачность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504" y="1285860"/>
            <a:ext cx="3000396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осадки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5786" y="4071942"/>
            <a:ext cx="378621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сила ветра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43504" y="4071942"/>
            <a:ext cx="307183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направление ветра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21" name="Рисунок 20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22" name="Рисунок 21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23" name="Рисунок 22" descr="109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24" name="Рисунок 23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5" name="Рисунок 24" descr="109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85852" y="428604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Условные обозначения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0" name="Рисунок 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1" name="Рисунок 10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2" name="Рисунок 11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2428860" y="0"/>
            <a:ext cx="928694" cy="928670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9" name="Рисунок 18" descr="4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5786" y="50004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Покормите птиц зимой!</a:t>
            </a:r>
            <a:endParaRPr lang="ru-RU" sz="4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1" y="1357299"/>
            <a:ext cx="3429024" cy="50167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Покормите птиц зимой!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Пусть со всех концов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К вам слетятся, как домой,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Стайки на крыльцо.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Небогаты их корма.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Горсть зерна нужна,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Горсть одна — и не страшна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Будет им зима.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Сколько гибнет их — не счесть,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Видеть тяжело.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А ведь в нашем сердце есть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И для птиц тепло.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Разве можно забывать: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Улететь могли,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А остались зимовать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Заодно с людьми.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Приучите птиц в мороз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К своему окну,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Чтоб без песен не пришлось </a:t>
            </a:r>
            <a:b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33CC"/>
                </a:solidFill>
                <a:cs typeface="Times New Roman" pitchFamily="18" charset="0"/>
              </a:rPr>
              <a:t>Нам встречать весну! 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86050" y="62150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А.Яшин</a:t>
            </a:r>
            <a:endParaRPr lang="ru-RU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12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1428736"/>
            <a:ext cx="5429288" cy="471490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1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1714488"/>
            <a:ext cx="228601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8" name="Рисунок 7" descr="10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429388" y="1714488"/>
            <a:ext cx="214314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10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00430" y="1714488"/>
            <a:ext cx="2286016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 descr="109.png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3" name="Рисунок 12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pic>
        <p:nvPicPr>
          <p:cNvPr id="21" name="Рисунок 20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4929198"/>
            <a:ext cx="1500198" cy="12144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9" y="50004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Наши зимние забавы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" name="Рисунок 21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4357694"/>
            <a:ext cx="2000232" cy="2285992"/>
          </a:xfrm>
          <a:prstGeom prst="rect">
            <a:avLst/>
          </a:prstGeom>
        </p:spPr>
      </p:pic>
      <p:pic>
        <p:nvPicPr>
          <p:cNvPr id="23" name="Рисунок 22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14744" y="4286256"/>
            <a:ext cx="2357454" cy="2357454"/>
          </a:xfrm>
          <a:prstGeom prst="rect">
            <a:avLst/>
          </a:prstGeom>
        </p:spPr>
      </p:pic>
      <p:pic>
        <p:nvPicPr>
          <p:cNvPr id="25" name="Рисунок 24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5072074"/>
            <a:ext cx="1500198" cy="1214422"/>
          </a:xfrm>
          <a:prstGeom prst="rect">
            <a:avLst/>
          </a:prstGeom>
        </p:spPr>
      </p:pic>
      <p:pic>
        <p:nvPicPr>
          <p:cNvPr id="24" name="Рисунок 23" descr="11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9322" y="5286388"/>
            <a:ext cx="1500198" cy="1214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студень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7224" y="1785927"/>
            <a:ext cx="3643338" cy="4801314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+mn-lt"/>
              </a:rPr>
              <a:t>РУССКИЕ НАРОДНЫЕ ПРИМЕТЫ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* Если декабрь сухой — весна и лето будут сухие 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этот месяц холодный, снежный, с инеями и ветрами — будет урожай.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*Если на </a:t>
            </a:r>
            <a:r>
              <a:rPr lang="ru-RU" b="1" dirty="0" err="1" smtClean="0">
                <a:solidFill>
                  <a:srgbClr val="002060"/>
                </a:solidFill>
              </a:rPr>
              <a:t>Парамона</a:t>
            </a:r>
            <a:r>
              <a:rPr lang="ru-RU" b="1" dirty="0" smtClean="0">
                <a:solidFill>
                  <a:srgbClr val="002060"/>
                </a:solidFill>
              </a:rPr>
              <a:t> (12 декабря) с утра хорошая погода, весь декабрь будет ясным. Если же метет метель, то такая погода сохранится до праздника Святого Николы (19 декабря).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* Если на Спиридона (24 — 25 декабря) солнце показывалось и «играло», то на Новый Год и Рождество ожидалась хорошая погода.</a:t>
            </a:r>
            <a:endParaRPr lang="ru-RU" b="1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" name="Рисунок 9" descr="98 September википедия.jpg"/>
          <p:cNvPicPr>
            <a:picLocks noChangeAspect="1"/>
          </p:cNvPicPr>
          <p:nvPr/>
        </p:nvPicPr>
        <p:blipFill>
          <a:blip r:embed="rId3"/>
          <a:srcRect b="4478"/>
          <a:stretch>
            <a:fillRect/>
          </a:stretch>
        </p:blipFill>
        <p:spPr>
          <a:xfrm>
            <a:off x="4786314" y="1785926"/>
            <a:ext cx="364332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643306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стужайло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Рисунок 13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14414" y="500042"/>
            <a:ext cx="642942" cy="571504"/>
          </a:xfrm>
          <a:prstGeom prst="rect">
            <a:avLst/>
          </a:prstGeom>
        </p:spPr>
      </p:pic>
      <p:pic>
        <p:nvPicPr>
          <p:cNvPr id="15" name="Рисунок 14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0" y="0"/>
            <a:ext cx="1142976" cy="1071546"/>
          </a:xfrm>
          <a:prstGeom prst="rect">
            <a:avLst/>
          </a:prstGeom>
        </p:spPr>
      </p:pic>
      <p:pic>
        <p:nvPicPr>
          <p:cNvPr id="16" name="Рисунок 15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714480" y="214290"/>
            <a:ext cx="642942" cy="571504"/>
          </a:xfrm>
          <a:prstGeom prst="rect">
            <a:avLst/>
          </a:prstGeom>
        </p:spPr>
      </p:pic>
      <p:pic>
        <p:nvPicPr>
          <p:cNvPr id="17" name="Рисунок 16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4286248" y="214290"/>
            <a:ext cx="642942" cy="571504"/>
          </a:xfrm>
          <a:prstGeom prst="rect">
            <a:avLst/>
          </a:prstGeom>
        </p:spPr>
      </p:pic>
      <p:pic>
        <p:nvPicPr>
          <p:cNvPr id="18" name="Рисунок 17" descr="109.png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6643702" y="500042"/>
            <a:ext cx="928694" cy="928670"/>
          </a:xfrm>
          <a:prstGeom prst="rect">
            <a:avLst/>
          </a:prstGeom>
        </p:spPr>
      </p:pic>
      <p:pic>
        <p:nvPicPr>
          <p:cNvPr id="19" name="Рисунок 18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7358082" y="214290"/>
            <a:ext cx="642942" cy="571504"/>
          </a:xfrm>
          <a:prstGeom prst="rect">
            <a:avLst/>
          </a:prstGeom>
        </p:spPr>
      </p:pic>
      <p:pic>
        <p:nvPicPr>
          <p:cNvPr id="20" name="Рисунок 19" descr="109.pn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8143900" y="500042"/>
            <a:ext cx="642942" cy="571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14414" y="21429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Декабрь</a:t>
            </a:r>
            <a:endParaRPr lang="ru-RU" sz="5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6512" y="1142984"/>
            <a:ext cx="1822431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</a:rPr>
              <a:t>ветрозим</a:t>
            </a:r>
            <a:endParaRPr lang="ru-RU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424</Words>
  <Application>Microsoft Office PowerPoint</Application>
  <PresentationFormat>Экран (4:3)</PresentationFormat>
  <Paragraphs>271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119</cp:revision>
  <dcterms:created xsi:type="dcterms:W3CDTF">2012-07-19T12:16:58Z</dcterms:created>
  <dcterms:modified xsi:type="dcterms:W3CDTF">2016-01-16T13:54:41Z</dcterms:modified>
</cp:coreProperties>
</file>