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85" r:id="rId3"/>
    <p:sldId id="288" r:id="rId4"/>
    <p:sldId id="286" r:id="rId5"/>
    <p:sldId id="287" r:id="rId6"/>
    <p:sldId id="260" r:id="rId7"/>
    <p:sldId id="302" r:id="rId8"/>
    <p:sldId id="282" r:id="rId9"/>
    <p:sldId id="283" r:id="rId10"/>
    <p:sldId id="284" r:id="rId11"/>
    <p:sldId id="278" r:id="rId12"/>
    <p:sldId id="268" r:id="rId13"/>
    <p:sldId id="280" r:id="rId14"/>
    <p:sldId id="266" r:id="rId15"/>
    <p:sldId id="277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276" r:id="rId29"/>
    <p:sldId id="269" r:id="rId30"/>
    <p:sldId id="303" r:id="rId31"/>
    <p:sldId id="274" r:id="rId32"/>
    <p:sldId id="289" r:id="rId33"/>
    <p:sldId id="281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325ED9-0D30-4FDB-973C-BC731BD7A642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5619211-0C1B-4A3C-8F4E-04689C1C7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3801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836613"/>
            <a:ext cx="8169275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124744"/>
            <a:ext cx="5616624" cy="201622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1" y="4365104"/>
            <a:ext cx="5040561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user\Desktop\image3801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388" y="5676900"/>
            <a:ext cx="15462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63563" y="5808663"/>
            <a:ext cx="165576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b="1">
                <a:solidFill>
                  <a:schemeClr val="bg1"/>
                </a:solidFill>
                <a:ea typeface="Gungsuh" pitchFamily="18" charset="-127"/>
              </a:rPr>
              <a:t>shpuntova.ucoz.ru</a:t>
            </a:r>
            <a:endParaRPr lang="ru-RU" sz="900" b="1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90491"/>
            <a:ext cx="8229600" cy="40857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  <a:lumMod val="75000"/>
              </a:schemeClr>
            </a:gs>
            <a:gs pos="4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38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6600000" scaled="0"/>
            <a:tileRect/>
          </a:gra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balanced" dir="t">
              <a:rot lat="0" lon="0" rev="3000000"/>
            </a:lightRig>
          </a:scene3d>
          <a:sp3d contourW="12700" prstMaterial="dkEdge">
            <a:contourClr>
              <a:schemeClr val="tx2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Gungsuh" pitchFamily="18" charset="-127"/>
          <a:ea typeface="Gungsuh" pitchFamily="18" charset="-127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ungsuh" pitchFamily="18" charset="-127"/>
          <a:ea typeface="Gungsuh" pitchFamily="18" charset="-127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ungsuh" pitchFamily="18" charset="-127"/>
          <a:ea typeface="Gungsuh" pitchFamily="18" charset="-127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ungsuh" pitchFamily="18" charset="-127"/>
          <a:ea typeface="Gungsuh" pitchFamily="18" charset="-127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ungsuh" pitchFamily="18" charset="-127"/>
          <a:ea typeface="Gungsuh" pitchFamily="18" charset="-127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ungsuh" pitchFamily="18" charset="-127"/>
          <a:ea typeface="Gungsuh" pitchFamily="18" charset="-127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ungsuh" pitchFamily="18" charset="-127"/>
          <a:ea typeface="Gungsuh" pitchFamily="18" charset="-127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ungsuh" pitchFamily="18" charset="-127"/>
          <a:ea typeface="Gungsuh" pitchFamily="18" charset="-127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ungsuh" pitchFamily="18" charset="-127"/>
          <a:ea typeface="Gungsuh" pitchFamily="18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Gungsuh" pitchFamily="18" charset="-127"/>
          <a:ea typeface="Gungsuh" pitchFamily="18" charset="-127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Gungsuh" pitchFamily="18" charset="-127"/>
          <a:ea typeface="Gungsuh" pitchFamily="18" charset="-127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Gungsuh" pitchFamily="18" charset="-127"/>
          <a:ea typeface="Gungsuh" pitchFamily="18" charset="-127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Gungsuh" pitchFamily="18" charset="-127"/>
          <a:ea typeface="Gungsuh" pitchFamily="18" charset="-127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Gungsuh" pitchFamily="18" charset="-127"/>
          <a:ea typeface="Gungsuh" pitchFamily="18" charset="-127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Заголовок 1"/>
          <p:cNvSpPr>
            <a:spLocks noGrp="1"/>
          </p:cNvSpPr>
          <p:nvPr>
            <p:ph type="ctrTitle"/>
          </p:nvPr>
        </p:nvSpPr>
        <p:spPr>
          <a:xfrm>
            <a:off x="1908175" y="1125538"/>
            <a:ext cx="5616575" cy="20161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accent2"/>
                </a:solidFill>
              </a:rPr>
              <a:t>Психологическое сопровождение одаренных детей</a:t>
            </a: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4365625"/>
            <a:ext cx="7858125" cy="1752600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algn="r" eaLnBrk="1" hangingPunct="1"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Шуляк Н.В.</a:t>
            </a:r>
          </a:p>
          <a:p>
            <a:pPr algn="r" eaLnBrk="1" hangingPunct="1"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педагог-психолог МБОУ «СОШ № 4»</a:t>
            </a:r>
          </a:p>
          <a:p>
            <a:pPr algn="r"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tx1"/>
                </a:solidFill>
              </a:rPr>
              <a:t>Особенности эмоциональной сферы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68313" y="928688"/>
            <a:ext cx="8229600" cy="4748212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chemeClr val="tx1"/>
                </a:solidFill>
              </a:rPr>
              <a:t>Уважение к другим. </a:t>
            </a:r>
          </a:p>
          <a:p>
            <a:pPr eaLnBrk="1" hangingPunct="1"/>
            <a:r>
              <a:rPr lang="ru-RU" sz="2000" smtClean="0">
                <a:solidFill>
                  <a:schemeClr val="tx1"/>
                </a:solidFill>
              </a:rPr>
              <a:t>Эмпатическое отношение к людям. </a:t>
            </a:r>
          </a:p>
          <a:p>
            <a:pPr eaLnBrk="1" hangingPunct="1"/>
            <a:r>
              <a:rPr lang="ru-RU" sz="2000" smtClean="0">
                <a:solidFill>
                  <a:schemeClr val="tx1"/>
                </a:solidFill>
              </a:rPr>
              <a:t>Терпимость к особенностям других людей. </a:t>
            </a:r>
          </a:p>
          <a:p>
            <a:pPr eaLnBrk="1" hangingPunct="1"/>
            <a:r>
              <a:rPr lang="ru-RU" sz="2000" smtClean="0">
                <a:solidFill>
                  <a:schemeClr val="tx1"/>
                </a:solidFill>
              </a:rPr>
              <a:t>Склонность к самоанализу. </a:t>
            </a:r>
          </a:p>
          <a:p>
            <a:pPr eaLnBrk="1" hangingPunct="1"/>
            <a:r>
              <a:rPr lang="ru-RU" sz="2000" smtClean="0">
                <a:solidFill>
                  <a:schemeClr val="tx1"/>
                </a:solidFill>
              </a:rPr>
              <a:t>Терпимое отношение к критике. </a:t>
            </a:r>
          </a:p>
          <a:p>
            <a:pPr eaLnBrk="1" hangingPunct="1"/>
            <a:r>
              <a:rPr lang="ru-RU" sz="2000" smtClean="0">
                <a:solidFill>
                  <a:schemeClr val="tx1"/>
                </a:solidFill>
              </a:rPr>
              <a:t>Готовность делиться вещами и идеями. </a:t>
            </a:r>
          </a:p>
          <a:p>
            <a:pPr eaLnBrk="1" hangingPunct="1"/>
            <a:r>
              <a:rPr lang="ru-RU" sz="2000" smtClean="0">
                <a:solidFill>
                  <a:schemeClr val="tx1"/>
                </a:solidFill>
              </a:rPr>
              <a:t>Настойчивость в выполнении задания. </a:t>
            </a:r>
          </a:p>
          <a:p>
            <a:pPr eaLnBrk="1" hangingPunct="1"/>
            <a:r>
              <a:rPr lang="ru-RU" sz="2000" smtClean="0">
                <a:solidFill>
                  <a:schemeClr val="tx1"/>
                </a:solidFill>
              </a:rPr>
              <a:t>Независимость в мышлении и поведении. </a:t>
            </a:r>
          </a:p>
          <a:p>
            <a:pPr eaLnBrk="1" hangingPunct="1"/>
            <a:r>
              <a:rPr lang="ru-RU" sz="2000" smtClean="0">
                <a:solidFill>
                  <a:schemeClr val="tx1"/>
                </a:solidFill>
              </a:rPr>
              <a:t>Отсутствие нетерпения в ожидании вознаграждения. </a:t>
            </a:r>
          </a:p>
          <a:p>
            <a:pPr eaLnBrk="1" hangingPunct="1"/>
            <a:r>
              <a:rPr lang="ru-RU" sz="2000" smtClean="0">
                <a:solidFill>
                  <a:schemeClr val="tx1"/>
                </a:solidFill>
              </a:rPr>
              <a:t>Соревновательность. </a:t>
            </a:r>
          </a:p>
          <a:p>
            <a:pPr eaLnBrk="1" hangingPunct="1"/>
            <a:r>
              <a:rPr lang="ru-RU" sz="2000" smtClean="0">
                <a:solidFill>
                  <a:schemeClr val="tx1"/>
                </a:solidFill>
              </a:rPr>
              <a:t>Чувство юмора. </a:t>
            </a:r>
          </a:p>
          <a:p>
            <a:pPr eaLnBrk="1" hangingPunct="1"/>
            <a:r>
              <a:rPr lang="ru-RU" sz="2000" smtClean="0">
                <a:solidFill>
                  <a:schemeClr val="tx1"/>
                </a:solidFill>
              </a:rPr>
              <a:t>Уверенность в своих силах и способностях. </a:t>
            </a:r>
          </a:p>
          <a:p>
            <a:pPr eaLnBrk="1" hangingPunct="1"/>
            <a:r>
              <a:rPr lang="ru-RU" sz="2000" smtClean="0">
                <a:solidFill>
                  <a:schemeClr val="tx1"/>
                </a:solidFill>
              </a:rPr>
              <a:t>Внутренняя мотивация.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Трудности одаренных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590675"/>
            <a:ext cx="8229600" cy="40862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i="1" smtClean="0">
                <a:solidFill>
                  <a:srgbClr val="17375E"/>
                </a:solidFill>
              </a:rPr>
              <a:t>1.Неприязнь к обучению. </a:t>
            </a:r>
          </a:p>
          <a:p>
            <a:pPr eaLnBrk="1" hangingPunct="1">
              <a:buFont typeface="Arial" charset="0"/>
              <a:buNone/>
            </a:pPr>
            <a:r>
              <a:rPr lang="ru-RU" sz="2400" i="1" smtClean="0">
                <a:solidFill>
                  <a:srgbClr val="17375E"/>
                </a:solidFill>
              </a:rPr>
              <a:t>2.Игровые интересы. </a:t>
            </a:r>
          </a:p>
          <a:p>
            <a:pPr eaLnBrk="1" hangingPunct="1">
              <a:buFont typeface="Arial" charset="0"/>
              <a:buNone/>
            </a:pPr>
            <a:r>
              <a:rPr lang="ru-RU" sz="2400" i="1" smtClean="0">
                <a:solidFill>
                  <a:srgbClr val="17375E"/>
                </a:solidFill>
              </a:rPr>
              <a:t>4.Погружение в философские проблемы.</a:t>
            </a:r>
          </a:p>
          <a:p>
            <a:pPr eaLnBrk="1" hangingPunct="1">
              <a:buFont typeface="Arial" charset="0"/>
              <a:buNone/>
            </a:pPr>
            <a:r>
              <a:rPr lang="ru-RU" sz="2400" i="1" smtClean="0">
                <a:solidFill>
                  <a:srgbClr val="17375E"/>
                </a:solidFill>
              </a:rPr>
              <a:t>5.Несоответствие между физическим, интеллектуальным и социальным развитием. </a:t>
            </a:r>
          </a:p>
          <a:p>
            <a:pPr eaLnBrk="1" hangingPunct="1">
              <a:buFont typeface="Arial" charset="0"/>
              <a:buNone/>
            </a:pPr>
            <a:r>
              <a:rPr lang="ru-RU" sz="2400" i="1" smtClean="0">
                <a:solidFill>
                  <a:srgbClr val="17375E"/>
                </a:solidFill>
              </a:rPr>
              <a:t>6.Стремление к совершенству..</a:t>
            </a:r>
          </a:p>
          <a:p>
            <a:pPr eaLnBrk="1" hangingPunct="1">
              <a:buFont typeface="Arial" charset="0"/>
              <a:buNone/>
            </a:pPr>
            <a:r>
              <a:rPr lang="ru-RU" sz="2400" i="1" smtClean="0">
                <a:solidFill>
                  <a:srgbClr val="17375E"/>
                </a:solidFill>
              </a:rPr>
              <a:t>7.Потребность во внимании взрослых. 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Психолого-педагогический инструментарий </a:t>
            </a:r>
            <a:br>
              <a:rPr lang="ru-RU" sz="2800" smtClean="0"/>
            </a:br>
            <a:r>
              <a:rPr lang="ru-RU" sz="2800" smtClean="0"/>
              <a:t>диагностики детской одаренности</a:t>
            </a:r>
            <a:br>
              <a:rPr lang="ru-RU" sz="2800" smtClean="0"/>
            </a:br>
            <a:endParaRPr lang="ru-RU" sz="2800" smtClean="0"/>
          </a:p>
        </p:txBody>
      </p:sp>
      <p:graphicFrame>
        <p:nvGraphicFramePr>
          <p:cNvPr id="15380" name="Group 20"/>
          <p:cNvGraphicFramePr>
            <a:graphicFrameLocks noGrp="1"/>
          </p:cNvGraphicFramePr>
          <p:nvPr>
            <p:ph idx="1"/>
          </p:nvPr>
        </p:nvGraphicFramePr>
        <p:xfrm>
          <a:off x="500063" y="1484313"/>
          <a:ext cx="8229600" cy="4754562"/>
        </p:xfrm>
        <a:graphic>
          <a:graphicData uri="http://schemas.openxmlformats.org/drawingml/2006/table">
            <a:tbl>
              <a:tblPr/>
              <a:tblGrid>
                <a:gridCol w="2487612"/>
                <a:gridCol w="57419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Раздел диагностики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Gungsuh" pitchFamily="18" charset="-127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Наименование методики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Gungsuh" pitchFamily="18" charset="-127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Общие способности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1) Анкета для учащихся «Мои способности»</a:t>
                      </a:r>
                    </a:p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2)Анкета для педагогов и родителей «Способности ребенка»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Уровень развития интеллекта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1) Тест на интеллект Р. Кеттелла </a:t>
                      </a:r>
                    </a:p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2) Тест структуры интеллекта (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TSI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) Р. Амтхауэра</a:t>
                      </a:r>
                    </a:p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3) Тест Айзенка</a:t>
                      </a:r>
                    </a:p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5) Методика умственных способностей</a:t>
                      </a:r>
                    </a:p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Gungsuh" pitchFamily="18" charset="-127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Социальные контакты и статус в коллективе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Методика «Социометрия»</a:t>
                      </a:r>
                    </a:p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Уровень развития самооценки</a:t>
                      </a:r>
                    </a:p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Уровень тревожности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Психолого-педагогический инструментарий </a:t>
            </a:r>
            <a:br>
              <a:rPr lang="ru-RU" sz="2400" smtClean="0"/>
            </a:br>
            <a:r>
              <a:rPr lang="ru-RU" sz="2400" smtClean="0"/>
              <a:t>диагностики детской одаренности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graphicFrame>
        <p:nvGraphicFramePr>
          <p:cNvPr id="16398" name="Group 14"/>
          <p:cNvGraphicFramePr>
            <a:graphicFrameLocks noGrp="1"/>
          </p:cNvGraphicFramePr>
          <p:nvPr>
            <p:ph idx="1"/>
          </p:nvPr>
        </p:nvGraphicFramePr>
        <p:xfrm>
          <a:off x="500063" y="1000125"/>
          <a:ext cx="8229600" cy="3292475"/>
        </p:xfrm>
        <a:graphic>
          <a:graphicData uri="http://schemas.openxmlformats.org/drawingml/2006/table">
            <a:tbl>
              <a:tblPr/>
              <a:tblGrid>
                <a:gridCol w="2271712"/>
                <a:gridCol w="59578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Раздел диагностики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Gungsuh" pitchFamily="18" charset="-127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Наименование методики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Gungsuh" pitchFamily="18" charset="-127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Креативность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Тесты «Творческое мышление» Е. Е. Туник (модификации тестов Гилфорда и Торренса), рисуночный тест Сильвера;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Gungsuh" pitchFamily="18" charset="-127"/>
                          <a:cs typeface="Arial" charset="0"/>
                        </a:rPr>
                        <a:t> 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Аверина И. С., Щебланова Е. И. </a:t>
                      </a:r>
                    </a:p>
                    <a:p>
                      <a:pPr marL="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Вербальный тест творческого мышления «Необычное использование».</a:t>
                      </a:r>
                    </a:p>
                    <a:p>
                      <a:pPr marL="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Gungsuh" pitchFamily="18" charset="-127"/>
                          <a:cs typeface="Times New Roman" pitchFamily="18" charset="0"/>
                        </a:rPr>
                        <a:t>Тест на уровень развития на воображение 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Система работы с детьми, имеющими признаки интеллектуальной одаренности</a:t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68313" y="1590675"/>
            <a:ext cx="8229600" cy="4086225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17375E"/>
                </a:solidFill>
              </a:rPr>
              <a:t>мониторинг уровня </a:t>
            </a:r>
            <a:r>
              <a:rPr lang="ru-RU" sz="2400" smtClean="0">
                <a:solidFill>
                  <a:srgbClr val="17375E"/>
                </a:solidFill>
                <a:latin typeface="Arial" charset="0"/>
              </a:rPr>
              <a:t>психического развития</a:t>
            </a:r>
            <a:r>
              <a:rPr lang="ru-RU" sz="2400" smtClean="0">
                <a:solidFill>
                  <a:srgbClr val="17375E"/>
                </a:solidFill>
              </a:rPr>
              <a:t> детей (диагностика </a:t>
            </a:r>
            <a:r>
              <a:rPr lang="ru-RU" sz="2400" smtClean="0">
                <a:solidFill>
                  <a:srgbClr val="17375E"/>
                </a:solidFill>
                <a:latin typeface="Arial" charset="0"/>
              </a:rPr>
              <a:t>первичная</a:t>
            </a:r>
            <a:r>
              <a:rPr lang="ru-RU" sz="2400" smtClean="0">
                <a:solidFill>
                  <a:srgbClr val="17375E"/>
                </a:solidFill>
              </a:rPr>
              <a:t>, промежуточная</a:t>
            </a:r>
            <a:r>
              <a:rPr lang="ru-RU" sz="2400" smtClean="0">
                <a:solidFill>
                  <a:srgbClr val="17375E"/>
                </a:solidFill>
                <a:latin typeface="Arial" charset="0"/>
              </a:rPr>
              <a:t>, вторичная</a:t>
            </a:r>
            <a:r>
              <a:rPr lang="ru-RU" sz="2400" smtClean="0">
                <a:solidFill>
                  <a:srgbClr val="17375E"/>
                </a:solidFill>
              </a:rPr>
              <a:t>)</a:t>
            </a:r>
          </a:p>
          <a:p>
            <a:pPr eaLnBrk="1" hangingPunct="1"/>
            <a:r>
              <a:rPr lang="ru-RU" sz="2400" smtClean="0">
                <a:solidFill>
                  <a:srgbClr val="17375E"/>
                </a:solidFill>
              </a:rPr>
              <a:t>целевой комплекс мероприятий, осуществляемых в рамках учебно-воспитательного процесса;</a:t>
            </a:r>
          </a:p>
          <a:p>
            <a:pPr eaLnBrk="1" hangingPunct="1"/>
            <a:r>
              <a:rPr lang="ru-RU" sz="2400" smtClean="0">
                <a:solidFill>
                  <a:srgbClr val="17375E"/>
                </a:solidFill>
              </a:rPr>
              <a:t>практическое сопровождение деятельности, организуемой психологической службой.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223962"/>
          </a:xfrm>
        </p:spPr>
        <p:txBody>
          <a:bodyPr/>
          <a:lstStyle/>
          <a:p>
            <a:pPr eaLnBrk="1" hangingPunct="1"/>
            <a:r>
              <a:rPr lang="ru-RU" sz="2400" smtClean="0"/>
              <a:t>Критерии результативности социально-психологического сопровождения способных детей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214313" y="1844675"/>
            <a:ext cx="8715375" cy="44418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sz="200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1.Комфорт и эмоциональная удовлетворенность одаренного ребенка в школе.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sz="200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2.Уровень воспитанности ребенка по отношению к людям, творческому взаимодействию..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sz="200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3.Характер внутрисемейного общения.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sz="200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4. Положительная динамика формирования самооценки.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sz="200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5.Высокий уровень реализации интеллектуальных способностей.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ru-RU" sz="200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ru-RU" sz="200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/>
          </p:nvPr>
        </p:nvSpPr>
        <p:spPr>
          <a:xfrm>
            <a:off x="2428875" y="357188"/>
            <a:ext cx="5429250" cy="4151312"/>
          </a:xfrm>
        </p:spPr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>
                <a:solidFill>
                  <a:schemeClr val="accent2"/>
                </a:solidFill>
              </a:rPr>
              <a:t>Результаты тестирования </a:t>
            </a:r>
            <a:br>
              <a:rPr lang="ru-RU" sz="4000" smtClean="0">
                <a:solidFill>
                  <a:schemeClr val="accent2"/>
                </a:solidFill>
              </a:rPr>
            </a:br>
            <a:r>
              <a:rPr lang="ru-RU" sz="4000" smtClean="0">
                <a:solidFill>
                  <a:schemeClr val="accent2"/>
                </a:solidFill>
              </a:rPr>
              <a:t>детей 5 б класса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Развитие памяти</a:t>
            </a:r>
          </a:p>
        </p:txBody>
      </p:sp>
      <p:graphicFrame>
        <p:nvGraphicFramePr>
          <p:cNvPr id="20482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4000" y="1503363"/>
          <a:ext cx="8788400" cy="4627562"/>
        </p:xfrm>
        <a:graphic>
          <a:graphicData uri="http://schemas.openxmlformats.org/presentationml/2006/ole">
            <p:oleObj spid="_x0000_s20482" r:id="rId3" imgW="8785097" imgH="462726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Развитие мышления</a:t>
            </a:r>
          </a:p>
        </p:txBody>
      </p:sp>
      <p:graphicFrame>
        <p:nvGraphicFramePr>
          <p:cNvPr id="21506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4000" y="1503363"/>
          <a:ext cx="8788400" cy="4627562"/>
        </p:xfrm>
        <a:graphic>
          <a:graphicData uri="http://schemas.openxmlformats.org/presentationml/2006/ole">
            <p:oleObj spid="_x0000_s21506" r:id="rId3" imgW="8785097" imgH="462726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Уровень самооценки</a:t>
            </a:r>
          </a:p>
        </p:txBody>
      </p:sp>
      <p:graphicFrame>
        <p:nvGraphicFramePr>
          <p:cNvPr id="22530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4000" y="1503363"/>
          <a:ext cx="8788400" cy="4627562"/>
        </p:xfrm>
        <a:graphic>
          <a:graphicData uri="http://schemas.openxmlformats.org/presentationml/2006/ole">
            <p:oleObj spid="_x0000_s22530" r:id="rId3" imgW="8785097" imgH="462726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Цель психологического сопровождения:</a:t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468313" y="1000125"/>
            <a:ext cx="8229600" cy="46767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solidFill>
                  <a:schemeClr val="tx1"/>
                </a:solidFill>
              </a:rPr>
              <a:t>   </a:t>
            </a:r>
            <a:r>
              <a:rPr lang="ru-RU" sz="2400" smtClean="0">
                <a:solidFill>
                  <a:schemeClr val="tx1"/>
                </a:solidFill>
              </a:rPr>
              <a:t>- содействие в выявлении, поддержке и развитии талантливых и способных детей, 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solidFill>
                  <a:schemeClr val="tx1"/>
                </a:solidFill>
              </a:rPr>
              <a:t>    - раскрытие их индивидуальности, развитие целостного миропонимания, творческого и системного мышления; 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smtClean="0">
                <a:solidFill>
                  <a:schemeClr val="tx1"/>
                </a:solidFill>
              </a:rPr>
              <a:t>- сохранении психологического и физического здоровья.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Методика умственных способностей</a:t>
            </a:r>
            <a:endParaRPr lang="ru-RU" dirty="0"/>
          </a:p>
        </p:txBody>
      </p:sp>
      <p:graphicFrame>
        <p:nvGraphicFramePr>
          <p:cNvPr id="2355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4000" y="1503363"/>
          <a:ext cx="8788400" cy="4627562"/>
        </p:xfrm>
        <a:graphic>
          <a:graphicData uri="http://schemas.openxmlformats.org/presentationml/2006/ole">
            <p:oleObj spid="_x0000_s23554" r:id="rId3" imgW="8785097" imgH="462726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Социометрия</a:t>
            </a:r>
          </a:p>
        </p:txBody>
      </p:sp>
      <p:graphicFrame>
        <p:nvGraphicFramePr>
          <p:cNvPr id="24578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4000" y="1503363"/>
          <a:ext cx="8788400" cy="4627562"/>
        </p:xfrm>
        <a:graphic>
          <a:graphicData uri="http://schemas.openxmlformats.org/presentationml/2006/ole">
            <p:oleObj spid="_x0000_s24578" r:id="rId3" imgW="8785097" imgH="462726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pPr eaLnBrk="1" hangingPunct="1"/>
            <a:r>
              <a:rPr lang="ru-RU" smtClean="0"/>
              <a:t>Тревожность</a:t>
            </a:r>
          </a:p>
        </p:txBody>
      </p:sp>
      <p:graphicFrame>
        <p:nvGraphicFramePr>
          <p:cNvPr id="25630" name="Group 30"/>
          <p:cNvGraphicFramePr>
            <a:graphicFrameLocks noGrp="1"/>
          </p:cNvGraphicFramePr>
          <p:nvPr>
            <p:ph idx="1"/>
          </p:nvPr>
        </p:nvGraphicFramePr>
        <p:xfrm>
          <a:off x="357188" y="908050"/>
          <a:ext cx="8329612" cy="5265738"/>
        </p:xfrm>
        <a:graphic>
          <a:graphicData uri="http://schemas.openxmlformats.org/drawingml/2006/table">
            <a:tbl>
              <a:tblPr/>
              <a:tblGrid>
                <a:gridCol w="4214812"/>
                <a:gridCol w="41148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Gungsuh" pitchFamily="18" charset="-127"/>
                          <a:cs typeface="Arial" charset="0"/>
                        </a:rPr>
                        <a:t>шкалы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Gungsuh" pitchFamily="18" charset="-127"/>
                          <a:cs typeface="Arial" charset="0"/>
                        </a:rPr>
                        <a:t>показатели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Gungsuh" pitchFamily="18" charset="-127"/>
                          <a:cs typeface="Arial" charset="0"/>
                        </a:rPr>
                        <a:t>Общая тревожность в школе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Gungsuh" pitchFamily="18" charset="-127"/>
                          <a:cs typeface="Arial" charset="0"/>
                        </a:rPr>
                        <a:t>Норма-21, высокая - 4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Gungsuh" pitchFamily="18" charset="-127"/>
                          <a:cs typeface="Arial" charset="0"/>
                        </a:rPr>
                        <a:t>Страх самовыражения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Gungsuh" pitchFamily="18" charset="-127"/>
                          <a:cs typeface="Arial" charset="0"/>
                        </a:rPr>
                        <a:t>Норма – 18, высокая –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Gungsuh" pitchFamily="18" charset="-127"/>
                          <a:cs typeface="Arial" charset="0"/>
                        </a:rPr>
                        <a:t>Страх проверки знаний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Gungsuh" pitchFamily="18" charset="-127"/>
                          <a:cs typeface="Arial" charset="0"/>
                        </a:rPr>
                        <a:t>Норма – 19, высокая –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Gungsuh" pitchFamily="18" charset="-127"/>
                          <a:cs typeface="Arial" charset="0"/>
                        </a:rPr>
                        <a:t>Страх несоответствовать окружающим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Gungsuh" pitchFamily="18" charset="-127"/>
                          <a:cs typeface="Arial" charset="0"/>
                        </a:rPr>
                        <a:t>Норма – 19, высокая  - 6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Gungsuh" pitchFamily="18" charset="-127"/>
                          <a:cs typeface="Arial" charset="0"/>
                        </a:rPr>
                        <a:t>Физиологическая сопротивляемость организма стрессу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Gungsuh" pitchFamily="18" charset="-127"/>
                          <a:cs typeface="Arial" charset="0"/>
                        </a:rPr>
                        <a:t>Норма – 22, высокая –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Gungsuh" pitchFamily="18" charset="-127"/>
                          <a:cs typeface="Arial" charset="0"/>
                        </a:rPr>
                        <a:t>Проблемы и страх в отношениях с учителями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Gungsuh" pitchFamily="18" charset="-127"/>
                          <a:cs typeface="Arial" charset="0"/>
                        </a:rPr>
                        <a:t>Норма - 25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Воображение </a:t>
            </a:r>
          </a:p>
        </p:txBody>
      </p:sp>
      <p:graphicFrame>
        <p:nvGraphicFramePr>
          <p:cNvPr id="266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4000" y="1503363"/>
          <a:ext cx="8788400" cy="4627562"/>
        </p:xfrm>
        <a:graphic>
          <a:graphicData uri="http://schemas.openxmlformats.org/presentationml/2006/ole">
            <p:oleObj spid="_x0000_s26626" r:id="rId3" imgW="8785097" imgH="462726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Вопросник КОС</a:t>
            </a:r>
          </a:p>
        </p:txBody>
      </p:sp>
      <p:graphicFrame>
        <p:nvGraphicFramePr>
          <p:cNvPr id="27650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4000" y="1503363"/>
          <a:ext cx="8788400" cy="4627562"/>
        </p:xfrm>
        <a:graphic>
          <a:graphicData uri="http://schemas.openxmlformats.org/presentationml/2006/ole">
            <p:oleObj spid="_x0000_s27650" r:id="rId3" imgW="8785097" imgH="462726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16 чувств</a:t>
            </a:r>
          </a:p>
        </p:txBody>
      </p:sp>
      <p:graphicFrame>
        <p:nvGraphicFramePr>
          <p:cNvPr id="2867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4000" y="1503363"/>
          <a:ext cx="8788400" cy="4627562"/>
        </p:xfrm>
        <a:graphic>
          <a:graphicData uri="http://schemas.openxmlformats.org/presentationml/2006/ole">
            <p:oleObj spid="_x0000_s28674" r:id="rId3" imgW="8785097" imgH="462726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2"/>
          <p:cNvSpPr>
            <a:spLocks noGrp="1"/>
          </p:cNvSpPr>
          <p:nvPr>
            <p:ph idx="1"/>
          </p:nvPr>
        </p:nvSpPr>
        <p:spPr>
          <a:xfrm>
            <a:off x="468313" y="1590675"/>
            <a:ext cx="8229600" cy="40862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5400" b="1" smtClean="0"/>
              <a:t>Диагностика с группой детей 5 б класса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800"/>
          </a:xfrm>
        </p:spPr>
        <p:txBody>
          <a:bodyPr/>
          <a:lstStyle/>
          <a:p>
            <a:pPr eaLnBrk="1" hangingPunct="1"/>
            <a:r>
              <a:rPr lang="ru-RU" smtClean="0"/>
              <a:t>Развитие памяти</a:t>
            </a:r>
          </a:p>
        </p:txBody>
      </p:sp>
      <p:graphicFrame>
        <p:nvGraphicFramePr>
          <p:cNvPr id="30722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4000" y="1503363"/>
          <a:ext cx="8788400" cy="4627562"/>
        </p:xfrm>
        <a:graphic>
          <a:graphicData uri="http://schemas.openxmlformats.org/presentationml/2006/ole">
            <p:oleObj spid="_x0000_s30722" r:id="rId3" imgW="8785097" imgH="462726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285992"/>
            <a:ext cx="764386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Тренинг 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креативности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428625"/>
            <a:ext cx="8229600" cy="5248275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</a:rPr>
              <a:t>Задание 1.</a:t>
            </a:r>
            <a:endParaRPr lang="ru-RU" sz="2400" smtClean="0">
              <a:solidFill>
                <a:srgbClr val="17375E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sz="2400" i="1" smtClean="0">
                <a:solidFill>
                  <a:srgbClr val="17375E"/>
                </a:solidFill>
              </a:rPr>
              <a:t>«Составьте как можно больший список вещей, которые являются тяжелыми, твердыми и </a:t>
            </a:r>
            <a:r>
              <a:rPr lang="ru-RU" sz="2400" i="1" smtClean="0">
                <a:solidFill>
                  <a:srgbClr val="17375E"/>
                </a:solidFill>
                <a:latin typeface="Arial" charset="0"/>
              </a:rPr>
              <a:t>цветным</a:t>
            </a:r>
            <a:r>
              <a:rPr lang="ru-RU" sz="2400" i="1" smtClean="0">
                <a:solidFill>
                  <a:srgbClr val="17375E"/>
                </a:solidFill>
              </a:rPr>
              <a:t>. Попытайтесь придумать по крайней мере восемнадцать ответов. Записывайте ответы на листке и отметьте, сколько минут потребовалось на выполнение задания».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chemeClr val="tx1"/>
                </a:solidFill>
              </a:rPr>
              <a:t/>
            </a:r>
            <a:br>
              <a:rPr lang="ru-RU" sz="3200" smtClean="0">
                <a:solidFill>
                  <a:schemeClr val="tx1"/>
                </a:solidFill>
              </a:rPr>
            </a:br>
            <a:r>
              <a:rPr lang="ru-RU" sz="320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ru-RU" sz="3200" smtClean="0">
                <a:solidFill>
                  <a:schemeClr val="tx1"/>
                </a:solidFill>
                <a:latin typeface="Arial" charset="0"/>
              </a:rPr>
            </a:br>
            <a:r>
              <a:rPr lang="ru-RU" sz="3200" smtClean="0">
                <a:solidFill>
                  <a:schemeClr val="tx1"/>
                </a:solidFill>
              </a:rPr>
              <a:t>Задачи психологического сопровождения: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3832225"/>
          </a:xfrm>
        </p:spPr>
        <p:txBody>
          <a:bodyPr/>
          <a:lstStyle/>
          <a:p>
            <a:pPr eaLnBrk="1" hangingPunct="1"/>
            <a:r>
              <a:rPr lang="ru-RU" sz="1800" smtClean="0">
                <a:solidFill>
                  <a:schemeClr val="tx1"/>
                </a:solidFill>
              </a:rPr>
              <a:t>определение критериев детской одаренности в условиях общеобразовательных учреждениях</a:t>
            </a:r>
          </a:p>
          <a:p>
            <a:pPr eaLnBrk="1" hangingPunct="1"/>
            <a:r>
              <a:rPr lang="ru-RU" sz="1800" smtClean="0">
                <a:solidFill>
                  <a:schemeClr val="tx1"/>
                </a:solidFill>
              </a:rPr>
              <a:t>диагностика одаренности учащихся</a:t>
            </a:r>
          </a:p>
          <a:p>
            <a:pPr eaLnBrk="1" hangingPunct="1"/>
            <a:r>
              <a:rPr lang="ru-RU" sz="1800" smtClean="0">
                <a:solidFill>
                  <a:schemeClr val="tx1"/>
                </a:solidFill>
              </a:rPr>
              <a:t>психологическое сопровождение индивидуального развития личности учащихся, соответствующие их способностям и дарованиям,</a:t>
            </a:r>
          </a:p>
          <a:p>
            <a:pPr eaLnBrk="1" hangingPunct="1"/>
            <a:r>
              <a:rPr lang="ru-RU" sz="1800" smtClean="0">
                <a:solidFill>
                  <a:schemeClr val="tx1"/>
                </a:solidFill>
              </a:rPr>
              <a:t>психологическое сопровождение родителей и педагогов, оказание им психологической и методической помощи,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</a:rPr>
              <a:t>Задание 2.</a:t>
            </a:r>
            <a:endParaRPr lang="ru-RU" sz="2400" smtClean="0">
              <a:solidFill>
                <a:srgbClr val="17375E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sz="2400" i="1" smtClean="0">
                <a:solidFill>
                  <a:srgbClr val="17375E"/>
                </a:solidFill>
              </a:rPr>
              <a:t>«Напишите как можно больше слов, близких по значению к слову ТВЕРДЫЙ».</a:t>
            </a:r>
            <a:endParaRPr lang="ru-RU" sz="2400" smtClean="0">
              <a:solidFill>
                <a:srgbClr val="17375E"/>
              </a:solidFill>
            </a:endParaRP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17375E"/>
                </a:solidFill>
              </a:rPr>
              <a:t>Задание </a:t>
            </a:r>
            <a:r>
              <a:rPr lang="ru-RU" smtClean="0">
                <a:solidFill>
                  <a:srgbClr val="17375E"/>
                </a:solidFill>
                <a:latin typeface="Arial" charset="0"/>
              </a:rPr>
              <a:t>3</a:t>
            </a:r>
            <a:r>
              <a:rPr lang="ru-RU" smtClean="0">
                <a:solidFill>
                  <a:srgbClr val="17375E"/>
                </a:solidFill>
              </a:rPr>
              <a:t/>
            </a:r>
            <a:br>
              <a:rPr lang="ru-RU" smtClean="0">
                <a:solidFill>
                  <a:srgbClr val="17375E"/>
                </a:solidFill>
              </a:rPr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590675"/>
            <a:ext cx="8229600" cy="4086225"/>
          </a:xfrm>
        </p:spPr>
        <p:txBody>
          <a:bodyPr/>
          <a:lstStyle/>
          <a:p>
            <a:pPr eaLnBrk="1" hangingPunct="1">
              <a:defRPr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«Напишите по крайней мере 30 способов использования обычного кирпича, кроме строительства зданий».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Педагогические советы</a:t>
            </a:r>
            <a:br>
              <a:rPr lang="ru-RU" smtClean="0">
                <a:solidFill>
                  <a:schemeClr val="tx1"/>
                </a:solidFill>
              </a:rPr>
            </a:br>
            <a:endParaRPr lang="ru-RU" smtClean="0"/>
          </a:p>
        </p:txBody>
      </p:sp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428625" y="1500188"/>
            <a:ext cx="8229600" cy="4086225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chemeClr val="tx1"/>
                </a:solidFill>
              </a:rPr>
              <a:t>1. Выявив одаренного или талантливого ребенка, не спешите «возводить его на трон необычности»: ему жить с нормальными детьми.</a:t>
            </a:r>
            <a:br>
              <a:rPr lang="ru-RU" sz="2000" smtClean="0">
                <a:solidFill>
                  <a:schemeClr val="tx1"/>
                </a:solidFill>
              </a:rPr>
            </a:br>
            <a:r>
              <a:rPr lang="ru-RU" sz="2000" smtClean="0">
                <a:solidFill>
                  <a:schemeClr val="tx1"/>
                </a:solidFill>
              </a:rPr>
              <a:t>2. Одаренный или талантливый ребенок нуждается в индивидуальном подходе больше остальных детей.</a:t>
            </a:r>
            <a:br>
              <a:rPr lang="ru-RU" sz="2000" smtClean="0">
                <a:solidFill>
                  <a:schemeClr val="tx1"/>
                </a:solidFill>
              </a:rPr>
            </a:br>
            <a:r>
              <a:rPr lang="ru-RU" sz="2000" smtClean="0">
                <a:solidFill>
                  <a:schemeClr val="tx1"/>
                </a:solidFill>
              </a:rPr>
              <a:t>3. Помогайте таким детям управлять своими способностями,</a:t>
            </a:r>
            <a:br>
              <a:rPr lang="ru-RU" sz="2000" smtClean="0">
                <a:solidFill>
                  <a:schemeClr val="tx1"/>
                </a:solidFill>
              </a:rPr>
            </a:br>
            <a:r>
              <a:rPr lang="ru-RU" sz="2000" smtClean="0">
                <a:solidFill>
                  <a:schemeClr val="tx1"/>
                </a:solidFill>
              </a:rPr>
              <a:t>4. Работайте совместно с семьей талантливого ребенка, попутно обучая родителей правильно себя вести со своим нестандартным ребенком.</a:t>
            </a:r>
            <a:br>
              <a:rPr lang="ru-RU" sz="2000" smtClean="0">
                <a:solidFill>
                  <a:schemeClr val="tx1"/>
                </a:solidFill>
              </a:rPr>
            </a:br>
            <a:r>
              <a:rPr lang="ru-RU" sz="2000" smtClean="0">
                <a:solidFill>
                  <a:schemeClr val="tx1"/>
                </a:solidFill>
              </a:rPr>
              <a:t>5. Используйте ярко выраженные способности одаренного в работе с другими детьми.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214554"/>
            <a:ext cx="690766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chemeClr val="tx1"/>
                </a:solidFill>
              </a:rPr>
              <a:t>К методам выявления одаренных детей относятся: </a:t>
            </a:r>
          </a:p>
        </p:txBody>
      </p:sp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468313" y="1590675"/>
            <a:ext cx="8229600" cy="408622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tx1"/>
                </a:solidFill>
              </a:rPr>
              <a:t>наблюдение; </a:t>
            </a:r>
            <a:endParaRPr lang="ru-RU" sz="4000" smtClean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ru-RU" sz="4000" smtClean="0">
                <a:solidFill>
                  <a:schemeClr val="tx1"/>
                </a:solidFill>
              </a:rPr>
              <a:t>тестирование, </a:t>
            </a:r>
            <a:endParaRPr lang="ru-RU" sz="4000" smtClean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ru-RU" sz="4000" smtClean="0">
                <a:solidFill>
                  <a:schemeClr val="tx1"/>
                </a:solidFill>
              </a:rPr>
              <a:t>анкетирование,</a:t>
            </a:r>
            <a:endParaRPr lang="ru-RU" sz="4000" smtClean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ru-RU" sz="4000" smtClean="0">
                <a:solidFill>
                  <a:schemeClr val="tx1"/>
                </a:solidFill>
              </a:rPr>
              <a:t>беседа;</a:t>
            </a:r>
            <a:r>
              <a:rPr lang="ru-RU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chemeClr val="tx1"/>
                </a:solidFill>
              </a:rPr>
              <a:t/>
            </a:r>
            <a:br>
              <a:rPr lang="ru-RU" sz="2000" smtClean="0">
                <a:solidFill>
                  <a:schemeClr val="tx1"/>
                </a:solidFill>
              </a:rPr>
            </a:br>
            <a:r>
              <a:rPr lang="ru-RU" sz="2000" smtClean="0">
                <a:solidFill>
                  <a:schemeClr val="tx1"/>
                </a:solidFill>
              </a:rPr>
              <a:t/>
            </a:r>
            <a:br>
              <a:rPr lang="ru-RU" sz="2000" smtClean="0">
                <a:solidFill>
                  <a:schemeClr val="tx1"/>
                </a:solidFill>
              </a:rPr>
            </a:br>
            <a:r>
              <a:rPr lang="ru-RU" sz="2200" smtClean="0">
                <a:solidFill>
                  <a:schemeClr val="tx1"/>
                </a:solidFill>
              </a:rPr>
              <a:t>Этапы психологического сопровождения одаренных детей </a:t>
            </a:r>
            <a:br>
              <a:rPr lang="ru-RU" sz="2200" smtClean="0">
                <a:solidFill>
                  <a:schemeClr val="tx1"/>
                </a:solidFill>
              </a:rPr>
            </a:br>
            <a:endParaRPr lang="ru-RU" sz="2200" smtClean="0"/>
          </a:p>
        </p:txBody>
      </p:sp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3354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smtClean="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Программа психологического сопровождения  одаренных  детей  включает в себя несколько этапов: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smtClean="0">
                <a:solidFill>
                  <a:schemeClr val="tx1"/>
                </a:solidFill>
              </a:rPr>
              <a:t>•    </a:t>
            </a:r>
            <a:r>
              <a:rPr lang="ru-RU" sz="4400" smtClean="0">
                <a:solidFill>
                  <a:schemeClr val="tx1"/>
                </a:solidFill>
              </a:rPr>
              <a:t>диагностический;</a:t>
            </a:r>
            <a:br>
              <a:rPr lang="ru-RU" sz="4400" smtClean="0">
                <a:solidFill>
                  <a:schemeClr val="tx1"/>
                </a:solidFill>
              </a:rPr>
            </a:br>
            <a:r>
              <a:rPr lang="ru-RU" sz="4400" smtClean="0">
                <a:solidFill>
                  <a:schemeClr val="tx1"/>
                </a:solidFill>
              </a:rPr>
              <a:t>•    информационный;</a:t>
            </a:r>
            <a:br>
              <a:rPr lang="ru-RU" sz="4400" smtClean="0">
                <a:solidFill>
                  <a:schemeClr val="tx1"/>
                </a:solidFill>
              </a:rPr>
            </a:br>
            <a:r>
              <a:rPr lang="ru-RU" sz="4400" smtClean="0">
                <a:solidFill>
                  <a:schemeClr val="tx1"/>
                </a:solidFill>
              </a:rPr>
              <a:t>•    развивающий.</a:t>
            </a:r>
          </a:p>
          <a:p>
            <a:pPr eaLnBrk="1" hangingPunct="1">
              <a:buFont typeface="Arial" charset="0"/>
              <a:buNone/>
            </a:pPr>
            <a:endParaRPr 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Прямоугольник 3"/>
          <p:cNvSpPr>
            <a:spLocks noChangeArrowheads="1"/>
          </p:cNvSpPr>
          <p:nvPr/>
        </p:nvSpPr>
        <p:spPr bwMode="auto">
          <a:xfrm>
            <a:off x="357188" y="642938"/>
            <a:ext cx="86106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/>
              <a:t>Способностями </a:t>
            </a:r>
            <a:endParaRPr lang="ru-RU" sz="2800" b="1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800"/>
              <a:t>называют индивидуальные особенности личности, помогающие </a:t>
            </a:r>
            <a:r>
              <a:rPr lang="ru-RU" sz="2800">
                <a:latin typeface="Arial" charset="0"/>
              </a:rPr>
              <a:t>ребенку</a:t>
            </a:r>
            <a:r>
              <a:rPr lang="ru-RU" sz="2800"/>
              <a:t> успешно заниматься определенной деятельностью.</a:t>
            </a:r>
            <a:endParaRPr lang="ru-RU" sz="2800" b="1"/>
          </a:p>
          <a:p>
            <a:pPr>
              <a:lnSpc>
                <a:spcPct val="90000"/>
              </a:lnSpc>
            </a:pPr>
            <a:r>
              <a:rPr lang="ru-RU" sz="2800" b="1"/>
              <a:t>Талантом </a:t>
            </a:r>
            <a:endParaRPr lang="ru-RU" sz="2800" b="1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800"/>
              <a:t>называют выдающиеся способности, высокую степень одаренности в какой-либо деятельности. Чаще всего </a:t>
            </a:r>
            <a:r>
              <a:rPr lang="ru-RU" sz="2800">
                <a:latin typeface="Arial" charset="0"/>
              </a:rPr>
              <a:t>……</a:t>
            </a:r>
            <a:r>
              <a:rPr lang="ru-RU" sz="2800"/>
              <a:t> проявляется в какой-то определенной сфере.</a:t>
            </a:r>
            <a:endParaRPr lang="ru-RU" sz="2800" b="1"/>
          </a:p>
          <a:p>
            <a:pPr>
              <a:lnSpc>
                <a:spcPct val="90000"/>
              </a:lnSpc>
            </a:pPr>
            <a:r>
              <a:rPr lang="ru-RU" sz="2800" b="1"/>
              <a:t>Гениальность </a:t>
            </a:r>
            <a:endParaRPr lang="ru-RU" sz="2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800"/>
              <a:t> высшая степень развития таланта, связана она с созданием качественно новых, уникальных творений, открытием ранее неизведанных путей творчества.</a:t>
            </a: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b="1" smtClean="0">
                <a:solidFill>
                  <a:schemeClr val="tx1"/>
                </a:solidFill>
                <a:latin typeface="Arial" charset="0"/>
              </a:rPr>
              <a:t>Одаренность -</a:t>
            </a:r>
            <a:r>
              <a:rPr lang="ru-RU" smtClean="0">
                <a:solidFill>
                  <a:schemeClr val="tx1"/>
                </a:solidFill>
                <a:latin typeface="Arial" charset="0"/>
              </a:rPr>
              <a:t> понимают  как системное, развивающееся в течение жизни качество   психики,   которое   определяет  возможность  достижения человеком   более   высоких   результатов   в   одном   или   нескольких   видах деятельности по сравнению с другими людьми.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Познавательные способности и навыки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468313" y="785813"/>
            <a:ext cx="8229600" cy="4891087"/>
          </a:xfrm>
        </p:spPr>
        <p:txBody>
          <a:bodyPr/>
          <a:lstStyle/>
          <a:p>
            <a:pPr eaLnBrk="1" hangingPunct="1"/>
            <a:r>
              <a:rPr lang="ru-RU" sz="2200" smtClean="0">
                <a:solidFill>
                  <a:schemeClr val="tx1"/>
                </a:solidFill>
              </a:rPr>
              <a:t>Владение большим объемом информации. </a:t>
            </a:r>
          </a:p>
          <a:p>
            <a:pPr eaLnBrk="1" hangingPunct="1"/>
            <a:r>
              <a:rPr lang="ru-RU" sz="2200" smtClean="0">
                <a:solidFill>
                  <a:schemeClr val="tx1"/>
                </a:solidFill>
              </a:rPr>
              <a:t>Богатый словарный запас. </a:t>
            </a:r>
          </a:p>
          <a:p>
            <a:pPr eaLnBrk="1" hangingPunct="1"/>
            <a:r>
              <a:rPr lang="ru-RU" sz="2200" smtClean="0">
                <a:solidFill>
                  <a:schemeClr val="tx1"/>
                </a:solidFill>
              </a:rPr>
              <a:t>Установление причинно- следственных связей. </a:t>
            </a:r>
          </a:p>
          <a:p>
            <a:pPr eaLnBrk="1" hangingPunct="1"/>
            <a:r>
              <a:rPr lang="ru-RU" sz="2200" smtClean="0">
                <a:solidFill>
                  <a:schemeClr val="tx1"/>
                </a:solidFill>
              </a:rPr>
              <a:t>Умение делать выводы. </a:t>
            </a:r>
          </a:p>
          <a:p>
            <a:pPr eaLnBrk="1" hangingPunct="1"/>
            <a:r>
              <a:rPr lang="ru-RU" sz="2200" smtClean="0">
                <a:solidFill>
                  <a:schemeClr val="tx1"/>
                </a:solidFill>
              </a:rPr>
              <a:t>Участие в решении сложных проблем. </a:t>
            </a:r>
          </a:p>
          <a:p>
            <a:pPr eaLnBrk="1" hangingPunct="1"/>
            <a:r>
              <a:rPr lang="ru-RU" sz="2200" smtClean="0">
                <a:solidFill>
                  <a:schemeClr val="tx1"/>
                </a:solidFill>
              </a:rPr>
              <a:t>Умение улавливать сложные идеи. </a:t>
            </a:r>
          </a:p>
          <a:p>
            <a:pPr eaLnBrk="1" hangingPunct="1"/>
            <a:r>
              <a:rPr lang="ru-RU" sz="2200" smtClean="0">
                <a:solidFill>
                  <a:schemeClr val="tx1"/>
                </a:solidFill>
              </a:rPr>
              <a:t>Умение замечать тонкие различия. </a:t>
            </a:r>
          </a:p>
          <a:p>
            <a:pPr eaLnBrk="1" hangingPunct="1"/>
            <a:r>
              <a:rPr lang="ru-RU" sz="2200" smtClean="0">
                <a:solidFill>
                  <a:schemeClr val="tx1"/>
                </a:solidFill>
              </a:rPr>
              <a:t>Анализ ситуаций. Применение идей на практике. </a:t>
            </a:r>
          </a:p>
          <a:p>
            <a:pPr eaLnBrk="1" hangingPunct="1"/>
            <a:r>
              <a:rPr lang="ru-RU" sz="2200" smtClean="0">
                <a:solidFill>
                  <a:schemeClr val="tx1"/>
                </a:solidFill>
              </a:rPr>
              <a:t>Умение оценивать как сам процесс, так и результат. </a:t>
            </a:r>
          </a:p>
          <a:p>
            <a:pPr eaLnBrk="1" hangingPunct="1"/>
            <a:r>
              <a:rPr lang="ru-RU" sz="2200" smtClean="0">
                <a:solidFill>
                  <a:schemeClr val="tx1"/>
                </a:solidFill>
              </a:rPr>
              <a:t>Умение предвидеть последствия, умение рассуждать.</a:t>
            </a:r>
          </a:p>
          <a:p>
            <a:pPr eaLnBrk="1" hangingPunct="1"/>
            <a:r>
              <a:rPr lang="ru-RU" sz="2200" smtClean="0">
                <a:solidFill>
                  <a:schemeClr val="tx1"/>
                </a:solidFill>
              </a:rPr>
              <a:t>Способность к преобразованиям. </a:t>
            </a:r>
          </a:p>
          <a:p>
            <a:pPr eaLnBrk="1" hangingPunct="1"/>
            <a:r>
              <a:rPr lang="ru-RU" sz="2200" smtClean="0">
                <a:solidFill>
                  <a:schemeClr val="tx1"/>
                </a:solidFill>
              </a:rPr>
              <a:t>Высокая любознательность.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 eaLnBrk="1" hangingPunct="1"/>
            <a:r>
              <a:rPr lang="ru-RU" smtClean="0"/>
              <a:t>Творческие способности</a:t>
            </a:r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468313" y="928688"/>
            <a:ext cx="8229600" cy="4748212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tx1"/>
                </a:solidFill>
              </a:rPr>
              <a:t>Способность рисковать. </a:t>
            </a:r>
          </a:p>
          <a:p>
            <a:pPr eaLnBrk="1" hangingPunct="1"/>
            <a:r>
              <a:rPr lang="ru-RU" sz="2400" smtClean="0">
                <a:solidFill>
                  <a:schemeClr val="tx1"/>
                </a:solidFill>
              </a:rPr>
              <a:t>Дивергентное мышление. </a:t>
            </a:r>
          </a:p>
          <a:p>
            <a:pPr eaLnBrk="1" hangingPunct="1"/>
            <a:r>
              <a:rPr lang="ru-RU" sz="2400" smtClean="0">
                <a:solidFill>
                  <a:schemeClr val="tx1"/>
                </a:solidFill>
              </a:rPr>
              <a:t>Гибкость в мышлении и действиях. </a:t>
            </a:r>
          </a:p>
          <a:p>
            <a:pPr eaLnBrk="1" hangingPunct="1"/>
            <a:r>
              <a:rPr lang="ru-RU" sz="2400" smtClean="0">
                <a:solidFill>
                  <a:schemeClr val="tx1"/>
                </a:solidFill>
              </a:rPr>
              <a:t>Быстрота мышления. </a:t>
            </a:r>
          </a:p>
          <a:p>
            <a:pPr eaLnBrk="1" hangingPunct="1"/>
            <a:r>
              <a:rPr lang="ru-RU" sz="2400" smtClean="0">
                <a:solidFill>
                  <a:schemeClr val="tx1"/>
                </a:solidFill>
              </a:rPr>
              <a:t>Способность высказывать оригинальные идеи, изобретать что-то новое. </a:t>
            </a:r>
          </a:p>
          <a:p>
            <a:pPr eaLnBrk="1" hangingPunct="1"/>
            <a:r>
              <a:rPr lang="ru-RU" sz="2400" smtClean="0">
                <a:solidFill>
                  <a:schemeClr val="tx1"/>
                </a:solidFill>
              </a:rPr>
              <a:t>Богатое воображение. </a:t>
            </a:r>
          </a:p>
          <a:p>
            <a:pPr eaLnBrk="1" hangingPunct="1"/>
            <a:r>
              <a:rPr lang="ru-RU" sz="2400" smtClean="0">
                <a:solidFill>
                  <a:schemeClr val="tx1"/>
                </a:solidFill>
              </a:rPr>
              <a:t>Восприятие неоднозначных вещей. </a:t>
            </a:r>
          </a:p>
          <a:p>
            <a:pPr eaLnBrk="1" hangingPunct="1"/>
            <a:r>
              <a:rPr lang="ru-RU" sz="2400" smtClean="0">
                <a:solidFill>
                  <a:schemeClr val="tx1"/>
                </a:solidFill>
              </a:rPr>
              <a:t>Высокие эстетические ценности. </a:t>
            </a:r>
          </a:p>
          <a:p>
            <a:pPr eaLnBrk="1" hangingPunct="1">
              <a:buFont typeface="Arial" charset="0"/>
              <a:buNone/>
            </a:pPr>
            <a:endParaRPr lang="ru-RU" sz="2400" smtClean="0">
              <a:solidFill>
                <a:schemeClr val="tx1"/>
              </a:solidFill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958</TotalTime>
  <Words>711</Words>
  <Application>Microsoft Office PowerPoint</Application>
  <PresentationFormat>Экран (4:3)</PresentationFormat>
  <Paragraphs>138</Paragraphs>
  <Slides>33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1" baseType="lpstr">
      <vt:lpstr>Calibri</vt:lpstr>
      <vt:lpstr>Arial</vt:lpstr>
      <vt:lpstr>Gungsuh</vt:lpstr>
      <vt:lpstr>Times New Roman</vt:lpstr>
      <vt:lpstr>1</vt:lpstr>
      <vt:lpstr>1</vt:lpstr>
      <vt:lpstr>1</vt:lpstr>
      <vt:lpstr>Диаграмма Microsoft Excel</vt:lpstr>
      <vt:lpstr>Психологическое сопровождение одаренных детей</vt:lpstr>
      <vt:lpstr>Цель психологического сопровождения: </vt:lpstr>
      <vt:lpstr>  Задачи психологического сопровождения: </vt:lpstr>
      <vt:lpstr>К методам выявления одаренных детей относятся: </vt:lpstr>
      <vt:lpstr>  Этапы психологического сопровождения одаренных детей  </vt:lpstr>
      <vt:lpstr>Слайд 6</vt:lpstr>
      <vt:lpstr>Слайд 7</vt:lpstr>
      <vt:lpstr> Познавательные способности и навыки </vt:lpstr>
      <vt:lpstr>Творческие способности</vt:lpstr>
      <vt:lpstr>Особенности эмоциональной сферы</vt:lpstr>
      <vt:lpstr>Трудности одаренных детей</vt:lpstr>
      <vt:lpstr>Психолого-педагогический инструментарий  диагностики детской одаренности </vt:lpstr>
      <vt:lpstr>Психолого-педагогический инструментарий  диагностики детской одаренности </vt:lpstr>
      <vt:lpstr>Система работы с детьми, имеющими признаки интеллектуальной одаренности </vt:lpstr>
      <vt:lpstr>Критерии результативности социально-психологического сопровождения способных детей</vt:lpstr>
      <vt:lpstr>  Результаты тестирования  детей 5 б класса  </vt:lpstr>
      <vt:lpstr>Развитие памяти</vt:lpstr>
      <vt:lpstr>Развитие мышления</vt:lpstr>
      <vt:lpstr>Уровень самооценки</vt:lpstr>
      <vt:lpstr>Методика умственных способностей</vt:lpstr>
      <vt:lpstr>Социометрия</vt:lpstr>
      <vt:lpstr>Тревожность</vt:lpstr>
      <vt:lpstr>Воображение </vt:lpstr>
      <vt:lpstr>Вопросник КОС</vt:lpstr>
      <vt:lpstr>16 чувств</vt:lpstr>
      <vt:lpstr>Слайд 26</vt:lpstr>
      <vt:lpstr>Развитие памяти</vt:lpstr>
      <vt:lpstr>Слайд 28</vt:lpstr>
      <vt:lpstr>Слайд 29</vt:lpstr>
      <vt:lpstr>Слайд 30</vt:lpstr>
      <vt:lpstr>Задание 3 </vt:lpstr>
      <vt:lpstr>Педагогические советы </vt:lpstr>
      <vt:lpstr>Слайд 33</vt:lpstr>
    </vt:vector>
  </TitlesOfParts>
  <Company>МБОУ СОШ №5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Психологическое сопровождение одаренных детей</dc:title>
  <dc:creator>Завуч</dc:creator>
  <cp:lastModifiedBy>Arasou Jr</cp:lastModifiedBy>
  <cp:revision>95</cp:revision>
  <dcterms:created xsi:type="dcterms:W3CDTF">2013-02-11T06:24:25Z</dcterms:created>
  <dcterms:modified xsi:type="dcterms:W3CDTF">2015-02-25T07:41:02Z</dcterms:modified>
</cp:coreProperties>
</file>