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302" r:id="rId2"/>
    <p:sldId id="301" r:id="rId3"/>
    <p:sldId id="303" r:id="rId4"/>
    <p:sldId id="304" r:id="rId5"/>
    <p:sldId id="305" r:id="rId6"/>
    <p:sldId id="306" r:id="rId7"/>
    <p:sldId id="308" r:id="rId8"/>
    <p:sldId id="309" r:id="rId9"/>
    <p:sldId id="310" r:id="rId10"/>
    <p:sldId id="311" r:id="rId11"/>
    <p:sldId id="312" r:id="rId12"/>
    <p:sldId id="313" r:id="rId13"/>
    <p:sldId id="316" r:id="rId14"/>
    <p:sldId id="314" r:id="rId15"/>
    <p:sldId id="31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26" autoAdjust="0"/>
    <p:restoredTop sz="85222" autoAdjust="0"/>
  </p:normalViewPr>
  <p:slideViewPr>
    <p:cSldViewPr>
      <p:cViewPr>
        <p:scale>
          <a:sx n="65" d="100"/>
          <a:sy n="65" d="100"/>
        </p:scale>
        <p:origin x="-1302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84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349A7-5AB3-4670-974B-D5CADA4B70E8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7923A-44D1-478A-B0F1-C46DA3D0BE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82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164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7923A-44D1-478A-B0F1-C46DA3D0BEC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128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24D526-6BD6-4279-9648-0FB17827854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85F0AB5-58B3-41E7-9D44-255E0247E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16016" y="3861048"/>
            <a:ext cx="3672408" cy="208823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МАОУ СОШ № 56</a:t>
            </a:r>
          </a:p>
          <a:p>
            <a:r>
              <a:rPr lang="ru-RU" dirty="0" smtClean="0"/>
              <a:t>Г. Калининград</a:t>
            </a:r>
          </a:p>
          <a:p>
            <a:r>
              <a:rPr lang="ru-RU" dirty="0" smtClean="0"/>
              <a:t>2015 г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Будзинаускене</a:t>
            </a:r>
            <a:r>
              <a:rPr lang="ru-RU" dirty="0" smtClean="0"/>
              <a:t> Анна Анатольевна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деятельности»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88" y="67656"/>
            <a:ext cx="1210868" cy="141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83" y="3212976"/>
            <a:ext cx="3176587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489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48934" cy="1239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 развивает технология формирования типа правильной читательской деятельности?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525435"/>
            <a:ext cx="8533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3407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942" y="1340768"/>
            <a:ext cx="850453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Регулятивные </a:t>
            </a:r>
            <a:r>
              <a:rPr lang="ru-RU" sz="3200" b="1" dirty="0" smtClean="0"/>
              <a:t>УУД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 </a:t>
            </a:r>
            <a:r>
              <a:rPr lang="ru-RU" sz="3000" dirty="0"/>
              <a:t>определять и формировать цель деятельности на уроке с помощью учителя;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проговаривать последовательность действий на уроке;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учиться высказывать своё предположение (версию) на основе работы с иллюстрацией учебника;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учиться работать по предложенному учителем плану.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083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48934" cy="1239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 развивает технология формирования типа правильной читательской деятельности?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25435"/>
            <a:ext cx="87154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Познавательные </a:t>
            </a:r>
            <a:r>
              <a:rPr lang="ru-RU" sz="2800" b="1" dirty="0" smtClean="0"/>
              <a:t>УУД</a:t>
            </a:r>
            <a:endParaRPr lang="ru-RU" sz="28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ориентироваться в учебнике (на развороте, в оглавлении, в условных обозначениях);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находить ответы на вопросы в тексте, иллюстрациях;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делать выводы в результате совместной работы класса и учителя;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преобразовывать информацию из одной формы в другую: подробно пересказывать небольшие тексты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3407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942" y="1340768"/>
            <a:ext cx="850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3079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48934" cy="1239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 развивает технология формирования типа правильной читательской деятельности?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25435"/>
            <a:ext cx="871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3407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942" y="1340768"/>
            <a:ext cx="850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340770"/>
            <a:ext cx="864399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Личностные </a:t>
            </a:r>
            <a:r>
              <a:rPr lang="ru-RU" sz="3200" b="1" dirty="0" smtClean="0"/>
              <a:t>результаты</a:t>
            </a:r>
            <a:endParaRPr lang="ru-RU" sz="3200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оценивать поступки людей, жизненные ситуации с точки зрения общепринятых норм и ценностей; оценивать конкретные поступки как хорошие или плохие;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эмоционально «проживать» текст, выражать свои эмоции;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понимать эмоции других людей, сочувствовать, сопереживать;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000" dirty="0"/>
              <a:t>высказывать своё отношение к героям прочитанных произведений, к их поступкам.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435441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48934" cy="1239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 развивает технология формирования типа правильной читательской деятельности?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3407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942" y="1340768"/>
            <a:ext cx="850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340770"/>
            <a:ext cx="86439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/>
          </a:p>
          <a:p>
            <a:endParaRPr lang="ru-RU" sz="3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7545" y="1305342"/>
            <a:ext cx="846217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/>
              <a:t>Предметные </a:t>
            </a:r>
            <a:r>
              <a:rPr lang="ru-RU" sz="2600" b="1" dirty="0" smtClean="0"/>
              <a:t>результаты</a:t>
            </a:r>
            <a:endParaRPr lang="ru-RU" sz="26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воспринимать на слух художественный текст (рассказ, стихотворение) в исполнении учителя, учащихся;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осмысленно, правильно читать целыми словами;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отвечать на вопросы учителя по содержанию прочитанного;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подробно пересказывать текст;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составлять устный рассказ по картинке;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заучивать наизусть небольшие стихотворения;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соотносить автора, название и героев прочитанных произведений;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600" dirty="0"/>
              <a:t>различать рассказ и стихотворение.</a:t>
            </a:r>
          </a:p>
        </p:txBody>
      </p:sp>
    </p:spTree>
    <p:extLst>
      <p:ext uri="{BB962C8B-B14F-4D97-AF65-F5344CB8AC3E}">
        <p14:creationId xmlns:p14="http://schemas.microsoft.com/office/powerpoint/2010/main" val="422425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48934" cy="1239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ехнология формирования типа правильной читательской деятельности"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525435"/>
            <a:ext cx="87154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340768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5942" y="1340768"/>
            <a:ext cx="850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340770"/>
            <a:ext cx="86439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1340768"/>
            <a:ext cx="867762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000" b="1" dirty="0">
                <a:solidFill>
                  <a:srgbClr val="FF3300"/>
                </a:solidFill>
              </a:rPr>
              <a:t>процесс обучения чтению </a:t>
            </a:r>
            <a:r>
              <a:rPr lang="ru-RU" sz="3000" b="1" dirty="0"/>
              <a:t>реально приближен к </a:t>
            </a:r>
            <a:r>
              <a:rPr lang="ru-RU" sz="3000" b="1" dirty="0">
                <a:solidFill>
                  <a:srgbClr val="FF3300"/>
                </a:solidFill>
              </a:rPr>
              <a:t>естественному процессу чтения;</a:t>
            </a:r>
            <a:r>
              <a:rPr lang="ru-RU" sz="3000" b="1" dirty="0"/>
              <a:t> 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000" b="1" dirty="0"/>
              <a:t>обучение чтению не только вслух, но и </a:t>
            </a:r>
            <a:r>
              <a:rPr lang="ru-RU" sz="3000" b="1" dirty="0">
                <a:solidFill>
                  <a:srgbClr val="FF3300"/>
                </a:solidFill>
              </a:rPr>
              <a:t>про себя;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000" b="1" dirty="0">
                <a:solidFill>
                  <a:srgbClr val="FF3300"/>
                </a:solidFill>
              </a:rPr>
              <a:t>присвоение</a:t>
            </a:r>
            <a:r>
              <a:rPr lang="ru-RU" sz="3000" b="1" dirty="0"/>
              <a:t> системы </a:t>
            </a:r>
            <a:r>
              <a:rPr lang="ru-RU" sz="3000" b="1" dirty="0">
                <a:solidFill>
                  <a:srgbClr val="FF3300"/>
                </a:solidFill>
              </a:rPr>
              <a:t>приемов;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000" b="1" dirty="0"/>
              <a:t> </a:t>
            </a:r>
            <a:r>
              <a:rPr lang="ru-RU" sz="3000" b="1" dirty="0">
                <a:solidFill>
                  <a:srgbClr val="FF3300"/>
                </a:solidFill>
              </a:rPr>
              <a:t>самостоятельного освоения текста</a:t>
            </a:r>
            <a:r>
              <a:rPr lang="ru-RU" sz="3000" b="1" dirty="0"/>
              <a:t> (дома читаешь так же, как в классе);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000" b="1" dirty="0"/>
              <a:t> постепенное </a:t>
            </a:r>
            <a:r>
              <a:rPr lang="ru-RU" sz="3000" b="1" dirty="0">
                <a:solidFill>
                  <a:srgbClr val="CC3300"/>
                </a:solidFill>
              </a:rPr>
              <a:t>увеличение</a:t>
            </a:r>
            <a:r>
              <a:rPr lang="ru-RU" sz="3000" b="1" dirty="0"/>
              <a:t> доли </a:t>
            </a:r>
            <a:r>
              <a:rPr lang="ru-RU" sz="3000" b="1" dirty="0">
                <a:solidFill>
                  <a:srgbClr val="CC3300"/>
                </a:solidFill>
              </a:rPr>
              <a:t>самостоятельности</a:t>
            </a:r>
            <a:r>
              <a:rPr lang="ru-RU" sz="3000" b="1" dirty="0"/>
              <a:t>;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sz="3000" b="1" dirty="0">
                <a:solidFill>
                  <a:srgbClr val="FF3300"/>
                </a:solidFill>
              </a:rPr>
              <a:t>перенос умений</a:t>
            </a:r>
            <a:r>
              <a:rPr lang="ru-RU" sz="3000" b="1" dirty="0"/>
              <a:t> (работа с учебно-научными текстами на уроках по разным предметам).</a:t>
            </a:r>
          </a:p>
        </p:txBody>
      </p:sp>
    </p:spTree>
    <p:extLst>
      <p:ext uri="{BB962C8B-B14F-4D97-AF65-F5344CB8AC3E}">
        <p14:creationId xmlns:p14="http://schemas.microsoft.com/office/powerpoint/2010/main" val="970227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pic>
        <p:nvPicPr>
          <p:cNvPr id="12" name="Picture 5" descr="PE00014_">
            <a:hlinkClick r:id="" action="ppaction://noaction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528392" cy="235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9632" y="1444774"/>
            <a:ext cx="724487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60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97404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55852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8147248" cy="4535016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Это  «…трехступенчатый процесс целенаправленного индивидуального осмысления и освоения детьми книг </a:t>
            </a:r>
            <a:br>
              <a:rPr lang="ru-RU" sz="3200" dirty="0" smtClean="0"/>
            </a:br>
            <a:r>
              <a:rPr lang="ru-RU" sz="3200" dirty="0" smtClean="0"/>
              <a:t>(до чтения, в процессе чтения и после чтения)»</a:t>
            </a:r>
          </a:p>
          <a:p>
            <a:endParaRPr lang="ru-RU" sz="3200" dirty="0"/>
          </a:p>
        </p:txBody>
      </p:sp>
      <p:pic>
        <p:nvPicPr>
          <p:cNvPr id="2052" name="Picture 4" descr="https://im3-tub-ru.yandex.net/i?id=9306d264d3f6e80b57f0cf0335dd0df5&amp;n=33&amp;h=190&amp;w=1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592288" cy="252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168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r>
              <a:rPr lang="ru-RU" sz="3200" b="1" dirty="0">
                <a:solidFill>
                  <a:schemeClr val="tx2"/>
                </a:solidFill>
              </a:rPr>
              <a:t>АКТУАЛЬНОСТЬ:</a:t>
            </a:r>
          </a:p>
          <a:p>
            <a:r>
              <a:rPr lang="ru-RU" sz="3200" dirty="0">
                <a:solidFill>
                  <a:schemeClr val="tx2"/>
                </a:solidFill>
              </a:rPr>
              <a:t>	</a:t>
            </a:r>
            <a:r>
              <a:rPr lang="ru-RU" sz="3000" dirty="0">
                <a:solidFill>
                  <a:schemeClr val="tx2"/>
                </a:solidFill>
              </a:rPr>
              <a:t>Одной из основных проблем литературного образования в начальной школе является </a:t>
            </a:r>
            <a:r>
              <a:rPr lang="ru-RU" sz="3000" dirty="0" err="1">
                <a:solidFill>
                  <a:schemeClr val="tx2"/>
                </a:solidFill>
              </a:rPr>
              <a:t>несформированность</a:t>
            </a:r>
            <a:r>
              <a:rPr lang="ru-RU" sz="3000" dirty="0">
                <a:solidFill>
                  <a:schemeClr val="tx2"/>
                </a:solidFill>
              </a:rPr>
              <a:t> читательской самостоятельности  школьников.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Причины снижения интереса к чтению: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2"/>
                </a:solidFill>
              </a:rPr>
              <a:t>ускорение темпа жизни;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2"/>
                </a:solidFill>
              </a:rPr>
              <a:t>развитие Интернета,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dirty="0">
                <a:solidFill>
                  <a:schemeClr val="tx2"/>
                </a:solidFill>
              </a:rPr>
              <a:t>усиление влияния средств массовой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7001097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Цель</a:t>
            </a:r>
            <a:r>
              <a:rPr lang="ru-RU" sz="3200" dirty="0"/>
              <a:t> литературного образования  в начальной </a:t>
            </a:r>
            <a:r>
              <a:rPr lang="ru-RU" sz="3200" dirty="0" smtClean="0"/>
              <a:t>школе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- формирование читательской компетентности младшего школьника, осознание себя, как грамотного читателя, способного к творческой деятельности.   </a:t>
            </a:r>
          </a:p>
          <a:p>
            <a:r>
              <a:rPr lang="ru-RU" sz="3200" b="1" dirty="0"/>
              <a:t>Главная </a:t>
            </a:r>
            <a:r>
              <a:rPr lang="ru-RU" sz="3200" b="1" dirty="0" smtClean="0"/>
              <a:t>задача</a:t>
            </a:r>
          </a:p>
          <a:p>
            <a:r>
              <a:rPr lang="ru-RU" sz="3200" dirty="0" smtClean="0"/>
              <a:t>-</a:t>
            </a:r>
            <a:r>
              <a:rPr lang="ru-RU" sz="3200" b="1" dirty="0" smtClean="0"/>
              <a:t> </a:t>
            </a:r>
            <a:r>
              <a:rPr lang="ru-RU" sz="3200" dirty="0"/>
              <a:t>обучение приёмам работы с текстом.</a:t>
            </a:r>
          </a:p>
        </p:txBody>
      </p:sp>
    </p:spTree>
    <p:extLst>
      <p:ext uri="{BB962C8B-B14F-4D97-AF65-F5344CB8AC3E}">
        <p14:creationId xmlns:p14="http://schemas.microsoft.com/office/powerpoint/2010/main" val="807947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Кого можно </a:t>
            </a:r>
            <a:r>
              <a:rPr lang="ru-RU" sz="2800" b="1" dirty="0" smtClean="0"/>
              <a:t>назвать грамотным </a:t>
            </a:r>
            <a:r>
              <a:rPr lang="ru-RU" sz="2800" b="1" dirty="0"/>
              <a:t>читателем</a:t>
            </a:r>
            <a:r>
              <a:rPr lang="ru-RU" sz="2800" b="1" dirty="0" smtClean="0"/>
              <a:t>?</a:t>
            </a:r>
          </a:p>
          <a:p>
            <a:endParaRPr lang="ru-RU" sz="2800" dirty="0"/>
          </a:p>
          <a:p>
            <a:r>
              <a:rPr lang="ru-RU" sz="2800" dirty="0"/>
              <a:t> </a:t>
            </a:r>
            <a:r>
              <a:rPr lang="ru-RU" sz="2800" b="1" dirty="0"/>
              <a:t>Грамотность чтения </a:t>
            </a:r>
            <a:endParaRPr lang="ru-RU" sz="2800" b="1" dirty="0" smtClean="0"/>
          </a:p>
          <a:p>
            <a:r>
              <a:rPr lang="ru-RU" sz="2800" dirty="0" smtClean="0"/>
              <a:t>– </a:t>
            </a:r>
            <a:r>
              <a:rPr lang="ru-RU" sz="2800" dirty="0"/>
              <a:t>это способность </a:t>
            </a:r>
            <a:r>
              <a:rPr lang="ru-RU" sz="2800" dirty="0" smtClean="0"/>
              <a:t>понимать </a:t>
            </a:r>
            <a:r>
              <a:rPr lang="ru-RU" sz="2800" dirty="0"/>
              <a:t>письменные тексты,</a:t>
            </a:r>
          </a:p>
          <a:p>
            <a:r>
              <a:rPr lang="ru-RU" sz="2800" dirty="0"/>
              <a:t>размышлять над </a:t>
            </a:r>
            <a:r>
              <a:rPr lang="ru-RU" sz="2800" dirty="0" smtClean="0"/>
              <a:t>содержанием, оценивать прочитанное, излагать </a:t>
            </a:r>
            <a:r>
              <a:rPr lang="ru-RU" sz="2800" dirty="0"/>
              <a:t>свои мысли о </a:t>
            </a:r>
            <a:r>
              <a:rPr lang="ru-RU" sz="2800" dirty="0" smtClean="0"/>
              <a:t>прочитанном,</a:t>
            </a:r>
            <a:endParaRPr lang="ru-RU" sz="2800" dirty="0"/>
          </a:p>
          <a:p>
            <a:r>
              <a:rPr lang="ru-RU" sz="2800" dirty="0"/>
              <a:t>использовать содержание текстов для достижения собственных целей (развития возможностей, активного участия в жизни общества и т.п.).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7175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525435"/>
            <a:ext cx="85336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Достоинства </a:t>
            </a:r>
            <a:r>
              <a:rPr lang="ru-RU" sz="2800" b="1" dirty="0" smtClean="0"/>
              <a:t>технологии</a:t>
            </a:r>
          </a:p>
          <a:p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/>
              <a:t>применима самостоятельно вне урока;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 err="1"/>
              <a:t>возрастносообразна</a:t>
            </a:r>
            <a:r>
              <a:rPr lang="ru-RU" sz="3000" dirty="0"/>
              <a:t> и доступна;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/>
              <a:t>ориентирована на развитие личности читателя;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/>
              <a:t>развивает умение прогнозировать результаты чтения;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3000" dirty="0"/>
              <a:t>способствует достижению понимания на уровне смысла.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90085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0390" y="1525434"/>
            <a:ext cx="8533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340768"/>
            <a:ext cx="7388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Три этапа работы с любым текстом</a:t>
            </a:r>
          </a:p>
        </p:txBody>
      </p:sp>
      <p:sp>
        <p:nvSpPr>
          <p:cNvPr id="20" name="AutoShape 4"/>
          <p:cNvSpPr>
            <a:spLocks noChangeArrowheads="1"/>
          </p:cNvSpPr>
          <p:nvPr/>
        </p:nvSpPr>
        <p:spPr bwMode="auto">
          <a:xfrm>
            <a:off x="2411760" y="1925543"/>
            <a:ext cx="4536504" cy="1863497"/>
          </a:xfrm>
          <a:prstGeom prst="ribbon2">
            <a:avLst>
              <a:gd name="adj1" fmla="val 12500"/>
              <a:gd name="adj2" fmla="val 70815"/>
            </a:avLst>
          </a:prstGeom>
          <a:gradFill rotWithShape="1">
            <a:gsLst>
              <a:gs pos="0">
                <a:srgbClr val="FFCC66"/>
              </a:gs>
              <a:gs pos="50000">
                <a:srgbClr val="FFF9EC"/>
              </a:gs>
              <a:gs pos="100000">
                <a:srgbClr val="FFCC66"/>
              </a:gs>
            </a:gsLst>
            <a:lin ang="27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до чтения текста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– </a:t>
            </a: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ознакомительное чтение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– просмотровое чтение.</a:t>
            </a:r>
            <a:r>
              <a:rPr kumimoji="0" lang="ru-RU" alt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 Результат: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включение механизма антиципации</a:t>
            </a: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179388" y="4221163"/>
            <a:ext cx="4392612" cy="2160587"/>
          </a:xfrm>
          <a:prstGeom prst="ribbon2">
            <a:avLst>
              <a:gd name="adj1" fmla="val 12500"/>
              <a:gd name="adj2" fmla="val 70815"/>
            </a:avLst>
          </a:prstGeom>
          <a:gradFill rotWithShape="1">
            <a:gsLst>
              <a:gs pos="0">
                <a:srgbClr val="00CC66"/>
              </a:gs>
              <a:gs pos="50000">
                <a:srgbClr val="DFF9EC"/>
              </a:gs>
              <a:gs pos="100000">
                <a:srgbClr val="00CC66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pitchFamily="34" charset="0"/>
              </a:rPr>
              <a:t>2) Во время чтения текста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pitchFamily="34" charset="0"/>
              </a:rPr>
              <a:t>– </a:t>
            </a:r>
            <a:r>
              <a:rPr lang="ru-RU" altLang="ru-RU" sz="1800" dirty="0">
                <a:latin typeface="Arial" pitchFamily="34" charset="0"/>
              </a:rPr>
              <a:t>изучающее (медленное, художественное) чтение.</a:t>
            </a:r>
            <a:r>
              <a:rPr lang="ru-RU" altLang="ru-RU" sz="1800" b="1" dirty="0">
                <a:latin typeface="Arial" pitchFamily="34" charset="0"/>
              </a:rPr>
              <a:t> Результат: </a:t>
            </a:r>
            <a:r>
              <a:rPr lang="ru-RU" altLang="ru-RU" sz="1800" dirty="0">
                <a:latin typeface="Arial" pitchFamily="34" charset="0"/>
              </a:rPr>
              <a:t>интерпретация текста</a:t>
            </a:r>
          </a:p>
        </p:txBody>
      </p: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4932363" y="4221163"/>
            <a:ext cx="4032250" cy="2160587"/>
          </a:xfrm>
          <a:prstGeom prst="ribbon2">
            <a:avLst>
              <a:gd name="adj1" fmla="val 12500"/>
              <a:gd name="adj2" fmla="val 70815"/>
            </a:avLst>
          </a:prstGeom>
          <a:gradFill rotWithShape="1">
            <a:gsLst>
              <a:gs pos="0">
                <a:srgbClr val="3399FF"/>
              </a:gs>
              <a:gs pos="50000">
                <a:srgbClr val="E5F2FF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pitchFamily="34" charset="0"/>
              </a:rPr>
              <a:t>3) После чтения текста </a:t>
            </a:r>
            <a:r>
              <a:rPr lang="ru-RU" altLang="ru-RU" sz="1800" dirty="0">
                <a:latin typeface="Arial" pitchFamily="34" charset="0"/>
              </a:rPr>
              <a:t>– рефлексивное чтение.</a:t>
            </a:r>
            <a:r>
              <a:rPr lang="ru-RU" altLang="ru-RU" sz="1800" b="1" dirty="0">
                <a:latin typeface="Arial" pitchFamily="34" charset="0"/>
              </a:rPr>
              <a:t> Результат: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" pitchFamily="34" charset="0"/>
              </a:rPr>
              <a:t>понимание объективного (авторского) смысла, корректировка своей интерпретации</a:t>
            </a:r>
          </a:p>
        </p:txBody>
      </p:sp>
    </p:spTree>
    <p:extLst>
      <p:ext uri="{BB962C8B-B14F-4D97-AF65-F5344CB8AC3E}">
        <p14:creationId xmlns:p14="http://schemas.microsoft.com/office/powerpoint/2010/main" val="512687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1" grpId="0" animBg="1" autoUpdateAnimBg="0"/>
      <p:bldP spid="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6" y="214290"/>
            <a:ext cx="7600455" cy="100013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«Технология формирования типа правильной читательской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деятельности»    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0390" y="1525434"/>
            <a:ext cx="8533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340768"/>
            <a:ext cx="7388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702623"/>
              </p:ext>
            </p:extLst>
          </p:nvPr>
        </p:nvGraphicFramePr>
        <p:xfrm>
          <a:off x="214282" y="1313444"/>
          <a:ext cx="8496944" cy="5446444"/>
        </p:xfrm>
        <a:graphic>
          <a:graphicData uri="http://schemas.openxmlformats.org/drawingml/2006/table">
            <a:tbl>
              <a:tblPr/>
              <a:tblGrid>
                <a:gridCol w="2304256"/>
                <a:gridCol w="2088232"/>
                <a:gridCol w="2206360"/>
                <a:gridCol w="1898096"/>
              </a:tblGrid>
              <a:tr h="7799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Просмотровое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Ознакоми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-тельное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Изучающее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Рефлек-сивное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820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анализ заголовка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просмотр рисунков, схем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знакомство со структурой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знакомство с оглавлением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/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аннотацией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чтение по абзацам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выделение значимой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расстановка условных графических знаков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выделение смысловых частей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поиск ключевых слов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выявление деталей, подтекстовой информации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составление вопросов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составление плана, графической схемы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возврат к заглавию,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иллюстра-циям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обобща-ющая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беседа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сведения об авторе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- творческие задания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91992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6"/>
          <p:cNvGrpSpPr/>
          <p:nvPr/>
        </p:nvGrpSpPr>
        <p:grpSpPr>
          <a:xfrm>
            <a:off x="0" y="-39191"/>
            <a:ext cx="9144000" cy="6858000"/>
            <a:chOff x="0" y="0"/>
            <a:chExt cx="9144000" cy="685800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9144000" cy="6858000"/>
            </a:xfrm>
            <a:prstGeom prst="roundRect">
              <a:avLst>
                <a:gd name="adj" fmla="val 5077"/>
              </a:avLst>
            </a:prstGeom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42844" y="142852"/>
              <a:ext cx="8858312" cy="6572296"/>
            </a:xfrm>
            <a:prstGeom prst="roundRect">
              <a:avLst>
                <a:gd name="adj" fmla="val 5077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scene3d>
              <a:camera prst="orthographicFront"/>
              <a:lightRig rig="balanced" dir="t"/>
            </a:scene3d>
            <a:sp3d prstMaterial="dkEdge"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p3d extrusionH="57150">
                <a:bevelT w="38100" h="38100" prst="angle"/>
              </a:sp3d>
            </a:bodyPr>
            <a:lstStyle/>
            <a:p>
              <a:pPr algn="ctr"/>
              <a:endParaRPr lang="ru-RU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214282" y="214290"/>
              <a:ext cx="8715436" cy="1000132"/>
            </a:xfrm>
            <a:prstGeom prst="roundRect">
              <a:avLst>
                <a:gd name="adj" fmla="val 24366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748934" cy="123970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Какие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УУД развивает технология формирования типа правильной читательской деятельности? </a:t>
            </a:r>
            <a:b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5" name="Группа 19"/>
          <p:cNvGrpSpPr/>
          <p:nvPr/>
        </p:nvGrpSpPr>
        <p:grpSpPr>
          <a:xfrm>
            <a:off x="285720" y="285728"/>
            <a:ext cx="785818" cy="928694"/>
            <a:chOff x="3500430" y="3000372"/>
            <a:chExt cx="928694" cy="1071570"/>
          </a:xfrm>
        </p:grpSpPr>
        <p:sp>
          <p:nvSpPr>
            <p:cNvPr id="19" name="Блок-схема: задержка 18"/>
            <p:cNvSpPr/>
            <p:nvPr/>
          </p:nvSpPr>
          <p:spPr>
            <a:xfrm rot="5400000">
              <a:off x="3500428" y="3071810"/>
              <a:ext cx="964413" cy="892975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/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443" t="11501" r="82385" b="77882"/>
            <a:stretch>
              <a:fillRect/>
            </a:stretch>
          </p:blipFill>
          <p:spPr bwMode="auto">
            <a:xfrm>
              <a:off x="3500430" y="3000372"/>
              <a:ext cx="928694" cy="1071570"/>
            </a:xfrm>
            <a:prstGeom prst="rect">
              <a:avLst/>
            </a:prstGeom>
            <a:noFill/>
          </p:spPr>
        </p:pic>
      </p:grpSp>
      <p:sp>
        <p:nvSpPr>
          <p:cNvPr id="6" name="Прямоугольник 5"/>
          <p:cNvSpPr/>
          <p:nvPr/>
        </p:nvSpPr>
        <p:spPr>
          <a:xfrm>
            <a:off x="467545" y="1340768"/>
            <a:ext cx="8462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	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10100"/>
            <a:ext cx="86776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1525435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2800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1525435"/>
            <a:ext cx="85336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1340768"/>
            <a:ext cx="8643998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Коммуникативные </a:t>
            </a:r>
            <a:r>
              <a:rPr lang="ru-RU" sz="2800" b="1" dirty="0" smtClean="0"/>
              <a:t>УУД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/>
              <a:t>оформлять </a:t>
            </a:r>
            <a:r>
              <a:rPr lang="ru-RU" sz="2800" dirty="0"/>
              <a:t>свои мысли в устной и </a:t>
            </a:r>
            <a:r>
              <a:rPr lang="ru-RU" sz="2800" dirty="0" smtClean="0"/>
              <a:t>письменной речи;</a:t>
            </a:r>
            <a:endParaRPr lang="ru-RU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слушать и понимать речь других;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выразительно читать и пересказывать текст;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договариваться с одноклассниками совместно с учителем о правилах поведения и общения и следовать им;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/>
              <a:t>учиться работать в паре, группе; выполнять различные роли 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578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Другая 16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699</Words>
  <Application>Microsoft Office PowerPoint</Application>
  <PresentationFormat>Экран (4:3)</PresentationFormat>
  <Paragraphs>152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«Технология формирования типа правильной читательской деятельности»</vt:lpstr>
      <vt:lpstr> «Технология формирования типа правильной читательской деятельности»     »</vt:lpstr>
      <vt:lpstr> «Технология формирования типа правильной читательской деятельности»     </vt:lpstr>
      <vt:lpstr> «Технология формирования типа правильной читательской деятельности»     </vt:lpstr>
      <vt:lpstr> «Технология формирования типа правильной читательской деятельности»     </vt:lpstr>
      <vt:lpstr> «Технология формирования типа правильной читательской деятельности»     </vt:lpstr>
      <vt:lpstr> «Технология формирования типа правильной читательской деятельности»     </vt:lpstr>
      <vt:lpstr> «Технология формирования типа правильной читательской деятельности»     </vt:lpstr>
      <vt:lpstr>      Какие УУД развивает технология формирования типа правильной читательской деятельности?  </vt:lpstr>
      <vt:lpstr>      Какие УУД развивает технология формирования типа правильной читательской деятельности?  </vt:lpstr>
      <vt:lpstr>      Какие УУД развивает технология формирования типа правильной читательской деятельности?  </vt:lpstr>
      <vt:lpstr>      Какие УУД развивает технология формирования типа правильной читательской деятельности?  </vt:lpstr>
      <vt:lpstr>      Какие УУД развивает технология формирования типа правильной читательской деятельности?  </vt:lpstr>
      <vt:lpstr>     «Технология формирования типа правильной читательской деятельности"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Анюта</cp:lastModifiedBy>
  <cp:revision>223</cp:revision>
  <dcterms:created xsi:type="dcterms:W3CDTF">2013-10-04T16:51:11Z</dcterms:created>
  <dcterms:modified xsi:type="dcterms:W3CDTF">2016-01-17T15:42:23Z</dcterms:modified>
</cp:coreProperties>
</file>