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1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09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11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82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2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035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0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5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43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212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384A-6D2F-4E9C-BE59-66DC8056545D}" type="datetimeFigureOut">
              <a:rPr lang="ru-RU" smtClean="0"/>
              <a:t>30.12.2015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6225-5280-4F15-97B2-6AEEE032F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59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472607"/>
          </a:xfrm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pPr lvl="0" algn="l">
              <a:spcBef>
                <a:spcPct val="20000"/>
              </a:spcBef>
            </a:pPr>
            <a:r>
              <a:rPr lang="ru-RU" sz="4000" b="1" dirty="0">
                <a:solidFill>
                  <a:srgbClr val="C00000"/>
                </a:solidFill>
                <a:ea typeface="+mn-ea"/>
                <a:cs typeface="+mn-cs"/>
              </a:rPr>
              <a:t>Тема</a:t>
            </a:r>
            <a:r>
              <a:rPr lang="ru-RU" sz="4000" b="1" dirty="0">
                <a:ea typeface="+mn-ea"/>
                <a:cs typeface="+mn-cs"/>
              </a:rPr>
              <a:t> «Речные камешки»</a:t>
            </a:r>
            <a:br>
              <a:rPr lang="ru-RU" sz="4000" b="1" dirty="0">
                <a:ea typeface="+mn-ea"/>
                <a:cs typeface="+mn-cs"/>
              </a:rPr>
            </a:br>
            <a:r>
              <a:rPr lang="ru-RU" sz="4000" b="1" dirty="0">
                <a:solidFill>
                  <a:srgbClr val="C00000"/>
                </a:solidFill>
                <a:ea typeface="+mn-ea"/>
                <a:cs typeface="+mn-cs"/>
              </a:rPr>
              <a:t>Цель:</a:t>
            </a:r>
            <a:r>
              <a:rPr lang="ru-RU" sz="4000" b="1" dirty="0">
                <a:ea typeface="+mn-ea"/>
                <a:cs typeface="+mn-cs"/>
              </a:rPr>
              <a:t> развитие связной речи.</a:t>
            </a:r>
            <a:br>
              <a:rPr lang="ru-RU" sz="4000" b="1" dirty="0">
                <a:ea typeface="+mn-ea"/>
                <a:cs typeface="+mn-cs"/>
              </a:rPr>
            </a:br>
            <a:r>
              <a:rPr lang="ru-RU" sz="4000" b="1" dirty="0">
                <a:solidFill>
                  <a:srgbClr val="C00000"/>
                </a:solidFill>
                <a:ea typeface="+mn-ea"/>
                <a:cs typeface="+mn-cs"/>
              </a:rPr>
              <a:t>Задачи:</a:t>
            </a:r>
            <a:r>
              <a:rPr lang="ru-RU" sz="4000" b="1" dirty="0">
                <a:ea typeface="+mn-ea"/>
                <a:cs typeface="+mn-cs"/>
              </a:rPr>
              <a:t/>
            </a:r>
            <a:br>
              <a:rPr lang="ru-RU" sz="4000" b="1" dirty="0">
                <a:ea typeface="+mn-ea"/>
                <a:cs typeface="+mn-cs"/>
              </a:rPr>
            </a:br>
            <a:r>
              <a:rPr lang="ru-RU" sz="4000" b="1" dirty="0">
                <a:ea typeface="+mn-ea"/>
                <a:cs typeface="+mn-cs"/>
              </a:rPr>
              <a:t>- обучение умению излагать повествовательный текст;</a:t>
            </a:r>
            <a:br>
              <a:rPr lang="ru-RU" sz="4000" b="1" dirty="0">
                <a:ea typeface="+mn-ea"/>
                <a:cs typeface="+mn-cs"/>
              </a:rPr>
            </a:br>
            <a:r>
              <a:rPr lang="ru-RU" sz="4000" b="1" dirty="0">
                <a:ea typeface="+mn-ea"/>
                <a:cs typeface="+mn-cs"/>
              </a:rPr>
              <a:t>- Повторение корневых </a:t>
            </a:r>
            <a:r>
              <a:rPr lang="ru-RU" sz="4000" b="1" dirty="0" smtClean="0">
                <a:ea typeface="+mn-ea"/>
                <a:cs typeface="+mn-cs"/>
              </a:rPr>
              <a:t>орфограмм, </a:t>
            </a:r>
            <a:r>
              <a:rPr lang="ru-RU" sz="4000" b="1" dirty="0" smtClean="0">
                <a:solidFill>
                  <a:srgbClr val="C00000"/>
                </a:solidFill>
                <a:ea typeface="+mn-ea"/>
                <a:cs typeface="+mn-cs"/>
              </a:rPr>
              <a:t>не</a:t>
            </a:r>
            <a:r>
              <a:rPr lang="ru-RU" sz="4000" b="1" dirty="0" smtClean="0">
                <a:ea typeface="+mn-ea"/>
                <a:cs typeface="+mn-cs"/>
              </a:rPr>
              <a:t> с глаголами, традиционных орфограмм.</a:t>
            </a:r>
            <a:r>
              <a:rPr lang="ru-RU" sz="4000" b="1" dirty="0" smtClean="0">
                <a:ea typeface="+mn-ea"/>
                <a:cs typeface="+mn-cs"/>
              </a:rPr>
              <a:t/>
            </a:r>
            <a:br>
              <a:rPr lang="ru-RU" sz="4000" b="1" dirty="0" smtClean="0">
                <a:ea typeface="+mn-ea"/>
                <a:cs typeface="+mn-cs"/>
              </a:rPr>
            </a:br>
            <a:r>
              <a:rPr lang="ru-RU" sz="4000" b="1" dirty="0" smtClean="0">
                <a:solidFill>
                  <a:srgbClr val="C00000"/>
                </a:solidFill>
                <a:ea typeface="+mn-ea"/>
                <a:cs typeface="+mn-cs"/>
              </a:rPr>
              <a:t>4 класс</a:t>
            </a:r>
            <a:endParaRPr lang="ru-RU" sz="4000" b="1" dirty="0">
              <a:solidFill>
                <a:srgbClr val="C00000"/>
              </a:solidFill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877272"/>
            <a:ext cx="8640960" cy="792088"/>
          </a:xfrm>
          <a:ln w="38100">
            <a:solidFill>
              <a:srgbClr val="002060"/>
            </a:solidFill>
          </a:ln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Подготовила учитель-логопед </a:t>
            </a:r>
            <a:r>
              <a:rPr lang="ru-RU" b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dirty="0" smtClean="0">
                <a:solidFill>
                  <a:schemeClr val="tx1"/>
                </a:solidFill>
              </a:rPr>
              <a:t> Н.В.</a:t>
            </a:r>
          </a:p>
          <a:p>
            <a:pPr algn="l"/>
            <a:endParaRPr lang="ru-RU" dirty="0"/>
          </a:p>
          <a:p>
            <a:pPr algn="l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4794342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274638"/>
            <a:ext cx="2962672" cy="58186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5194920" cy="5721499"/>
          </a:xfrm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/>
              <a:t>Иринка заболела. Мама уложила её в постель, дала горькие лекарства. На улице светило солнце. Иринка грустно подумала: все на реке, собирают камешки.</a:t>
            </a: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92696"/>
            <a:ext cx="2979791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256" y="3493367"/>
            <a:ext cx="2979791" cy="22348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000159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274638"/>
            <a:ext cx="3240360" cy="61786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5472608" cy="6552728"/>
          </a:xfrm>
          <a:ln w="5715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А дома происходили странные вещи. Открывая почтовый ящик, мама находила там речные камешки. Иринке она ничего не говорила. Увидела сегодня мама, что девочке очень скучно, и решила отдать её камешки: пусть поиграет!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620688"/>
            <a:ext cx="1656184" cy="21481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861048"/>
            <a:ext cx="2886968" cy="21652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47425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274638"/>
            <a:ext cx="3672408" cy="59626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4618856" cy="5721499"/>
          </a:xfrm>
          <a:ln w="5715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Вечером пришёл доктор. Иринка даже не заметила его: рассматривала камешки. Доктор спросил, как она себя чувствует. Девочка улыбнулась – хорошо!</a:t>
            </a:r>
            <a:endParaRPr lang="ru-RU" sz="36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38" y="404664"/>
            <a:ext cx="1740478" cy="2448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50" y="3429000"/>
            <a:ext cx="3251853" cy="24388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573788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312368" cy="63227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4258816" cy="6120680"/>
          </a:xfrm>
          <a:ln w="57150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r>
              <a:rPr lang="ru-RU" sz="4000" b="1" dirty="0" smtClean="0"/>
              <a:t>Мама благодарила доктора. А он сказал, что это всё речные камешки. Они не хуже лекарства помогают.</a:t>
            </a:r>
          </a:p>
          <a:p>
            <a:r>
              <a:rPr lang="ru-RU" sz="4000" b="1" dirty="0" smtClean="0"/>
              <a:t>(По </a:t>
            </a:r>
            <a:r>
              <a:rPr lang="ru-RU" sz="4000" b="1" dirty="0" err="1" smtClean="0"/>
              <a:t>А.Седучину</a:t>
            </a:r>
            <a:r>
              <a:rPr lang="ru-RU" sz="4000" b="1" dirty="0" smtClean="0"/>
              <a:t>)</a:t>
            </a:r>
            <a:endParaRPr lang="ru-RU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804" y="579140"/>
            <a:ext cx="3124317" cy="2499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337" y="3455431"/>
            <a:ext cx="238125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54934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rgbClr val="002060"/>
            </a:solidFill>
          </a:ln>
        </p:spPr>
        <p:txBody>
          <a:bodyPr/>
          <a:lstStyle/>
          <a:p>
            <a:pPr algn="l"/>
            <a:r>
              <a:rPr lang="ru-RU" b="1" dirty="0" smtClean="0"/>
              <a:t>Вопросы и задания к тексту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256584"/>
          </a:xfrm>
          <a:ln w="38100"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/>
              <a:t>Что случилось с Иринкой?</a:t>
            </a:r>
          </a:p>
          <a:p>
            <a:r>
              <a:rPr lang="ru-RU" sz="3600" b="1" dirty="0" smtClean="0"/>
              <a:t>Чему она завидовала?</a:t>
            </a:r>
          </a:p>
          <a:p>
            <a:r>
              <a:rPr lang="ru-RU" sz="3600" b="1" dirty="0" smtClean="0"/>
              <a:t>Как она узнала, что ребята заботятся о ней?</a:t>
            </a:r>
          </a:p>
          <a:p>
            <a:r>
              <a:rPr lang="ru-RU" sz="3600" b="1" dirty="0" smtClean="0"/>
              <a:t>Что же помогло Иринке выздороветь?</a:t>
            </a:r>
          </a:p>
          <a:p>
            <a:r>
              <a:rPr lang="ru-RU" sz="3600" b="1" dirty="0" smtClean="0"/>
              <a:t>Как об этом рассказал доктор?</a:t>
            </a:r>
          </a:p>
          <a:p>
            <a:r>
              <a:rPr lang="ru-RU" sz="3600" b="1" dirty="0" smtClean="0"/>
              <a:t>Что можно сказать о друзьях Иринки?</a:t>
            </a:r>
          </a:p>
          <a:p>
            <a:r>
              <a:rPr lang="ru-RU" sz="3600" b="1" dirty="0" smtClean="0"/>
              <a:t>Какова главная мысль рассказа?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7520813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Словарно-орфографическая подготовка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Вставьте пропущенные </a:t>
            </a:r>
            <a:r>
              <a:rPr lang="ru-RU" sz="3600" b="1" dirty="0" smtClean="0"/>
              <a:t>буквы: </a:t>
            </a:r>
            <a:r>
              <a:rPr lang="ru-RU" sz="3600" b="1" dirty="0" err="1" smtClean="0"/>
              <a:t>заб_лела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св_тило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п_чтовый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г_в_рола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благод_рила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грус_но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чу_ствует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со_нце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реч_ные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скуч_но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девоч_ка</a:t>
            </a:r>
            <a:r>
              <a:rPr lang="ru-RU" sz="3600" b="1" dirty="0" smtClean="0"/>
              <a:t>, (не)говорила, (не)заметила, (у)</a:t>
            </a:r>
            <a:r>
              <a:rPr lang="ru-RU" sz="3600" b="1" dirty="0" err="1" smtClean="0"/>
              <a:t>ложила</a:t>
            </a:r>
            <a:r>
              <a:rPr lang="ru-RU" sz="3600" b="1" dirty="0" smtClean="0"/>
              <a:t>, (по)думала, (от)дать, (с)просил, (по)</a:t>
            </a:r>
            <a:r>
              <a:rPr lang="ru-RU" sz="3600" b="1" dirty="0" err="1" smtClean="0"/>
              <a:t>могают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00368" y="2270301"/>
            <a:ext cx="138450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236021"/>
            <a:ext cx="21602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2229450"/>
            <a:ext cx="144016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2826684"/>
            <a:ext cx="21602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8797" y="2826684"/>
            <a:ext cx="180020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3968" y="2786577"/>
            <a:ext cx="21602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6216" y="2828141"/>
            <a:ext cx="216024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т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63694" y="3352622"/>
            <a:ext cx="227157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55876" y="3348252"/>
            <a:ext cx="126014" cy="4320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02727" y="3444132"/>
            <a:ext cx="1869474" cy="416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р</a:t>
            </a:r>
            <a:r>
              <a:rPr lang="ru-RU" sz="3200" b="1" dirty="0" smtClean="0">
                <a:solidFill>
                  <a:schemeClr val="tx1"/>
                </a:solidFill>
              </a:rPr>
              <a:t>ечные</a:t>
            </a:r>
            <a:r>
              <a:rPr lang="ru-RU" sz="3600" b="1" dirty="0" smtClean="0">
                <a:solidFill>
                  <a:schemeClr val="tx1"/>
                </a:solidFill>
              </a:rPr>
              <a:t>,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3444132"/>
            <a:ext cx="1728192" cy="3449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с</a:t>
            </a:r>
            <a:r>
              <a:rPr lang="ru-RU" sz="3200" b="1" dirty="0" smtClean="0">
                <a:solidFill>
                  <a:schemeClr val="tx1"/>
                </a:solidFill>
              </a:rPr>
              <a:t>кучно,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2430" y="3992043"/>
            <a:ext cx="2016224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д</a:t>
            </a:r>
            <a:r>
              <a:rPr lang="ru-RU" sz="3200" b="1" dirty="0" smtClean="0">
                <a:solidFill>
                  <a:schemeClr val="tx1"/>
                </a:solidFill>
              </a:rPr>
              <a:t>евочка,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3992043"/>
            <a:ext cx="2664296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н</a:t>
            </a:r>
            <a:r>
              <a:rPr lang="ru-RU" sz="3200" b="1" dirty="0" smtClean="0">
                <a:solidFill>
                  <a:schemeClr val="tx1"/>
                </a:solidFill>
              </a:rPr>
              <a:t>е говорила,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16949" y="3946324"/>
            <a:ext cx="2736304" cy="40575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н</a:t>
            </a:r>
            <a:r>
              <a:rPr lang="ru-RU" sz="3200" b="1" dirty="0" smtClean="0">
                <a:solidFill>
                  <a:schemeClr val="tx1"/>
                </a:solidFill>
              </a:rPr>
              <a:t>е заметила,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70395" y="4581128"/>
            <a:ext cx="2189437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у</a:t>
            </a:r>
            <a:r>
              <a:rPr lang="ru-RU" sz="3200" b="1" dirty="0" smtClean="0">
                <a:solidFill>
                  <a:schemeClr val="tx1"/>
                </a:solidFill>
              </a:rPr>
              <a:t>ложила,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75856" y="4581128"/>
            <a:ext cx="2304256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одумала,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4581128"/>
            <a:ext cx="1656184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о</a:t>
            </a:r>
            <a:r>
              <a:rPr lang="ru-RU" sz="3200" b="1" dirty="0" smtClean="0">
                <a:solidFill>
                  <a:schemeClr val="tx1"/>
                </a:solidFill>
              </a:rPr>
              <a:t>тдать,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77469" y="5071806"/>
            <a:ext cx="2016224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с</a:t>
            </a:r>
            <a:r>
              <a:rPr lang="ru-RU" sz="3200" b="1" dirty="0" smtClean="0">
                <a:solidFill>
                  <a:schemeClr val="tx1"/>
                </a:solidFill>
              </a:rPr>
              <a:t>просил,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059832" y="5071806"/>
            <a:ext cx="2520280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п</a:t>
            </a:r>
            <a:r>
              <a:rPr lang="ru-RU" sz="3200" b="1" dirty="0" smtClean="0">
                <a:solidFill>
                  <a:schemeClr val="tx1"/>
                </a:solidFill>
              </a:rPr>
              <a:t>омогают.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2830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smtClean="0">
                <a:ln w="12700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</a:t>
            </a:r>
            <a:endParaRPr lang="ru-RU" b="1" dirty="0">
              <a:ln w="12700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 w="57150">
            <a:solidFill>
              <a:schemeClr val="accent1"/>
            </a:solidFill>
          </a:ln>
        </p:spPr>
        <p:txBody>
          <a:bodyPr/>
          <a:lstStyle/>
          <a:p>
            <a:r>
              <a:rPr lang="ru-RU" b="1" dirty="0" smtClean="0"/>
              <a:t>1. ИРИНКА ЗАБОЛЕЛА.</a:t>
            </a:r>
          </a:p>
          <a:p>
            <a:r>
              <a:rPr lang="ru-RU" b="1" dirty="0" smtClean="0"/>
              <a:t>2. МАМА ДАЁТ ДОЧКЕ КАМЕШКИ.</a:t>
            </a:r>
          </a:p>
          <a:p>
            <a:r>
              <a:rPr lang="ru-RU" b="1" dirty="0" smtClean="0"/>
              <a:t>3. ДЕВОЧКЕ ХОРОШО.</a:t>
            </a:r>
          </a:p>
          <a:p>
            <a:r>
              <a:rPr lang="ru-RU" b="1" dirty="0" smtClean="0"/>
              <a:t>4. КАМЕШКИ НЕ ХУЖЕ ЛЕКАРСТВА.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099112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348880"/>
            <a:ext cx="2376264" cy="1728192"/>
          </a:xfrm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>Речные камешки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358" y="188640"/>
            <a:ext cx="1916708" cy="14358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496470"/>
            <a:ext cx="1296144" cy="16811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490" y="4908861"/>
            <a:ext cx="1331021" cy="18723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67" y="2496470"/>
            <a:ext cx="2166888" cy="16251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Выноска со стрелкой вверх 6"/>
          <p:cNvSpPr/>
          <p:nvPr/>
        </p:nvSpPr>
        <p:spPr>
          <a:xfrm>
            <a:off x="4533476" y="1772816"/>
            <a:ext cx="705051" cy="576064"/>
          </a:xfrm>
          <a:prstGeom prst="up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6030327" y="2984475"/>
            <a:ext cx="698376" cy="649155"/>
          </a:xfrm>
          <a:prstGeom prst="right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4577197" y="4088014"/>
            <a:ext cx="677742" cy="76203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Выноска со стрелкой влево 9"/>
          <p:cNvSpPr/>
          <p:nvPr/>
        </p:nvSpPr>
        <p:spPr>
          <a:xfrm>
            <a:off x="2915816" y="2913550"/>
            <a:ext cx="737518" cy="720080"/>
          </a:xfrm>
          <a:prstGeom prst="left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4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987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288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«Речные камешки» Цель: развитие связной речи. Задачи: - обучение умению излагать повествовательный текст; - Повторение корневых орфограмм, не с глаголами, традиционных орфограмм. 4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и задания к тексту</vt:lpstr>
      <vt:lpstr>Словарно-орфографическая подготовка</vt:lpstr>
      <vt:lpstr>ПЛАН</vt:lpstr>
      <vt:lpstr>Речные камешки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«Речные камешки» Цель: развитие связной речи. Задачи: - обучение умению излагать повествовательный текст; - Повторение корневых орфограмм. 4 класс</dc:title>
  <dc:creator>Васянович Нина</dc:creator>
  <cp:lastModifiedBy>Васянович Нина</cp:lastModifiedBy>
  <cp:revision>15</cp:revision>
  <dcterms:created xsi:type="dcterms:W3CDTF">2015-12-29T20:02:32Z</dcterms:created>
  <dcterms:modified xsi:type="dcterms:W3CDTF">2015-12-30T20:14:35Z</dcterms:modified>
</cp:coreProperties>
</file>