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1" r:id="rId3"/>
    <p:sldId id="279" r:id="rId4"/>
    <p:sldId id="276" r:id="rId5"/>
    <p:sldId id="285" r:id="rId6"/>
    <p:sldId id="284" r:id="rId7"/>
    <p:sldId id="282" r:id="rId8"/>
    <p:sldId id="283" r:id="rId9"/>
    <p:sldId id="286" r:id="rId10"/>
    <p:sldId id="288" r:id="rId11"/>
    <p:sldId id="287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77" r:id="rId20"/>
    <p:sldId id="29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800000"/>
    <a:srgbClr val="008000"/>
    <a:srgbClr val="0000FF"/>
    <a:srgbClr val="E62A72"/>
    <a:srgbClr val="EC7E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6D0B3-F0EC-4829-B5BB-0F578598213E}" type="datetimeFigureOut">
              <a:rPr lang="ru-RU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C3E53-3705-4C0C-939F-E55651356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B84E7-6BD9-4A88-A7E1-1FE2879F237E}" type="datetimeFigureOut">
              <a:rPr lang="ru-RU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96A2A-F4DF-4640-A0D9-24FC1EEA1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EDD45-4E66-4131-BC47-D766FFC4B939}" type="datetimeFigureOut">
              <a:rPr lang="ru-RU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B75F0-816D-4F2B-9B00-A5A5703DD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BA36E-E49A-4437-8AAC-0ED540B9B100}" type="datetimeFigureOut">
              <a:rPr lang="ru-RU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E69DB-8B7A-40EF-A81D-2E4139291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CFD27-A5C5-4992-A18B-49A623EDF98E}" type="datetimeFigureOut">
              <a:rPr lang="ru-RU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7B4EC-390C-4751-9274-FEE7EAA2C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297F-E97C-44FF-B9BA-1DBDC8894034}" type="datetimeFigureOut">
              <a:rPr lang="ru-RU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A1708-1E1A-441B-B93C-18D1EA42B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DDA5E-369B-409C-AAA4-3CCA6709466C}" type="datetimeFigureOut">
              <a:rPr lang="ru-RU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74E4F-6B6E-42BD-AD0B-84A6B98F1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B40D0-B217-4FB6-BFB2-E4E72E643D0B}" type="datetimeFigureOut">
              <a:rPr lang="ru-RU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7ADA8-D10E-4FC8-B515-FC2BF53C7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FB1B-CF04-4371-8287-58AF6EBAACE2}" type="datetimeFigureOut">
              <a:rPr lang="ru-RU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1AB64-0DEC-4D3A-8C29-772440C96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80F2C-5844-44BB-B371-862870B85707}" type="datetimeFigureOut">
              <a:rPr lang="ru-RU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70037-7D6B-44A5-9F22-C51596E94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20A4E-AA5F-48A5-8914-D2C5E1484ED5}" type="datetimeFigureOut">
              <a:rPr lang="ru-RU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2A54D-35DE-4556-9B1E-C8A3D1C9B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C762EF-A371-449F-945B-FB9565B61875}" type="datetimeFigureOut">
              <a:rPr lang="ru-RU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743310-FD6E-4227-89DC-1B641EC1F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11.gif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blancer.net/files/portfolio/2998/299877/894707.jpg" TargetMode="External"/><Relationship Id="rId13" Type="http://schemas.openxmlformats.org/officeDocument/2006/relationships/hyperlink" Target="http://psihologion.ru/upload/userfiles/images/88ac5ec28bf7723e9e354f2255292aac.png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gsvg.ucoz.ru/_ld/2/12518111.jpg" TargetMode="External"/><Relationship Id="rId12" Type="http://schemas.openxmlformats.org/officeDocument/2006/relationships/hyperlink" Target="http://webavatars.ru/magazine/wp-content/uploads/2011/04/smailik-298x300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4.bp.blogspot.com/-KlQ0e3uoZL8/T3HF7gnJYbI/AAAAAAAABvw/cEnnoHYBzv8/s1600/1300300917_shutterstock_54843985.jpg" TargetMode="External"/><Relationship Id="rId11" Type="http://schemas.openxmlformats.org/officeDocument/2006/relationships/hyperlink" Target="http://userava.ru/diary/wp-content/uploads/2011/10/0_705b0_8a755c7e_XL-285x300.jpg" TargetMode="External"/><Relationship Id="rId5" Type="http://schemas.openxmlformats.org/officeDocument/2006/relationships/hyperlink" Target="http://vizhevske.ru/uploads/images/00/00/27/2012/08/19/1a5818.jpg" TargetMode="External"/><Relationship Id="rId10" Type="http://schemas.openxmlformats.org/officeDocument/2006/relationships/hyperlink" Target="http://www.islam.ru/sites/default/files/img/kultura/2012/11/plohoe_nastroenie.jpg" TargetMode="External"/><Relationship Id="rId4" Type="http://schemas.openxmlformats.org/officeDocument/2006/relationships/hyperlink" Target="http://api.ning.com/files/6Yw2aMHNRgqwIQFIsB26hXJGxhJbUtmS4LioL5neifRIfJtS-9ObvN2aC2EKN1N*XGB-sHI-jyrV8RJgL*XU1bti-*AT79WQ/heal.jpg" TargetMode="External"/><Relationship Id="rId9" Type="http://schemas.openxmlformats.org/officeDocument/2006/relationships/hyperlink" Target="http://www.fotokanal.com/images/46/picture-13801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4120/981986.2c/0_83516_12b8984d_orig" TargetMode="External"/><Relationship Id="rId7" Type="http://schemas.openxmlformats.org/officeDocument/2006/relationships/hyperlink" Target="http://st.gdefon.ru/wallpapers_original/wallpapers/15508_cvetok_voda_otblesk_2950x2094_(www.GdeFon.ru)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etsad2053.narod.ru/olderfiles/1/87.jpg" TargetMode="External"/><Relationship Id="rId5" Type="http://schemas.openxmlformats.org/officeDocument/2006/relationships/hyperlink" Target="http://menbook.net/uploads/posts/2011-03/day_18/13004508876429ef34a63899cbt.jpeg" TargetMode="External"/><Relationship Id="rId4" Type="http://schemas.openxmlformats.org/officeDocument/2006/relationships/hyperlink" Target="http://rodonews.ru/i/full1302766064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png"/><Relationship Id="rId7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1.gif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1.gi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7775" y="2492375"/>
            <a:ext cx="6500813" cy="147002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Courier New" pitchFamily="49" charset="0"/>
              </a:rPr>
              <a:t>Родительское собрание в 1 классе: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Courier New" pitchFamily="49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Courier New" pitchFamily="49" charset="0"/>
              </a:rPr>
              <a:t>«Первый раз в первый класс»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75" y="4857750"/>
            <a:ext cx="4643438" cy="781050"/>
          </a:xfrm>
        </p:spPr>
        <p:txBody>
          <a:bodyPr/>
          <a:lstStyle/>
          <a:p>
            <a:pPr algn="r">
              <a:defRPr/>
            </a:pPr>
            <a:endParaRPr lang="ru-RU" sz="1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1619250" y="836613"/>
            <a:ext cx="61214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ГБОУ Лицей № 1564 г. Москва Митино</a:t>
            </a:r>
          </a:p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1524000" y="1125538"/>
            <a:ext cx="5545138" cy="4391025"/>
          </a:xfrm>
          <a:prstGeom prst="triangl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403350" y="5516563"/>
            <a:ext cx="5665788" cy="91440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800000"/>
                </a:solidFill>
                <a:latin typeface="Garamond" pitchFamily="18" charset="0"/>
              </a:rPr>
              <a:t>знания и умения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 rot="18098525">
            <a:off x="-154781" y="2542382"/>
            <a:ext cx="5380037" cy="103505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  <a:latin typeface="Garamond" pitchFamily="18" charset="0"/>
              </a:rPr>
              <a:t>взаимодействие со сверстниками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  <a:latin typeface="Garamond" pitchFamily="18" charset="0"/>
              </a:rPr>
              <a:t>(с людьми близкого социального статуса)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 rot="3371769">
            <a:off x="3369469" y="2620169"/>
            <a:ext cx="5338762" cy="97155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  <a:latin typeface="Garamond" pitchFamily="18" charset="0"/>
              </a:rPr>
              <a:t>взаимодействие с педагогами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  <a:latin typeface="Garamond" pitchFamily="18" charset="0"/>
              </a:rPr>
              <a:t>(с людьми более высокого статуса)</a:t>
            </a:r>
          </a:p>
        </p:txBody>
      </p:sp>
      <p:pic>
        <p:nvPicPr>
          <p:cNvPr id="6" name="Picture 3" descr="D:\Natalia\ЖОНКИНА ПИСАНИНА\4166766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8463" y="2992438"/>
            <a:ext cx="2730500" cy="2043112"/>
          </a:xfrm>
          <a:prstGeom prst="rect">
            <a:avLst/>
          </a:prstGeom>
          <a:noFill/>
        </p:spPr>
      </p:pic>
      <p:pic>
        <p:nvPicPr>
          <p:cNvPr id="22535" name="Рисунок 7" descr="D:\Natalia\ЖОНКИНА ПИСАНИНА\1194003338_cementtonne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7650" y="4838700"/>
            <a:ext cx="2386013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Рисунок 8" descr="D:\Natalia\ЖОНКИНА ПИСАНИНА\картинки\дети\malch8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617538"/>
            <a:ext cx="2427288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Рисунок 9" descr="D:\Natalia\ЖОНКИНА ПИСАНИНА\картинки\школьное\Рисунок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1FAF7"/>
              </a:clrFrom>
              <a:clrTo>
                <a:srgbClr val="F1FA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9038" y="617538"/>
            <a:ext cx="27368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" descr="D:\Natalia\ЖОНКИНА ПИСАНИНА\картинки\дети\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2232025"/>
            <a:ext cx="4573588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3" descr="D:\Natalia\ЖОНКИНА ПИСАНИНА\full13027660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2852738"/>
            <a:ext cx="4224337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свиток 5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42875"/>
            <a:ext cx="4032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98488" y="573088"/>
            <a:ext cx="3109912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Хотят общаться</a:t>
            </a:r>
          </a:p>
        </p:txBody>
      </p:sp>
      <p:pic>
        <p:nvPicPr>
          <p:cNvPr id="7" name="Содержимое 4" descr="свиток 5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295275"/>
            <a:ext cx="41052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065713" y="576263"/>
            <a:ext cx="37846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 Не хотят общаться</a:t>
            </a:r>
          </a:p>
        </p:txBody>
      </p:sp>
      <p:pic>
        <p:nvPicPr>
          <p:cNvPr id="23560" name="Picture 3" descr="D:\Natalia\ЖОНКИНА ПИСАНИНА\картинки\дети\Рисунок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349250"/>
            <a:ext cx="1362075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355850" y="473075"/>
            <a:ext cx="439896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Garamond" pitchFamily="18" charset="0"/>
              </a:rPr>
              <a:t>ЗАПОМНИТЕ !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76238" y="1571625"/>
            <a:ext cx="83915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800000"/>
                </a:solidFill>
                <a:latin typeface="Garamond" pitchFamily="18" charset="0"/>
              </a:rPr>
              <a:t>Первые десять дней школьной жизни </a:t>
            </a:r>
            <a:br>
              <a:rPr lang="ru-RU" sz="4400" b="1">
                <a:solidFill>
                  <a:srgbClr val="800000"/>
                </a:solidFill>
                <a:latin typeface="Garamond" pitchFamily="18" charset="0"/>
              </a:rPr>
            </a:br>
            <a:r>
              <a:rPr lang="ru-RU" sz="4400" b="1" i="1">
                <a:solidFill>
                  <a:srgbClr val="C00000"/>
                </a:solidFill>
                <a:latin typeface="Garamond" pitchFamily="18" charset="0"/>
              </a:rPr>
              <a:t>ребенка наказывать нельзя!</a:t>
            </a:r>
            <a:endParaRPr lang="ru-RU" sz="440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5" name="Picture 9" descr="untitl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0900" y="3638550"/>
            <a:ext cx="4640263" cy="3122613"/>
          </a:xfrm>
          <a:prstGeom prst="rect">
            <a:avLst/>
          </a:prstGeom>
          <a:noFill/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12725" y="1909763"/>
            <a:ext cx="839152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800000"/>
                </a:solidFill>
                <a:latin typeface="Garamond" pitchFamily="18" charset="0"/>
              </a:rPr>
              <a:t>Старайтесь своего</a:t>
            </a:r>
          </a:p>
          <a:p>
            <a:pPr algn="ctr"/>
            <a:r>
              <a:rPr lang="ru-RU" sz="4400" b="1">
                <a:solidFill>
                  <a:srgbClr val="800000"/>
                </a:solidFill>
                <a:latin typeface="Garamond" pitchFamily="18" charset="0"/>
              </a:rPr>
              <a:t>ребенка больше</a:t>
            </a:r>
            <a:r>
              <a:rPr lang="ru-RU" sz="4400" b="1">
                <a:latin typeface="Garamond" pitchFamily="18" charset="0"/>
              </a:rPr>
              <a:t> </a:t>
            </a:r>
            <a:r>
              <a:rPr lang="ru-RU" sz="4400" b="1" i="1">
                <a:solidFill>
                  <a:srgbClr val="C00000"/>
                </a:solidFill>
                <a:latin typeface="Garamond" pitchFamily="18" charset="0"/>
              </a:rPr>
              <a:t>ХВАЛИТЬ!</a:t>
            </a:r>
            <a:endParaRPr lang="ru-RU" sz="440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13314" name="Picture 2" descr="D:\Natalia\ЖОНКИНА ПИСАНИНА\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7013" y="3352800"/>
            <a:ext cx="2792412" cy="3511550"/>
          </a:xfrm>
          <a:prstGeom prst="rect">
            <a:avLst/>
          </a:prstGeom>
          <a:noFill/>
        </p:spPr>
      </p:pic>
      <p:pic>
        <p:nvPicPr>
          <p:cNvPr id="8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675" y="57150"/>
            <a:ext cx="84296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971550" y="473075"/>
            <a:ext cx="7200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Не скупитесь на похвалу, научитесь выделять в море ошибок островок успеха;</a:t>
            </a:r>
          </a:p>
          <a:p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Хвалить – исполнителя, критиковать – исполнение.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841625"/>
            <a:ext cx="84296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809750" y="3295650"/>
            <a:ext cx="5399088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Правило  хлопка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830263" y="3063875"/>
            <a:ext cx="7848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800000"/>
                </a:solidFill>
                <a:latin typeface="Garamond" pitchFamily="18" charset="0"/>
              </a:rPr>
              <a:t>только сообща, все вместе, мы преодолеем все трудности в воспитании и учебе детей.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288"/>
            <a:ext cx="835342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833688" y="263525"/>
            <a:ext cx="3538537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ПОМНИТЕ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11188" y="1557338"/>
            <a:ext cx="82819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Garamond" pitchFamily="18" charset="0"/>
              </a:rPr>
              <a:t>Никогда не сравнивайте своего ребенка с другим!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57200" y="2997200"/>
            <a:ext cx="84248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ни в коем случае не сравнивайте его посредственные результаты с эталоном, то есть с требованиями школьной программы, достижениями других, более успешных, учеников.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57200" y="4797425"/>
            <a:ext cx="77771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сравнивать ребенка можно только с ним самим и хвалить только за одно: улучшение его собственных результатов.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825" y="22225"/>
            <a:ext cx="835342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911225" y="263525"/>
            <a:ext cx="738346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Простые советы психолога: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20700" y="1412875"/>
            <a:ext cx="7489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Старайтесь выслушать рассказы ребенка до конца. Поделиться своими переживаниями – естественная потребность детей.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7525" y="2592388"/>
            <a:ext cx="7650163" cy="23098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5"/>
              </a:buBlip>
              <a:defRPr/>
            </a:pPr>
            <a:r>
              <a:rPr lang="ru-RU" sz="2400" b="1" dirty="0">
                <a:solidFill>
                  <a:srgbClr val="660033"/>
                </a:solidFill>
                <a:latin typeface="Garamond" pitchFamily="18" charset="0"/>
              </a:rPr>
              <a:t>С поступлением в школу в жизни вашего ребенка появился человек более авторитетный, чем вы. Это учитель. Уважайте мнение первоклассника о своем педагоге.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660033"/>
                </a:solidFill>
                <a:latin typeface="Garamond" pitchFamily="18" charset="0"/>
              </a:rPr>
              <a:t>Не критикуйте учителя  в присутствии ребенка.</a:t>
            </a:r>
            <a:endParaRPr lang="ru-RU" sz="2400" dirty="0">
              <a:solidFill>
                <a:srgbClr val="660033"/>
              </a:solidFill>
              <a:latin typeface="Garamond" pitchFamily="18" charset="0"/>
            </a:endParaRPr>
          </a:p>
          <a:p>
            <a:pPr>
              <a:defRPr/>
            </a:pPr>
            <a:endParaRPr lang="ru-RU" sz="2400" b="1" dirty="0">
              <a:solidFill>
                <a:srgbClr val="660033"/>
              </a:solidFill>
              <a:latin typeface="Garamond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20700" y="4581525"/>
            <a:ext cx="68595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Помогите ребенку установить отношения со сверстниками и чувствовать себя уверенно</a:t>
            </a:r>
            <a:r>
              <a:rPr lang="ru-RU" sz="2400">
                <a:solidFill>
                  <a:srgbClr val="660033"/>
                </a:solidFill>
                <a:latin typeface="Garamond" pitchFamily="18" charset="0"/>
              </a:rPr>
              <a:t>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31813" y="5589588"/>
            <a:ext cx="78676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Помогите ребенку привыкнуть к новому школьному режиму.</a:t>
            </a:r>
          </a:p>
        </p:txBody>
      </p:sp>
      <p:pic>
        <p:nvPicPr>
          <p:cNvPr id="9" name="Рисунок 8" descr="D:\Natalia\ЖОНКИНА ПИСАНИНА\картинки\школьное\cd81ca5c77d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850" y="1119188"/>
            <a:ext cx="1814513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D:\Natalia\ЖОНКИНА ПИСАНИНА\картинки\дети\ba84ec8f2498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2638" y="4114800"/>
            <a:ext cx="1755775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24075" y="263525"/>
            <a:ext cx="68468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3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Ежедневно интересуйтесь учебными успехами ребенка (спрашивайте: «Что ты сегодня узнал нового?» вместо традиционного «Какую сегодня получил оценку?»). Радуйтесь успехам, не раздражайтесь из-за каждой неудачи, постигшей ребенка.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5288" y="3062288"/>
            <a:ext cx="721360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3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Старайтесь не выработать у ребенка страх перед ошибкой. Чувство страха - плохой советчик. Оно подавляет инициативу, желание учиться, да и просто радость жизни и радость познания. Помните: для ребенка что-то не уметь и что-то не знать - это нормальное положение вещей. </a:t>
            </a:r>
          </a:p>
        </p:txBody>
      </p:sp>
      <p:pic>
        <p:nvPicPr>
          <p:cNvPr id="27650" name="Picture 2" descr="D:\Natalia\ЖОНКИНА ПИСАНИНА\картинки\школьное\risunok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404813"/>
            <a:ext cx="2087563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D:\Natalia\ЖОНКИНА ПИСАНИНА\картинки\школьное\2789778-e6ad0b9eed1ef35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0713" y="4005263"/>
            <a:ext cx="2173287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4211638" y="260350"/>
            <a:ext cx="47164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aramond" pitchFamily="18" charset="0"/>
              </a:rPr>
              <a:t>Живите во имя своего ребенка, проявляйте к нему максимум внимания, переживайте за каждую неудачу малыша и радуйтесь даже самым маленьким его успехам. Будьте ему другом, тогда ребенок  доверит вам самое сокровенное.</a:t>
            </a:r>
          </a:p>
        </p:txBody>
      </p:sp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468313" y="3652838"/>
            <a:ext cx="83518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aramond" pitchFamily="18" charset="0"/>
              </a:rPr>
              <a:t>Учитесь вместе с ребенком, объединяйтесь с ним против трудностей, станьте союзником, а не противником или сторонним наблюдателем школьной жизни первоклассника. </a:t>
            </a:r>
          </a:p>
        </p:txBody>
      </p:sp>
      <p:sp>
        <p:nvSpPr>
          <p:cNvPr id="29700" name="Прямоугольник 4"/>
          <p:cNvSpPr>
            <a:spLocks noChangeArrowheads="1"/>
          </p:cNvSpPr>
          <p:nvPr/>
        </p:nvSpPr>
        <p:spPr bwMode="auto">
          <a:xfrm>
            <a:off x="468313" y="5559425"/>
            <a:ext cx="667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Garamond" pitchFamily="18" charset="0"/>
              </a:rPr>
              <a:t>Верьте в ребенка, верьте в учителя</a:t>
            </a:r>
            <a:r>
              <a:rPr lang="ru-RU"/>
              <a:t>.</a:t>
            </a:r>
          </a:p>
        </p:txBody>
      </p:sp>
      <p:pic>
        <p:nvPicPr>
          <p:cNvPr id="6" name="Рисунок 5" descr="D:\Natalia\ЖОНКИНА ПИСАНИНА\1a5818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3725" y="4456113"/>
            <a:ext cx="2035175" cy="20050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438" y="2676525"/>
            <a:ext cx="7772400" cy="1054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Для презентации  использованы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интернет ресурсы: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7188" y="1600200"/>
            <a:ext cx="8607425" cy="4525963"/>
          </a:xfrm>
        </p:spPr>
        <p:txBody>
          <a:bodyPr/>
          <a:lstStyle/>
          <a:p>
            <a:pPr>
              <a:defRPr/>
            </a:pPr>
            <a:r>
              <a:rPr lang="ru-RU" sz="1800" u="sng" dirty="0">
                <a:latin typeface="Garamond" pitchFamily="18" charset="0"/>
                <a:hlinkClick r:id="rId4"/>
              </a:rPr>
              <a:t>http://api.ning.com/files/6Yw2aMHNRgqwIQFIsB26hXJGxhJbUtmS4LioL5neifRIfJtS-9ObvN2aC2EKN1N*XGB-sHI-jyrV8RJgL*XU1bti-*AT79WQ/heal.jpg</a:t>
            </a:r>
            <a:r>
              <a:rPr lang="ru-RU" sz="1800" dirty="0">
                <a:latin typeface="Garamond" pitchFamily="18" charset="0"/>
              </a:rPr>
              <a:t>   руки света </a:t>
            </a:r>
          </a:p>
          <a:p>
            <a:pPr>
              <a:defRPr/>
            </a:pPr>
            <a:r>
              <a:rPr lang="ru-RU" sz="1800" u="sng" dirty="0" smtClean="0">
                <a:latin typeface="Garamond" pitchFamily="18" charset="0"/>
                <a:hlinkClick r:id="rId5"/>
              </a:rPr>
              <a:t>http</a:t>
            </a:r>
            <a:r>
              <a:rPr lang="ru-RU" sz="1800" u="sng" dirty="0">
                <a:latin typeface="Garamond" pitchFamily="18" charset="0"/>
                <a:hlinkClick r:id="rId5"/>
              </a:rPr>
              <a:t>://</a:t>
            </a:r>
            <a:r>
              <a:rPr lang="ru-RU" sz="1800" u="sng" dirty="0" smtClean="0">
                <a:latin typeface="Garamond" pitchFamily="18" charset="0"/>
                <a:hlinkClick r:id="rId5"/>
              </a:rPr>
              <a:t>vizhevske.ru/uploads/images/00/00/27/2012/08/19/1a5818.jpg</a:t>
            </a:r>
            <a:r>
              <a:rPr lang="ru-RU" sz="1800" dirty="0" smtClean="0">
                <a:latin typeface="Garamond" pitchFamily="18" charset="0"/>
              </a:rPr>
              <a:t>   ладони</a:t>
            </a:r>
          </a:p>
          <a:p>
            <a:pPr>
              <a:defRPr/>
            </a:pPr>
            <a:r>
              <a:rPr lang="ru-RU" sz="1800" u="sng" dirty="0">
                <a:latin typeface="Garamond" pitchFamily="18" charset="0"/>
                <a:hlinkClick r:id="rId6"/>
              </a:rPr>
              <a:t>http://</a:t>
            </a:r>
            <a:r>
              <a:rPr lang="ru-RU" sz="1800" u="sng" dirty="0" smtClean="0">
                <a:latin typeface="Garamond" pitchFamily="18" charset="0"/>
                <a:hlinkClick r:id="rId6"/>
              </a:rPr>
              <a:t>4.bp.blogspot.com/-KlQ0e3uoZL8/T3HF7gnJYbI/AAAAAAAABvw/cEnnoHYBzv8/s1600/1300300917_shutterstock_54843985.jpg</a:t>
            </a:r>
            <a:r>
              <a:rPr lang="ru-RU" sz="1800" dirty="0" smtClean="0">
                <a:latin typeface="Garamond" pitchFamily="18" charset="0"/>
              </a:rPr>
              <a:t>  </a:t>
            </a:r>
            <a:r>
              <a:rPr lang="ru-RU" sz="1800" dirty="0">
                <a:latin typeface="Garamond" pitchFamily="18" charset="0"/>
              </a:rPr>
              <a:t>протянутая </a:t>
            </a:r>
            <a:r>
              <a:rPr lang="ru-RU" sz="1800" dirty="0" smtClean="0">
                <a:latin typeface="Garamond" pitchFamily="18" charset="0"/>
              </a:rPr>
              <a:t>рука</a:t>
            </a:r>
          </a:p>
          <a:p>
            <a:pPr>
              <a:defRPr/>
            </a:pPr>
            <a:r>
              <a:rPr lang="be-BY" sz="1800" u="sng" dirty="0">
                <a:latin typeface="Garamond" pitchFamily="18" charset="0"/>
                <a:hlinkClick r:id="rId7"/>
              </a:rPr>
              <a:t>http://gsvg.ucoz.ru/_ld/2/12518111.jpg</a:t>
            </a:r>
            <a:r>
              <a:rPr lang="be-BY" sz="1800" dirty="0">
                <a:latin typeface="Garamond" pitchFamily="18" charset="0"/>
              </a:rPr>
              <a:t> </a:t>
            </a:r>
            <a:r>
              <a:rPr lang="be-BY" sz="1800" dirty="0" smtClean="0">
                <a:latin typeface="Garamond" pitchFamily="18" charset="0"/>
              </a:rPr>
              <a:t>звонок</a:t>
            </a:r>
          </a:p>
          <a:p>
            <a:pPr>
              <a:defRPr/>
            </a:pPr>
            <a:r>
              <a:rPr lang="be-BY" sz="1800" u="sng" dirty="0">
                <a:latin typeface="Garamond" pitchFamily="18" charset="0"/>
                <a:hlinkClick r:id="rId8"/>
              </a:rPr>
              <a:t>http://www.weblancer.net/files/portfolio/2998/299877/894707.jpg</a:t>
            </a:r>
            <a:r>
              <a:rPr lang="be-BY" sz="1800" dirty="0">
                <a:latin typeface="Garamond" pitchFamily="18" charset="0"/>
              </a:rPr>
              <a:t> </a:t>
            </a:r>
            <a:r>
              <a:rPr lang="be-BY" sz="1800" dirty="0" smtClean="0">
                <a:latin typeface="Garamond" pitchFamily="18" charset="0"/>
              </a:rPr>
              <a:t>школа</a:t>
            </a:r>
          </a:p>
          <a:p>
            <a:pPr>
              <a:defRPr/>
            </a:pPr>
            <a:r>
              <a:rPr lang="be-BY" sz="1800" u="sng" dirty="0">
                <a:latin typeface="Garamond" pitchFamily="18" charset="0"/>
                <a:hlinkClick r:id="rId9"/>
              </a:rPr>
              <a:t>http://www.fotokanal.com/images/46/picture-13801.jpg</a:t>
            </a:r>
            <a:r>
              <a:rPr lang="be-BY" sz="1800" dirty="0">
                <a:latin typeface="Garamond" pitchFamily="18" charset="0"/>
              </a:rPr>
              <a:t> море и семья</a:t>
            </a:r>
            <a:endParaRPr lang="ru-RU" sz="1800" dirty="0">
              <a:latin typeface="Garamond" pitchFamily="18" charset="0"/>
            </a:endParaRPr>
          </a:p>
          <a:p>
            <a:pPr>
              <a:defRPr/>
            </a:pPr>
            <a:r>
              <a:rPr lang="ru-RU" sz="1800" u="sng" dirty="0" err="1">
                <a:latin typeface="Garamond" pitchFamily="18" charset="0"/>
                <a:hlinkClick r:id="rId10"/>
              </a:rPr>
              <a:t>http</a:t>
            </a:r>
            <a:r>
              <a:rPr lang="be-BY" sz="1800" u="sng" dirty="0">
                <a:latin typeface="Garamond" pitchFamily="18" charset="0"/>
                <a:hlinkClick r:id="rId10"/>
              </a:rPr>
              <a:t>://</a:t>
            </a:r>
            <a:r>
              <a:rPr lang="ru-RU" sz="1800" u="sng" dirty="0" err="1">
                <a:latin typeface="Garamond" pitchFamily="18" charset="0"/>
                <a:hlinkClick r:id="rId10"/>
              </a:rPr>
              <a:t>www</a:t>
            </a:r>
            <a:r>
              <a:rPr lang="be-BY" sz="1800" u="sng" dirty="0">
                <a:latin typeface="Garamond" pitchFamily="18" charset="0"/>
                <a:hlinkClick r:id="rId10"/>
              </a:rPr>
              <a:t>.</a:t>
            </a:r>
            <a:r>
              <a:rPr lang="ru-RU" sz="1800" u="sng" dirty="0" err="1">
                <a:latin typeface="Garamond" pitchFamily="18" charset="0"/>
                <a:hlinkClick r:id="rId10"/>
              </a:rPr>
              <a:t>islam</a:t>
            </a:r>
            <a:r>
              <a:rPr lang="be-BY" sz="1800" u="sng" dirty="0">
                <a:latin typeface="Garamond" pitchFamily="18" charset="0"/>
                <a:hlinkClick r:id="rId10"/>
              </a:rPr>
              <a:t>.</a:t>
            </a:r>
            <a:r>
              <a:rPr lang="ru-RU" sz="1800" u="sng" dirty="0" err="1">
                <a:latin typeface="Garamond" pitchFamily="18" charset="0"/>
                <a:hlinkClick r:id="rId10"/>
              </a:rPr>
              <a:t>ru</a:t>
            </a:r>
            <a:r>
              <a:rPr lang="be-BY" sz="1800" u="sng" dirty="0">
                <a:latin typeface="Garamond" pitchFamily="18" charset="0"/>
                <a:hlinkClick r:id="rId10"/>
              </a:rPr>
              <a:t>/</a:t>
            </a:r>
            <a:r>
              <a:rPr lang="ru-RU" sz="1800" u="sng" dirty="0" err="1">
                <a:latin typeface="Garamond" pitchFamily="18" charset="0"/>
                <a:hlinkClick r:id="rId10"/>
              </a:rPr>
              <a:t>sites</a:t>
            </a:r>
            <a:r>
              <a:rPr lang="be-BY" sz="1800" u="sng" dirty="0">
                <a:latin typeface="Garamond" pitchFamily="18" charset="0"/>
                <a:hlinkClick r:id="rId10"/>
              </a:rPr>
              <a:t>/</a:t>
            </a:r>
            <a:r>
              <a:rPr lang="ru-RU" sz="1800" u="sng" dirty="0" err="1">
                <a:latin typeface="Garamond" pitchFamily="18" charset="0"/>
                <a:hlinkClick r:id="rId10"/>
              </a:rPr>
              <a:t>default</a:t>
            </a:r>
            <a:r>
              <a:rPr lang="be-BY" sz="1800" u="sng" dirty="0">
                <a:latin typeface="Garamond" pitchFamily="18" charset="0"/>
                <a:hlinkClick r:id="rId10"/>
              </a:rPr>
              <a:t>/</a:t>
            </a:r>
            <a:r>
              <a:rPr lang="ru-RU" sz="1800" u="sng" dirty="0" err="1">
                <a:latin typeface="Garamond" pitchFamily="18" charset="0"/>
                <a:hlinkClick r:id="rId10"/>
              </a:rPr>
              <a:t>files</a:t>
            </a:r>
            <a:r>
              <a:rPr lang="be-BY" sz="1800" u="sng" dirty="0">
                <a:latin typeface="Garamond" pitchFamily="18" charset="0"/>
                <a:hlinkClick r:id="rId10"/>
              </a:rPr>
              <a:t>/</a:t>
            </a:r>
            <a:r>
              <a:rPr lang="ru-RU" sz="1800" u="sng" dirty="0" err="1">
                <a:latin typeface="Garamond" pitchFamily="18" charset="0"/>
                <a:hlinkClick r:id="rId10"/>
              </a:rPr>
              <a:t>img</a:t>
            </a:r>
            <a:r>
              <a:rPr lang="be-BY" sz="1800" u="sng" dirty="0">
                <a:latin typeface="Garamond" pitchFamily="18" charset="0"/>
                <a:hlinkClick r:id="rId10"/>
              </a:rPr>
              <a:t>/</a:t>
            </a:r>
            <a:r>
              <a:rPr lang="ru-RU" sz="1800" u="sng" dirty="0" err="1">
                <a:latin typeface="Garamond" pitchFamily="18" charset="0"/>
                <a:hlinkClick r:id="rId10"/>
              </a:rPr>
              <a:t>kultura</a:t>
            </a:r>
            <a:r>
              <a:rPr lang="be-BY" sz="1800" u="sng" dirty="0">
                <a:latin typeface="Garamond" pitchFamily="18" charset="0"/>
                <a:hlinkClick r:id="rId10"/>
              </a:rPr>
              <a:t>/2012/11/</a:t>
            </a:r>
            <a:r>
              <a:rPr lang="ru-RU" sz="1800" u="sng" dirty="0" err="1">
                <a:latin typeface="Garamond" pitchFamily="18" charset="0"/>
                <a:hlinkClick r:id="rId10"/>
              </a:rPr>
              <a:t>plohoe</a:t>
            </a:r>
            <a:r>
              <a:rPr lang="be-BY" sz="1800" u="sng" dirty="0">
                <a:latin typeface="Garamond" pitchFamily="18" charset="0"/>
                <a:hlinkClick r:id="rId10"/>
              </a:rPr>
              <a:t>_</a:t>
            </a:r>
            <a:r>
              <a:rPr lang="ru-RU" sz="1800" u="sng" dirty="0" err="1">
                <a:latin typeface="Garamond" pitchFamily="18" charset="0"/>
                <a:hlinkClick r:id="rId10"/>
              </a:rPr>
              <a:t>nastroenie</a:t>
            </a:r>
            <a:r>
              <a:rPr lang="be-BY" sz="1800" u="sng" dirty="0">
                <a:latin typeface="Garamond" pitchFamily="18" charset="0"/>
                <a:hlinkClick r:id="rId10"/>
              </a:rPr>
              <a:t>.</a:t>
            </a:r>
            <a:r>
              <a:rPr lang="ru-RU" sz="1800" u="sng" dirty="0" err="1">
                <a:latin typeface="Garamond" pitchFamily="18" charset="0"/>
                <a:hlinkClick r:id="rId10"/>
              </a:rPr>
              <a:t>jpg</a:t>
            </a:r>
            <a:r>
              <a:rPr lang="be-BY" sz="1800" u="sng" dirty="0">
                <a:latin typeface="Garamond" pitchFamily="18" charset="0"/>
              </a:rPr>
              <a:t> </a:t>
            </a:r>
            <a:r>
              <a:rPr lang="be-BY" sz="1800" u="sng" dirty="0" smtClean="0">
                <a:latin typeface="Garamond" pitchFamily="18" charset="0"/>
              </a:rPr>
              <a:t> </a:t>
            </a:r>
            <a:r>
              <a:rPr lang="be-BY" sz="1800" dirty="0" smtClean="0">
                <a:latin typeface="Garamond" pitchFamily="18" charset="0"/>
              </a:rPr>
              <a:t>головная боль    </a:t>
            </a:r>
            <a:endParaRPr lang="ru-RU" sz="1800" dirty="0">
              <a:latin typeface="Garamond" pitchFamily="18" charset="0"/>
            </a:endParaRPr>
          </a:p>
          <a:p>
            <a:pPr>
              <a:defRPr/>
            </a:pPr>
            <a:r>
              <a:rPr lang="be-BY" sz="1800" u="sng" dirty="0">
                <a:latin typeface="Garamond" pitchFamily="18" charset="0"/>
                <a:hlinkClick r:id="rId11"/>
              </a:rPr>
              <a:t>http://userava.ru/diary/wp-content/uploads/2011/10/0_705b0_8a755c7e_XL-285x300.jpg</a:t>
            </a:r>
            <a:r>
              <a:rPr lang="be-BY" sz="1800" dirty="0">
                <a:latin typeface="Garamond" pitchFamily="18" charset="0"/>
              </a:rPr>
              <a:t>  грустный смайлик</a:t>
            </a:r>
            <a:endParaRPr lang="ru-RU" sz="1800" dirty="0">
              <a:latin typeface="Garamond" pitchFamily="18" charset="0"/>
            </a:endParaRPr>
          </a:p>
          <a:p>
            <a:pPr>
              <a:defRPr/>
            </a:pPr>
            <a:r>
              <a:rPr lang="be-BY" sz="1800" u="sng" dirty="0">
                <a:latin typeface="Garamond" pitchFamily="18" charset="0"/>
                <a:hlinkClick r:id="rId12"/>
              </a:rPr>
              <a:t>http://webavatars.ru/magazine/wp-content/uploads/2011/04/smailik-298x300.jpg</a:t>
            </a:r>
            <a:r>
              <a:rPr lang="be-BY" sz="1800" dirty="0">
                <a:latin typeface="Garamond" pitchFamily="18" charset="0"/>
              </a:rPr>
              <a:t> плачущий смайлик</a:t>
            </a:r>
            <a:endParaRPr lang="ru-RU" sz="1800" dirty="0">
              <a:latin typeface="Garamond" pitchFamily="18" charset="0"/>
            </a:endParaRPr>
          </a:p>
          <a:p>
            <a:pPr>
              <a:defRPr/>
            </a:pPr>
            <a:r>
              <a:rPr lang="be-BY" sz="1800" u="sng" dirty="0">
                <a:latin typeface="Garamond" pitchFamily="18" charset="0"/>
                <a:hlinkClick r:id="rId13"/>
              </a:rPr>
              <a:t>http://psihologion.ru/upload/userfiles/images/88ac5ec28bf7723e9e354f2255292aac.png</a:t>
            </a:r>
            <a:r>
              <a:rPr lang="be-BY" sz="1800" dirty="0">
                <a:latin typeface="Garamond" pitchFamily="18" charset="0"/>
              </a:rPr>
              <a:t> хочу в </a:t>
            </a:r>
            <a:r>
              <a:rPr lang="be-BY" sz="1800" dirty="0" smtClean="0">
                <a:latin typeface="Garamond" pitchFamily="18" charset="0"/>
              </a:rPr>
              <a:t>школу</a:t>
            </a:r>
          </a:p>
          <a:p>
            <a:pPr>
              <a:defRPr/>
            </a:pPr>
            <a:endParaRPr lang="be-BY" sz="1800" dirty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>
              <a:latin typeface="Garamond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sz="1800" dirty="0">
              <a:latin typeface="Garamond" pitchFamily="18" charset="0"/>
            </a:endParaRPr>
          </a:p>
          <a:p>
            <a:pPr>
              <a:defRPr/>
            </a:pPr>
            <a:endParaRPr lang="ru-RU" sz="1800" dirty="0">
              <a:latin typeface="Garamond" pitchFamily="18" charset="0"/>
            </a:endParaRPr>
          </a:p>
          <a:p>
            <a:pPr>
              <a:defRPr/>
            </a:pPr>
            <a:endParaRPr lang="ru-RU" sz="1800" dirty="0">
              <a:latin typeface="Garamond" pitchFamily="18" charset="0"/>
            </a:endParaRPr>
          </a:p>
          <a:p>
            <a:pPr>
              <a:defRPr/>
            </a:pPr>
            <a:endParaRPr lang="ru-RU" sz="1800" dirty="0">
              <a:latin typeface="Garamond" pitchFamily="18" charset="0"/>
            </a:endParaRPr>
          </a:p>
          <a:p>
            <a:pPr>
              <a:defRPr/>
            </a:pPr>
            <a:endParaRPr lang="ru-RU" sz="1800" dirty="0">
              <a:latin typeface="Garamond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8925" y="792163"/>
            <a:ext cx="5035550" cy="1762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 txBox="1">
            <a:spLocks/>
          </p:cNvSpPr>
          <p:nvPr/>
        </p:nvSpPr>
        <p:spPr>
          <a:xfrm>
            <a:off x="338138" y="404813"/>
            <a:ext cx="8607425" cy="4525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sz="1800" dirty="0" smtClean="0">
              <a:latin typeface="Garamond" pitchFamily="18" charset="0"/>
            </a:endParaRPr>
          </a:p>
          <a:p>
            <a:pPr>
              <a:defRPr/>
            </a:pPr>
            <a:endParaRPr lang="ru-RU" sz="1800" dirty="0" smtClean="0">
              <a:latin typeface="Garamond" pitchFamily="18" charset="0"/>
            </a:endParaRPr>
          </a:p>
          <a:p>
            <a:pPr>
              <a:defRPr/>
            </a:pPr>
            <a:endParaRPr lang="ru-RU" sz="1800" dirty="0" smtClean="0">
              <a:latin typeface="Garamond" pitchFamily="18" charset="0"/>
            </a:endParaRPr>
          </a:p>
          <a:p>
            <a:pPr>
              <a:defRPr/>
            </a:pPr>
            <a:endParaRPr lang="ru-RU" sz="1800" dirty="0" smtClean="0">
              <a:latin typeface="Garamond" pitchFamily="18" charset="0"/>
            </a:endParaRPr>
          </a:p>
          <a:p>
            <a:pPr>
              <a:defRPr/>
            </a:pPr>
            <a:endParaRPr lang="ru-RU" sz="1800" dirty="0">
              <a:latin typeface="Garamond" pitchFamily="18" charset="0"/>
            </a:endParaRPr>
          </a:p>
        </p:txBody>
      </p:sp>
      <p:sp>
        <p:nvSpPr>
          <p:cNvPr id="32771" name="Прямоугольник 2"/>
          <p:cNvSpPr>
            <a:spLocks noChangeArrowheads="1"/>
          </p:cNvSpPr>
          <p:nvPr/>
        </p:nvSpPr>
        <p:spPr bwMode="auto">
          <a:xfrm>
            <a:off x="468313" y="377825"/>
            <a:ext cx="8207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be-BY" u="sng">
                <a:latin typeface="Garamond" pitchFamily="18" charset="0"/>
                <a:hlinkClick r:id="rId3"/>
              </a:rPr>
              <a:t>http://img-fotki.yandex.ru/get/4120/981986.2c/0_83516_12b8984d_orig</a:t>
            </a:r>
            <a:r>
              <a:rPr lang="be-BY">
                <a:latin typeface="Garamond" pitchFamily="18" charset="0"/>
              </a:rPr>
              <a:t> корзина</a:t>
            </a:r>
            <a:endParaRPr lang="ru-RU">
              <a:latin typeface="Garamond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be-BY" u="sng">
                <a:latin typeface="Garamond" pitchFamily="18" charset="0"/>
                <a:hlinkClick r:id="rId4"/>
              </a:rPr>
              <a:t>http://rodonews.ru/i/full1302766064.jpg</a:t>
            </a:r>
            <a:r>
              <a:rPr lang="be-BY">
                <a:latin typeface="Garamond" pitchFamily="18" charset="0"/>
              </a:rPr>
              <a:t> грустный ребенок</a:t>
            </a:r>
            <a:endParaRPr lang="ru-RU">
              <a:latin typeface="Garamond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be-BY" u="sng">
                <a:latin typeface="Garamond" pitchFamily="18" charset="0"/>
                <a:hlinkClick r:id="rId5"/>
              </a:rPr>
              <a:t>http://menbook.net/uploads/posts/2011-03/day_18/13004508876429ef34a63899cbt.jpeg</a:t>
            </a:r>
            <a:r>
              <a:rPr lang="be-BY">
                <a:latin typeface="Garamond" pitchFamily="18" charset="0"/>
              </a:rPr>
              <a:t>  дети</a:t>
            </a:r>
            <a:endParaRPr lang="ru-RU">
              <a:latin typeface="Garamond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be-BY" u="sng">
                <a:latin typeface="Garamond" pitchFamily="18" charset="0"/>
                <a:hlinkClick r:id="rId6"/>
              </a:rPr>
              <a:t>http://detsad2053.narod.ru/olderfiles/1/87.jpg</a:t>
            </a:r>
            <a:r>
              <a:rPr lang="be-BY">
                <a:latin typeface="Garamond" pitchFamily="18" charset="0"/>
              </a:rPr>
              <a:t> мама и ребенок</a:t>
            </a:r>
            <a:endParaRPr lang="ru-RU">
              <a:latin typeface="Garamond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be-BY" u="sng">
                <a:latin typeface="Garamond" pitchFamily="18" charset="0"/>
                <a:hlinkClick r:id="rId7"/>
              </a:rPr>
              <a:t>http://st.gdefon.ru/wallpapers_original/wallpapers/15508_cvetok_voda_otblesk_2950x2094_(www.GdeFon.ru).jpg</a:t>
            </a:r>
            <a:r>
              <a:rPr lang="be-BY">
                <a:latin typeface="Garamond" pitchFamily="18" charset="0"/>
              </a:rPr>
              <a:t>   цветы</a:t>
            </a:r>
          </a:p>
          <a:p>
            <a:pPr marL="285750" indent="-285750">
              <a:buFont typeface="Arial" charset="0"/>
              <a:buChar char="•"/>
            </a:pPr>
            <a:r>
              <a:rPr lang="be-BY">
                <a:latin typeface="Garamond" pitchFamily="18" charset="0"/>
              </a:rPr>
              <a:t> картинки и фоновые рисунки из собственной коллекции</a:t>
            </a:r>
            <a:endParaRPr lang="ru-RU">
              <a:latin typeface="Garamond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88" y="4702175"/>
            <a:ext cx="8789987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4" name="Прямоугольник 6"/>
          <p:cNvSpPr>
            <a:spLocks noChangeArrowheads="1"/>
          </p:cNvSpPr>
          <p:nvPr/>
        </p:nvSpPr>
        <p:spPr bwMode="auto">
          <a:xfrm>
            <a:off x="615950" y="5010150"/>
            <a:ext cx="79930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800000"/>
                </a:solidFill>
                <a:latin typeface="Garamond" pitchFamily="18" charset="0"/>
              </a:rPr>
              <a:t>“Семья и школа – это берег и море. На берегу, ребёнок делает свои первые шаги, а потом перед ним открывается необозримое море знаний, и курс в этом море прокладывает школа…. Но это не значит, что он должен совсем оторваться от берега”….</a:t>
            </a:r>
          </a:p>
          <a:p>
            <a:r>
              <a:rPr lang="ru-RU" b="1" i="1">
                <a:solidFill>
                  <a:srgbClr val="800000"/>
                </a:solidFill>
                <a:latin typeface="Garamond" pitchFamily="18" charset="0"/>
              </a:rPr>
              <a:t>                                                                                        Л. Кассиль</a:t>
            </a:r>
            <a:endParaRPr lang="ru-RU" b="1">
              <a:latin typeface="Garamond" pitchFamily="18" charset="0"/>
            </a:endParaRPr>
          </a:p>
        </p:txBody>
      </p:sp>
      <p:pic>
        <p:nvPicPr>
          <p:cNvPr id="15364" name="Рисунок 7" descr="D:\Natalia\ЖОНКИНА ПИСАНИНА\картинки\1416064_larg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99522">
            <a:off x="1265238" y="-50800"/>
            <a:ext cx="17287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свиток 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42875"/>
            <a:ext cx="84296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Все начинается со школьного звонка…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16388" name="Picture 6" descr="D:\Natalia\ЖОНКИНА ПИСАНИНА\картинки\школьное\3115542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00113" y="1844675"/>
            <a:ext cx="3971925" cy="5578475"/>
          </a:xfrm>
          <a:noFill/>
        </p:spPr>
      </p:pic>
      <p:pic>
        <p:nvPicPr>
          <p:cNvPr id="16389" name="Picture 9" descr="D:\Natalia\ЖОНКИНА ПИСАНИНА\1251811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99787">
            <a:off x="5162550" y="1514475"/>
            <a:ext cx="3392488" cy="461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86800" y="6453188"/>
            <a:ext cx="404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549275" y="142875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Переломный момент в жизни ребенка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9850" y="1974850"/>
            <a:ext cx="7416800" cy="1089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Clr>
                <a:srgbClr val="800000"/>
              </a:buClr>
              <a:buFontTx/>
              <a:buBlip>
                <a:blip r:embed="rId4"/>
              </a:buBlip>
              <a:defRPr/>
            </a:pPr>
            <a:r>
              <a:rPr lang="ru-RU" sz="2400" b="1" dirty="0">
                <a:solidFill>
                  <a:srgbClr val="800000"/>
                </a:solidFill>
                <a:latin typeface="Garamond" pitchFamily="18" charset="0"/>
              </a:rPr>
              <a:t>напряженный умственный труд, активизации внимания;</a:t>
            </a:r>
          </a:p>
          <a:p>
            <a:pPr>
              <a:lnSpc>
                <a:spcPct val="90000"/>
              </a:lnSpc>
              <a:buClr>
                <a:srgbClr val="800000"/>
              </a:buClr>
              <a:defRPr/>
            </a:pPr>
            <a:r>
              <a:rPr lang="ru-RU" sz="2400" b="1" dirty="0">
                <a:solidFill>
                  <a:srgbClr val="800000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38263" y="2692400"/>
            <a:ext cx="56880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800000"/>
              </a:buClr>
              <a:buFontTx/>
              <a:buBlip>
                <a:blip r:embed="rId5"/>
              </a:buBlip>
            </a:pPr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меняется весь уклад его жизни. На смену беззаботным играм приходят ежедневные учебные занятия. 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90663" y="5046663"/>
            <a:ext cx="63007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800000"/>
              </a:buClr>
              <a:buFontTx/>
              <a:buBlip>
                <a:blip r:embed="rId5"/>
              </a:buBlip>
            </a:pPr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меняется его место в системе общественных отношений; 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90663" y="5878513"/>
            <a:ext cx="64595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Clr>
                <a:srgbClr val="800000"/>
              </a:buClr>
              <a:buFontTx/>
              <a:buBlip>
                <a:blip r:embed="rId5"/>
              </a:buBlip>
            </a:pPr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возрастает психоэмоциональная нагрузка; </a:t>
            </a:r>
          </a:p>
        </p:txBody>
      </p:sp>
      <p:pic>
        <p:nvPicPr>
          <p:cNvPr id="19458" name="Picture 2" descr="D:\Natalia\ЖОНКИНА ПИСАНИНА\картинки\школьное\Рисунок1ф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2060575"/>
            <a:ext cx="1457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D:\Natalia\ЖОНКИНА ПИСАНИНА\картинки\дети\69490760_0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2413" y="4452938"/>
            <a:ext cx="1095375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6" descr="D:\Natalia\ЖОНКИНА ПИСАНИНА\картинки\школьное\755ad610193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1563" y="5222875"/>
            <a:ext cx="1611312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D:\Natalia\ЖОНКИНА ПИСАНИНА\ucheniki_w450_h468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4188" y="2430463"/>
            <a:ext cx="2309812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95413" y="4071938"/>
            <a:ext cx="5637212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Clr>
                <a:srgbClr val="800000"/>
              </a:buClr>
              <a:buFontTx/>
              <a:buBlip>
                <a:blip r:embed="rId5"/>
              </a:buBlip>
            </a:pPr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соблюдение  требований школьной дисциплины;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build="p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175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Содержимое 3" descr="учебники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12100" y="5765800"/>
            <a:ext cx="1143000" cy="1042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14375" y="533400"/>
            <a:ext cx="7769225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В первые недели и месяцы обучения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4175" y="1571625"/>
            <a:ext cx="8686800" cy="55435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400" b="1" i="1" u="sng" dirty="0" smtClean="0">
                <a:solidFill>
                  <a:srgbClr val="C00000"/>
                </a:solidFill>
                <a:latin typeface="Garamond" pitchFamily="18" charset="0"/>
              </a:rPr>
              <a:t>могут появиться жалобы детей 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на усталость 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головные боли </a:t>
            </a:r>
          </a:p>
          <a:p>
            <a:pPr marL="0" indent="0">
              <a:lnSpc>
                <a:spcPct val="80000"/>
              </a:lnSpc>
              <a:buClr>
                <a:srgbClr val="800000"/>
              </a:buClr>
              <a:buFont typeface="Arial" charset="0"/>
              <a:buNone/>
              <a:defRPr/>
            </a:pPr>
            <a:r>
              <a:rPr lang="ru-RU" sz="2400" b="1" i="1" u="sng" dirty="0" smtClean="0">
                <a:solidFill>
                  <a:srgbClr val="C00000"/>
                </a:solidFill>
                <a:latin typeface="Garamond" pitchFamily="18" charset="0"/>
              </a:rPr>
              <a:t>возникнуть 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раздражительность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плаксивость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нарушение сна 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снижение аппетита детей 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снижение массы тела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b="1" i="1" u="sng" dirty="0" smtClean="0">
                <a:solidFill>
                  <a:srgbClr val="C00000"/>
                </a:solidFill>
                <a:latin typeface="Garamond" pitchFamily="18" charset="0"/>
              </a:rPr>
              <a:t>Случаются и трудности психологического характера:</a:t>
            </a:r>
          </a:p>
          <a:p>
            <a:pPr>
              <a:lnSpc>
                <a:spcPct val="80000"/>
              </a:lnSpc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 чувство страха</a:t>
            </a:r>
          </a:p>
          <a:p>
            <a:pPr>
              <a:lnSpc>
                <a:spcPct val="80000"/>
              </a:lnSpc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отрицательное отношение к учебе, учителю</a:t>
            </a:r>
          </a:p>
          <a:p>
            <a:pPr>
              <a:lnSpc>
                <a:spcPct val="80000"/>
              </a:lnSpc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неправильное представление о своих способностях и возможностях </a:t>
            </a:r>
            <a:endParaRPr lang="ru-RU" sz="2400" b="1" dirty="0">
              <a:solidFill>
                <a:srgbClr val="800000"/>
              </a:solidFill>
              <a:latin typeface="Garamond" pitchFamily="18" charset="0"/>
            </a:endParaRPr>
          </a:p>
        </p:txBody>
      </p:sp>
      <p:pic>
        <p:nvPicPr>
          <p:cNvPr id="6" name="Picture 4" descr="D:\Natalia\ЖОНКИНА ПИСАНИНА\plohoe_nastroenie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96063" y="1566863"/>
            <a:ext cx="2444750" cy="2011362"/>
          </a:xfrm>
          <a:prstGeom prst="rect">
            <a:avLst/>
          </a:prstGeom>
          <a:noFill/>
        </p:spPr>
      </p:pic>
      <p:pic>
        <p:nvPicPr>
          <p:cNvPr id="18439" name="Picture 2" descr="D:\Natalia\ЖОНКИНА ПИСАНИНА\0_705b0_8a755c7e_XL-285x30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1865313"/>
            <a:ext cx="142557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3" descr="D:\Natalia\ЖОНКИНА ПИСАНИНА\smailik-298x30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3284538"/>
            <a:ext cx="15732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692275" y="473075"/>
            <a:ext cx="561657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Понятие адаптации</a:t>
            </a:r>
          </a:p>
        </p:txBody>
      </p:sp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1912938" y="1916113"/>
            <a:ext cx="5318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непосредственно связано с понятием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8788" y="5848350"/>
            <a:ext cx="8081962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Garamond" pitchFamily="18" charset="0"/>
              </a:rPr>
              <a:t>"готовность ребенка к школе" </a:t>
            </a:r>
          </a:p>
        </p:txBody>
      </p:sp>
      <p:pic>
        <p:nvPicPr>
          <p:cNvPr id="21506" name="Picture 2" descr="D:\Natalia\ЖОНКИНА ПИСАНИНА\88ac5ec28bf7723e9e354f2255292aa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7250" y="2371725"/>
            <a:ext cx="4541838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39950" y="473075"/>
            <a:ext cx="4829175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ШКОЛА  - ЭТО…</a:t>
            </a:r>
          </a:p>
        </p:txBody>
      </p:sp>
      <p:pic>
        <p:nvPicPr>
          <p:cNvPr id="20484" name="Рисунок 4" descr="D:\Natalia\ЖОНКИНА ПИСАНИНА\картинки\корзин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1571625"/>
            <a:ext cx="4848225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D:\Natalia\ЖОНКИНА ПИСАНИНА\4166766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7075" y="1981200"/>
            <a:ext cx="2420938" cy="1816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Natalia\ЖОНКИНА ПИСАНИНА\4166766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7013" y="1590675"/>
            <a:ext cx="2725737" cy="2043113"/>
          </a:xfrm>
          <a:prstGeom prst="rect">
            <a:avLst/>
          </a:prstGeom>
          <a:noFill/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27088" y="3713163"/>
            <a:ext cx="5357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ru-RU" sz="3200" b="1">
                <a:solidFill>
                  <a:srgbClr val="800000"/>
                </a:solidFill>
                <a:latin typeface="Garamond" pitchFamily="18" charset="0"/>
              </a:rPr>
              <a:t>знания и умения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088" y="4518025"/>
            <a:ext cx="795020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5"/>
              </a:buBlip>
              <a:defRPr/>
            </a:pPr>
            <a:r>
              <a:rPr lang="ru-RU" sz="3200" b="1" dirty="0">
                <a:solidFill>
                  <a:srgbClr val="800000"/>
                </a:solidFill>
                <a:latin typeface="Garamond" pitchFamily="18" charset="0"/>
              </a:rPr>
              <a:t>взаимодействие со сверстниками </a:t>
            </a:r>
          </a:p>
          <a:p>
            <a:pPr>
              <a:defRPr/>
            </a:pPr>
            <a:r>
              <a:rPr lang="ru-RU" sz="3200" b="1" dirty="0">
                <a:solidFill>
                  <a:srgbClr val="800000"/>
                </a:solidFill>
                <a:latin typeface="Garamond" pitchFamily="18" charset="0"/>
              </a:rPr>
              <a:t>(с людьми близкого социального статуса)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73125" y="5694363"/>
            <a:ext cx="82804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5"/>
              </a:buBlip>
              <a:defRPr/>
            </a:pPr>
            <a:r>
              <a:rPr lang="ru-RU" sz="3200" b="1" dirty="0">
                <a:solidFill>
                  <a:srgbClr val="800000"/>
                </a:solidFill>
                <a:latin typeface="Garamond" pitchFamily="18" charset="0"/>
              </a:rPr>
              <a:t>взаимодействие с педагогами </a:t>
            </a:r>
          </a:p>
          <a:p>
            <a:pPr>
              <a:defRPr/>
            </a:pPr>
            <a:r>
              <a:rPr lang="ru-RU" sz="3200" b="1" dirty="0">
                <a:solidFill>
                  <a:srgbClr val="800000"/>
                </a:solidFill>
                <a:latin typeface="Garamond" pitchFamily="18" charset="0"/>
              </a:rPr>
              <a:t>(с людьми более высокого статуса)</a:t>
            </a:r>
          </a:p>
        </p:txBody>
      </p:sp>
      <p:pic>
        <p:nvPicPr>
          <p:cNvPr id="7" name="Содержимое 4" descr="свиток 5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39950" y="473075"/>
            <a:ext cx="4829175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ШКОЛА  - ЭТО…</a:t>
            </a:r>
          </a:p>
        </p:txBody>
      </p:sp>
      <p:pic>
        <p:nvPicPr>
          <p:cNvPr id="23554" name="Picture 2" descr="D:\Natalia\ЖОНКИНА ПИСАНИНА\картинки\школьное\2789778-e6ad0b9eed1ef359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69125" y="1773238"/>
            <a:ext cx="1871663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235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678</Words>
  <Application>Microsoft Office PowerPoint</Application>
  <PresentationFormat>Экран (4:3)</PresentationFormat>
  <Paragraphs>100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Родительское собрание в 1 классе: «Первый раз в первый класс»</vt:lpstr>
      <vt:lpstr>Слайд 2</vt:lpstr>
      <vt:lpstr>Слайд 3</vt:lpstr>
      <vt:lpstr>Все начинается со школьного звонка…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Для презентации  использованы  интернет ресурсы: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школа</cp:lastModifiedBy>
  <cp:revision>110</cp:revision>
  <dcterms:modified xsi:type="dcterms:W3CDTF">2015-01-16T11:26:39Z</dcterms:modified>
</cp:coreProperties>
</file>