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0" r:id="rId3"/>
    <p:sldId id="275" r:id="rId4"/>
    <p:sldId id="279" r:id="rId5"/>
    <p:sldId id="285" r:id="rId6"/>
    <p:sldId id="274" r:id="rId7"/>
    <p:sldId id="276" r:id="rId8"/>
    <p:sldId id="277" r:id="rId9"/>
    <p:sldId id="278" r:id="rId10"/>
    <p:sldId id="280" r:id="rId11"/>
    <p:sldId id="264" r:id="rId12"/>
    <p:sldId id="281" r:id="rId13"/>
    <p:sldId id="265" r:id="rId14"/>
    <p:sldId id="282" r:id="rId15"/>
    <p:sldId id="287" r:id="rId16"/>
    <p:sldId id="284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00"/>
    <a:srgbClr val="FF00FF"/>
    <a:srgbClr val="33CC33"/>
    <a:srgbClr val="CC3399"/>
    <a:srgbClr val="CA1EA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-96" y="-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69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522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1070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755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6257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893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095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303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093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5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91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1055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81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815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256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439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37334-D284-4550-86F8-5582E6C27A41}" type="datetimeFigureOut">
              <a:rPr lang="ru-RU" smtClean="0"/>
              <a:t>07.01.2016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57AB2B9-CCE3-4469-A026-E8452FE86F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04844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4967" y="609599"/>
            <a:ext cx="8769035" cy="1860645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92D050"/>
                </a:solidFill>
                <a:latin typeface="Cambria" panose="02040503050406030204" pitchFamily="18" charset="0"/>
              </a:rPr>
              <a:t>Освоение диалогов на основе литературного образца дошкольниками младшего возраста</a:t>
            </a:r>
            <a:endParaRPr lang="ru-RU" i="1" dirty="0">
              <a:solidFill>
                <a:srgbClr val="92D050"/>
              </a:solidFill>
              <a:latin typeface="Cambria" panose="020405030504060302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50878" y="2470244"/>
            <a:ext cx="8223124" cy="363030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endParaRPr lang="ru-RU" dirty="0">
              <a:solidFill>
                <a:srgbClr val="FF6600"/>
              </a:solidFill>
            </a:endParaRPr>
          </a:p>
        </p:txBody>
      </p:sp>
      <p:pic>
        <p:nvPicPr>
          <p:cNvPr id="6" name="Рисунок 5" descr="http://lady-media.ru/uploads/posts/2014-01/1389609379_deti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777" y="2374710"/>
            <a:ext cx="6606085" cy="41094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61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522" y="375781"/>
            <a:ext cx="9557358" cy="6263013"/>
          </a:xfrm>
        </p:spPr>
        <p:txBody>
          <a:bodyPr numCol="2">
            <a:normAutofit/>
          </a:bodyPr>
          <a:lstStyle/>
          <a:p>
            <a:pPr fontAlgn="base"/>
            <a:r>
              <a:rPr lang="ru-RU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Театрализованная игра </a:t>
            </a:r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«Репка"</a:t>
            </a:r>
            <a:r>
              <a:rPr lang="ru-RU" sz="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Наступила </a:t>
            </a: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весна. Пригрело солнышко. Зазеленела травка на лугах. Вышел дед Митя в поле и посадил репку. Всё лето ухаживал дед Митя за репкой, поливал её (показ).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Вода со дна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Вода холодна,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Журчи, звени,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Нашу репку напои.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Поспевай, репка,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Сладкой-сладкой.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 выросла репка большая-пребольшая. (Ведущая вместе с ребёнком, одетым в костюм деда, обходят вокруг репки).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 в лесу, не на горе,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 дедушки на дворе,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Чудо-репка выросла,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Листья к солнцу вынесла,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Что за репка – не понять,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Всей </a:t>
            </a:r>
            <a:r>
              <a:rPr lang="ru-RU" sz="9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семьёй </a:t>
            </a: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 обнять.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Ведущая: Дедушка Митя, надо теперь постараться репку из земли вытащить (ребёнок в костюме деда подходит к репке).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Стал дед Митя репку из земли тянуть. Тянет-потянет, а вытянуть не может.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Вот так репку вырастил дед Митя и справиться с ней не может! Но у него много помощников. Кого позовём?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Дед Митя: Бабка, помоги репку из земли тянуть!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Ведущая: Не идёт баба Ксюша, не слышит. Наверно пироги печёт. Давай, дед Митя, ещё раз позовём.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Дед Митя: Бабка, помоги!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(Выходит ребёнок в костюме бабки).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Ведущая: Бабка за дедку, дедка за репку, тянут-потянут, а вытянуть не могут. Тогда позвала бабка Ксюша внучку Машу.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Баба Ксюша: Внучка Машенька,помоги!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Внучка Машенька: Иду, иду, бабушка!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Ведущая: Спешит внучка Маша на помощь старикам. Внучка за бабку, бабка за дедку, дедка за репку, тянут-потянут, а вытянуть не могут.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Внучка Машенька: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огороде выросла репка, репка,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Да сидит на грядочке крепко, крепко.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Ведущая: Позвала внучка Машенька собачку Жучку. Жучка не задержалась, сразу на помощь прибежала.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Собачка Жучка: Гав-гав-гав!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Ведущая: Собачка Жучка за внучку, внучка за бабку, бабка за дедку, дедка за репку. Тянут-потянут, никак не вытянут репку. Что же делать? Наверно нужно ещё кого-то на помощь позвать?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 позвала тогда собачка Жучка кошку Мурку.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Все: Кошка Мурка, помоги!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Ведущая: Не идёт кошка Мурка, лежит нежится на солнышке, не слышит Жучку. Давайте скажем волшебное слово.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Все: Кошка Мурка, помоги, пожалуйста, не справимся мы без тебя! (Бежит ребёнок в костюме кошки).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Ведущая: Вот и кошка Мурка прибежала на помощь! Ай, да Мурка! Ай, да молодец! Кошка Мурка за Жучку, Жучка за внучку, внучка за бабку, бабка за дедку, дедка за репку. Тянут-потянут, а вытянуть не могут.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Тут не далеко, в маленькой норке, живёт мышка-норушка. Ночью она по полю гуляет, крошки подбирает. Может быть она нам поможет. Давайте все вместе её позовём.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Все: Мышка, помоги нам, пожалуйста, репку из земли тянуть!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Ведущая: Мышка попискивает от страха, но всё же спешит на помощь. Мышка за кошку, кошка за Жучку, Жучка за внучку, внучка за бабку, бабка за дедку, дедка за репку. Тянут-потянут и вытянули репку. Вытянули! Все вместе! Ай да репка, чудо-репка! Ай да хороша!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(Все герои сказки водят хоровод вокруг репки и поют песню).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Чудо-репка удалась, удалась,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Сладким соком налилась, налилась,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Золотиста и кругла, и кругла,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Радость всем нам принесла, принесла.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Уж я репку напеку, наварю,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 кусочку раздарю, раздарю.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Всех друзей я угощу, угощу!</a:t>
            </a:r>
            <a:b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Тут и сказке конец, кто дослушал – молодец!</a:t>
            </a:r>
            <a:endParaRPr lang="ru-RU" sz="9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17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5" y="325678"/>
            <a:ext cx="8596668" cy="313149"/>
          </a:xfrm>
        </p:spPr>
        <p:txBody>
          <a:bodyPr>
            <a:normAutofit fontScale="90000"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Игры-инсценировки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6197" y="501631"/>
            <a:ext cx="5837129" cy="5974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Однажды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 плачущей Маше подошел Зайка – Длинное Ушко.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Ты любишь свою маму? – спросил Зайка.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Люблю.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А почему плачешь?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Не хочу, чтобы мама уходила.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Плохо! Очень плохо! – сказал Зайка.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Что плохо? Почему плохо? – удивилась Маша и перестала плакать.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Ты плачешь, мама огорчается. Она думает, что ты плачешь целый день. Мама нервничает, не может хорошо работать, все о тебе думает. У нее начинает болеть голова, поднимается температура. И мама тоже начинает плакать.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Ой, – испугалась Маша. – Что же делать?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Завтра, прощаясь с мамой, скажи ей: „До свидания, мамочка. Я не буду плакать". („Иди, работай, я не буду плакать".)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Появляется Медвежонок. Он плачет: „Э-э-э". („О-о-о".) Дети спрашивают: „Что случилось? Почему ты плачешь?"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„Мама ушла на работу, – говорит Медвежонок. – Она не может остаться со мной. Мама лечит заболевших медвежат. Ее ждут на работе"».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Дети, как умеют, объясняют Медвежонку, что нельзя плакать и огорчать маму, учат его прощаться с ней.</a:t>
            </a:r>
          </a:p>
        </p:txBody>
      </p:sp>
    </p:spTree>
    <p:extLst>
      <p:ext uri="{BB962C8B-B14F-4D97-AF65-F5344CB8AC3E}">
        <p14:creationId xmlns:p14="http://schemas.microsoft.com/office/powerpoint/2010/main" val="280262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5" y="325678"/>
            <a:ext cx="8596668" cy="313149"/>
          </a:xfrm>
        </p:spPr>
        <p:txBody>
          <a:bodyPr>
            <a:normAutofit fontScale="90000"/>
          </a:bodyPr>
          <a:lstStyle/>
          <a:p>
            <a:r>
              <a:rPr lang="ru-RU" sz="1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Игры-инсценировки   </a:t>
            </a:r>
            <a:r>
              <a:rPr lang="ru-RU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Как непослушный </a:t>
            </a:r>
            <a:r>
              <a:rPr lang="ru-RU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котенок  </a:t>
            </a:r>
            <a:r>
              <a:rPr lang="ru-RU" sz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лапу обжег»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6406" y="626301"/>
            <a:ext cx="74028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Жила-была </a:t>
            </a:r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маленькая и веселая девочка, с кудряшками на голове. Была у девочки бабушка. Девочка часто ходила к бабушке в гости. Когда она возвращалась домой, люди спрашивали ее: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Маленькая девочка,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Скажи, где ты была?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 девочка отвечала: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Была у старой бабушки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 том конце села.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Что ты пила у бабушки?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Пила с вареньем чай.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Что ты сказала бабушке?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Спасибо и прощай.</a:t>
            </a:r>
          </a:p>
          <a:p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(Английская </a:t>
            </a:r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народная песенка, пер. С. </a:t>
            </a:r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Маршака)</a:t>
            </a:r>
            <a:endParaRPr lang="ru-RU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Однажды, возвращаясь от бабушки, девочка встретила на улице маленького веселого котенка. Котенок спросил: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Маленькая девочка,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Скажи, где ты была?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(Стихотворение повторяется.)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Котенок понравился маленькой девочке, а девочка понравилась маленькому котенку. Они стали жить вместе. Вместе играли, вместе гуляли, вместе ходили в гости к бабушке. В гостях девочка пила чай с вареньем, а котенок лакал молоко.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Как-то раз, когда бабушка, девочка и котенок собирались вместе пообедать, пришла соседка и увела куда-то бабушку. Время шло, а бабушка не возвращалась.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Возьму и отопью немножко молока из кастрюли, которая стоит на плите, – решил котенок.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Нельзя! – сказала девочка. – Бабушка может рассердиться. Потерпи еще немного.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Но маленький котенок не захотел больше ждать. Он прыгнул на плиту. Кастрюля была такая высокая, что котенок едва достал до ее края.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Опущу в кастрюлю лапу, а потом лапу оближу, – решил он. Сунул лапу в молоко. И заверещал так, будто ему наступили на хвост. А все потому, что молоко в кастрюле было горячее…</a:t>
            </a:r>
          </a:p>
          <a:p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Узнав о случившемся, бабушка пожурила девочку и котенка. Но они уже и сами поняли, что надо учиться терпению.</a:t>
            </a:r>
          </a:p>
        </p:txBody>
      </p:sp>
    </p:spTree>
    <p:extLst>
      <p:ext uri="{BB962C8B-B14F-4D97-AF65-F5344CB8AC3E}">
        <p14:creationId xmlns:p14="http://schemas.microsoft.com/office/powerpoint/2010/main" val="29452224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38" y="212008"/>
            <a:ext cx="388302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488493" y="36192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Ребенок не стремится к партнерству со сверстниками, ему нравится озвучивать и играть одному с игрушками. Такие игры называются </a:t>
            </a:r>
            <a:r>
              <a:rPr lang="ru-RU" i="1" dirty="0">
                <a:solidFill>
                  <a:srgbClr val="FFFF00"/>
                </a:solidFill>
              </a:rPr>
              <a:t>режиссерскими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81205" y="1464925"/>
            <a:ext cx="6096000" cy="458587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 </a:t>
            </a:r>
            <a:r>
              <a:rPr lang="ru-RU" sz="2000" dirty="0"/>
              <a:t>И</a:t>
            </a:r>
            <a:r>
              <a:rPr lang="ru-RU" sz="2000" dirty="0" smtClean="0"/>
              <a:t>гры </a:t>
            </a:r>
            <a:r>
              <a:rPr lang="ru-RU" sz="2000" dirty="0"/>
              <a:t>по литературным произведениям: “Игрушки” </a:t>
            </a:r>
            <a:r>
              <a:rPr lang="ru-RU" sz="2000" dirty="0" smtClean="0"/>
              <a:t>А.Барто </a:t>
            </a:r>
          </a:p>
          <a:p>
            <a:endParaRPr lang="ru-RU" sz="2000" dirty="0" smtClean="0"/>
          </a:p>
          <a:p>
            <a:r>
              <a:rPr lang="ru-RU" sz="2000" dirty="0" smtClean="0"/>
              <a:t>“</a:t>
            </a:r>
            <a:r>
              <a:rPr lang="ru-RU" sz="2000" dirty="0"/>
              <a:t>Котик и козлик” В. Жуковского</a:t>
            </a:r>
            <a:r>
              <a:rPr lang="ru-RU" sz="2000" dirty="0" smtClean="0"/>
              <a:t>.</a:t>
            </a:r>
          </a:p>
          <a:p>
            <a:endParaRPr lang="ru-RU" sz="2000" dirty="0">
              <a:solidFill>
                <a:srgbClr val="FFFF00"/>
              </a:solidFill>
            </a:endParaRPr>
          </a:p>
          <a:p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Там котик усатый</a:t>
            </a:r>
          </a:p>
          <a:p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 садику бродит,</a:t>
            </a:r>
          </a:p>
          <a:p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 козлик рогатый</a:t>
            </a:r>
          </a:p>
          <a:p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 котиком ходит;</a:t>
            </a:r>
          </a:p>
          <a:p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 лапочкой котик</a:t>
            </a:r>
          </a:p>
          <a:p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Помадит свой ротик;</a:t>
            </a:r>
          </a:p>
          <a:p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 козлик седою</a:t>
            </a:r>
          </a:p>
          <a:p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Трясёт бородою.</a:t>
            </a:r>
          </a:p>
        </p:txBody>
      </p:sp>
    </p:spTree>
    <p:extLst>
      <p:ext uri="{BB962C8B-B14F-4D97-AF65-F5344CB8AC3E}">
        <p14:creationId xmlns:p14="http://schemas.microsoft.com/office/powerpoint/2010/main" val="369111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4669" y="1273470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Следовательно, для детей младшего возраста нужны способы работы (технологии), включающие игры и игровые упражнения в развитии диалога. Уже с третьего года жизни одна из приоритетных задач - «вступать» в контакт с окружающими, используя речевые средства, формировать первые умения культуры </a:t>
            </a:r>
            <a:r>
              <a:rPr lang="ru-RU" sz="2800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общения.</a:t>
            </a:r>
            <a:endParaRPr lang="ru-RU" sz="2800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42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408"/>
          </a:xfrm>
        </p:spPr>
        <p:txBody>
          <a:bodyPr/>
          <a:lstStyle/>
          <a:p>
            <a:pPr algn="ctr"/>
            <a:r>
              <a:rPr lang="ru-RU" dirty="0" smtClean="0"/>
              <a:t>	</a:t>
            </a:r>
            <a:r>
              <a:rPr lang="ru-RU" i="1" dirty="0" smtClean="0"/>
              <a:t>Работа с родителями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00767"/>
            <a:ext cx="8596668" cy="474059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1. Консультация на тему « Особенности развития речи детей младшего возраста».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2. Памятки для родителей по обучению связной речи.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3. Познакомить родителей с играми     влияющими  на развитие речи      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детей,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тематический стенд «Все о речи: информация от родителей и для родителей» </a:t>
            </a:r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i="1" dirty="0">
                <a:latin typeface="Arial" pitchFamily="34" charset="0"/>
                <a:cs typeface="Arial" pitchFamily="34" charset="0"/>
              </a:rPr>
              <a:t>4.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Театральной гостиная  «Теремок»,« Колобок», «Репка»( участники  дети, родители, воспитатели).</a:t>
            </a:r>
          </a:p>
          <a:p>
            <a:pPr lvl="0">
              <a:buClr>
                <a:srgbClr val="90C226"/>
              </a:buClr>
              <a:buFont typeface="Wingdings" pitchFamily="2" charset="2"/>
              <a:buChar char="v"/>
            </a:pPr>
            <a:r>
              <a:rPr lang="ru-RU" i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5.Изготовление атрибутов  для показа </a:t>
            </a:r>
            <a:r>
              <a:rPr lang="ru-RU" i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сказок.</a:t>
            </a:r>
            <a:endParaRPr lang="ru-RU" i="1" dirty="0" smtClean="0">
              <a:solidFill>
                <a:prstClr val="white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90C226"/>
              </a:buClr>
              <a:buFont typeface="Wingdings" pitchFamily="2" charset="2"/>
              <a:buChar char="v"/>
            </a:pPr>
            <a:r>
              <a:rPr lang="ru-RU" i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6. Беседа «Использование фольклора в развитии речи младшего дошкольника»</a:t>
            </a:r>
          </a:p>
          <a:p>
            <a:pPr lvl="0">
              <a:buClr>
                <a:srgbClr val="90C226"/>
              </a:buClr>
              <a:buFont typeface="Wingdings" pitchFamily="2" charset="2"/>
              <a:buChar char="v"/>
            </a:pPr>
            <a:r>
              <a:rPr lang="ru-RU" i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7. Разучивание фольклорного материала: песенок – </a:t>
            </a:r>
            <a:r>
              <a:rPr lang="ru-RU" i="1" dirty="0" err="1" smtClean="0">
                <a:solidFill>
                  <a:prstClr val="white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потешек</a:t>
            </a:r>
            <a:r>
              <a:rPr lang="ru-RU" i="1" smtClean="0">
                <a:solidFill>
                  <a:prstClr val="white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i="1" smtClean="0">
                <a:solidFill>
                  <a:prstClr val="white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 прибауток </a:t>
            </a:r>
            <a:endParaRPr lang="ru-RU" i="1" dirty="0" smtClean="0">
              <a:solidFill>
                <a:prstClr val="white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8.Изготовление книжек- малышек на одну из любимых  песенок-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потешек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9..Родительский клуб «Вспомним детство»(народные игры), «Давайте поговорим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», тренинг «Парное взаимодействие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»</a:t>
            </a:r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54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703" y="2789129"/>
            <a:ext cx="8596668" cy="1320800"/>
          </a:xfrm>
        </p:spPr>
        <p:txBody>
          <a:bodyPr>
            <a:prstTxWarp prst="textDeflateTop">
              <a:avLst/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 ЗА ВНИМАНИЕ !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6946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ontent.foto.my.mail.ru/mail/r-silver/2305/i-58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382" y="204716"/>
            <a:ext cx="6967532" cy="4645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4631" y="5049671"/>
            <a:ext cx="10112991" cy="1665027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>
                <a:solidFill>
                  <a:srgbClr val="FFFF00"/>
                </a:solidFill>
                <a:latin typeface="Cambria" panose="02040503050406030204" pitchFamily="18" charset="0"/>
              </a:rPr>
              <a:t>Основная цель работы по развитию диалогической речи у детей дошкольного возраста состоит в том, </a:t>
            </a:r>
            <a:r>
              <a:rPr lang="ru-RU" sz="8000" dirty="0" smtClean="0">
                <a:solidFill>
                  <a:srgbClr val="FFFF00"/>
                </a:solidFill>
                <a:latin typeface="Cambria" panose="02040503050406030204" pitchFamily="18" charset="0"/>
              </a:rPr>
              <a:t>чтобы </a:t>
            </a:r>
          </a:p>
          <a:p>
            <a:r>
              <a:rPr lang="ru-RU" sz="100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mbria" panose="02040503050406030204" pitchFamily="18" charset="0"/>
              </a:rPr>
              <a:t>научить их пользоваться диалогом как формой общения.</a:t>
            </a:r>
            <a:endParaRPr lang="ru-RU" sz="10000" dirty="0" smtClean="0">
              <a:solidFill>
                <a:schemeClr val="accent2">
                  <a:lumMod val="20000"/>
                  <a:lumOff val="80000"/>
                </a:schemeClr>
              </a:solidFill>
              <a:latin typeface="Cambria" panose="02040503050406030204" pitchFamily="18" charset="0"/>
            </a:endParaRPr>
          </a:p>
          <a:p>
            <a:r>
              <a:rPr lang="de-DE" dirty="0" smtClean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973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63035" y="5000625"/>
            <a:ext cx="9352490" cy="1257299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Ведущей деятельностью в дошкольном  возрасте является  - игра.</a:t>
            </a:r>
            <a:endParaRPr lang="ru-RU" sz="3600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3" descr="http://www.obsheniye.ru/files/ob2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219075"/>
            <a:ext cx="5940425" cy="4533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884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9965" y="713984"/>
            <a:ext cx="8596668" cy="3963778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rgbClr val="FF00FF"/>
                </a:solidFill>
              </a:rPr>
              <a:t>Особая роль в этой работе отводится художественной литературе, поскольку встречи с ней ежедневны.</a:t>
            </a:r>
            <a:endParaRPr lang="ru-RU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2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89652" y="1628385"/>
            <a:ext cx="8596668" cy="2861486"/>
          </a:xfrm>
        </p:spPr>
        <p:txBody>
          <a:bodyPr>
            <a:normAutofit fontScale="90000"/>
          </a:bodyPr>
          <a:lstStyle/>
          <a:p>
            <a:r>
              <a:rPr lang="ru-RU" sz="5300" i="1" dirty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sz="5300" i="1" dirty="0" smtClean="0">
                <a:latin typeface="Times New Roman" pitchFamily="18" charset="0"/>
                <a:cs typeface="Times New Roman" pitchFamily="18" charset="0"/>
              </a:rPr>
              <a:t>Бизиковой О.А.</a:t>
            </a:r>
            <a:br>
              <a:rPr lang="ru-RU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300" i="1" dirty="0">
                <a:latin typeface="Times New Roman" pitchFamily="18" charset="0"/>
                <a:cs typeface="Times New Roman" pitchFamily="18" charset="0"/>
              </a:rPr>
              <a:t>направлена на развитие логически правильной диалогической речи у детей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269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04352" y="1929008"/>
            <a:ext cx="8597900" cy="4767308"/>
          </a:xfrm>
        </p:spPr>
        <p:txBody>
          <a:bodyPr>
            <a:normAutofit/>
          </a:bodyPr>
          <a:lstStyle/>
          <a:p>
            <a:pPr fontAlgn="base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Чтение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стихов по ролям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Диалоги в подвижных играх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Театрализованные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постановки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Пересказ по ролям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Игры-инсценировки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Режиссерские игры</a:t>
            </a:r>
            <a:r>
              <a:rPr lang="ru-RU" sz="1000" dirty="0"/>
              <a:t/>
            </a:r>
            <a:br>
              <a:rPr lang="ru-RU" sz="1000" dirty="0"/>
            </a:br>
            <a:endParaRPr lang="ru-RU" sz="1000" dirty="0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gray">
          <a:xfrm>
            <a:off x="1343707" y="751564"/>
            <a:ext cx="6825902" cy="95197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Диалоги на основе </a:t>
            </a:r>
          </a:p>
          <a:p>
            <a:pPr algn="ctr" eaLnBrk="0" hangingPunct="0">
              <a:defRPr/>
            </a:pP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литературного образца</a:t>
            </a:r>
            <a:endParaRPr lang="en-US" sz="32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81421" y="1785237"/>
            <a:ext cx="356687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Aft>
                <a:spcPct val="0"/>
              </a:spcAft>
              <a:buClr>
                <a:srgbClr val="FDAB2A"/>
              </a:buClr>
            </a:pPr>
            <a:r>
              <a:rPr 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Заученные диалоги</a:t>
            </a:r>
            <a:endParaRPr lang="en-US" sz="3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333" y="4015505"/>
            <a:ext cx="6115050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41797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505" y="350729"/>
            <a:ext cx="8596668" cy="475989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Чтение стихов по ролям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7335" y="789141"/>
            <a:ext cx="8596668" cy="5624186"/>
          </a:xfrm>
        </p:spPr>
        <p:txBody>
          <a:bodyPr numCol="2">
            <a:normAutofit/>
          </a:bodyPr>
          <a:lstStyle/>
          <a:p>
            <a:r>
              <a:rPr lang="ru-RU" sz="1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Пальчик, мальчик</a:t>
            </a:r>
            <a:r>
              <a:rPr lang="ru-RU" sz="1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…»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Пальчик </a:t>
            </a:r>
            <a:r>
              <a:rPr lang="ru-RU" sz="1600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мальчик, где ты был?</a:t>
            </a:r>
            <a:br>
              <a:rPr lang="ru-RU" sz="1600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С этим братцем в лес ходил. </a:t>
            </a:r>
            <a:br>
              <a:rPr lang="ru-RU" sz="1600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С этим братцем щи варил.</a:t>
            </a:r>
            <a:br>
              <a:rPr lang="ru-RU" sz="1600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С этим братцем кашу ел.</a:t>
            </a:r>
            <a:br>
              <a:rPr lang="ru-RU" sz="1600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С этим братцем песни </a:t>
            </a:r>
            <a:r>
              <a:rPr lang="ru-RU" sz="1600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пел.</a:t>
            </a:r>
            <a:endParaRPr lang="ru-RU" sz="1600" b="1" i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Как у нашего кота…»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1600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у нашего кота</a:t>
            </a:r>
            <a:br>
              <a:rPr lang="ru-RU" sz="1600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Шубка очень хороша,</a:t>
            </a:r>
            <a:br>
              <a:rPr lang="ru-RU" sz="1600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Как у котика усы</a:t>
            </a:r>
            <a:br>
              <a:rPr lang="ru-RU" sz="1600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Удивительной красы,</a:t>
            </a:r>
            <a:br>
              <a:rPr lang="ru-RU" sz="1600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Глаза смелые,</a:t>
            </a:r>
            <a:br>
              <a:rPr lang="ru-RU" sz="1600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Зубки белые</a:t>
            </a:r>
            <a:r>
              <a:rPr lang="ru-RU" sz="16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Сельская песня</a:t>
            </a:r>
            <a:r>
              <a:rPr lang="ru-RU" sz="1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spcBef>
                <a:spcPts val="0"/>
              </a:spcBef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Травка </a:t>
            </a: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зеленеет,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Солнышко блестит;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Ласточка с весною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сени к нам летит.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 нею солнце краше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 весна милей...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Прощебечь с дороги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Нам привет скорей!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Дам тебе я зерен,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 ты песню спой,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Что из стран далеких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Принесла с собой...</a:t>
            </a:r>
          </a:p>
          <a:p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А.Плещеев</a:t>
            </a:r>
          </a:p>
        </p:txBody>
      </p:sp>
    </p:spTree>
    <p:extLst>
      <p:ext uri="{BB962C8B-B14F-4D97-AF65-F5344CB8AC3E}">
        <p14:creationId xmlns:p14="http://schemas.microsoft.com/office/powerpoint/2010/main" val="396386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505" y="388308"/>
            <a:ext cx="8596668" cy="876822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Диалоги в подвижных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играх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7335" y="851770"/>
            <a:ext cx="8596668" cy="5611659"/>
          </a:xfrm>
        </p:spPr>
        <p:txBody>
          <a:bodyPr numCol="2">
            <a:normAutofit/>
          </a:bodyPr>
          <a:lstStyle/>
          <a:p>
            <a:pPr marL="342900" indent="-342900" algn="ctr">
              <a:buFontTx/>
              <a:buChar char="-"/>
            </a:pPr>
            <a:r>
              <a:rPr lang="ru-RU" sz="1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Русская народная игра </a:t>
            </a:r>
            <a:r>
              <a:rPr lang="ru-RU" sz="1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«Гуси-гуси»</a:t>
            </a:r>
            <a:r>
              <a:rPr lang="ru-RU" sz="1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-Гуси-гуси</a:t>
            </a:r>
            <a:r>
              <a:rPr lang="ru-RU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endParaRPr lang="ru-RU" sz="1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-Га-га-га-га!</a:t>
            </a:r>
          </a:p>
          <a:p>
            <a:pPr algn="ctr"/>
            <a:r>
              <a:rPr lang="ru-RU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Есть хотите? </a:t>
            </a:r>
          </a:p>
          <a:p>
            <a:pPr algn="ctr"/>
            <a:r>
              <a:rPr lang="ru-RU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-Да-да-да-да.</a:t>
            </a:r>
          </a:p>
          <a:p>
            <a:pPr algn="ctr"/>
            <a:r>
              <a:rPr lang="ru-RU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Так летите, скорее! </a:t>
            </a:r>
            <a:endParaRPr lang="ru-RU" sz="1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Tx/>
              <a:buChar char="-"/>
            </a:pPr>
            <a:r>
              <a:rPr lang="ru-RU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 нам никак нельзя: страшный волчище ждет под большой горой и не пускает нас домой!... </a:t>
            </a:r>
          </a:p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Подвижная </a:t>
            </a:r>
            <a:r>
              <a:rPr lang="ru-RU" sz="18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игра-имитация</a:t>
            </a:r>
          </a:p>
          <a:p>
            <a:pPr marL="342900" indent="-342900" algn="ctr">
              <a:buFontTx/>
              <a:buChar char="-"/>
            </a:pPr>
            <a:r>
              <a:rPr lang="ru-RU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котятки мыли лапки:</a:t>
            </a:r>
          </a:p>
          <a:p>
            <a:pPr marL="342900" indent="-342900" algn="ctr">
              <a:buFontTx/>
              <a:buChar char="-"/>
            </a:pPr>
            <a:r>
              <a:rPr lang="ru-RU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Вот так, вот </a:t>
            </a:r>
            <a:r>
              <a:rPr lang="ru-RU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так! Мыли </a:t>
            </a:r>
            <a:r>
              <a:rPr lang="ru-RU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ушки, мыли брюшки:</a:t>
            </a:r>
          </a:p>
          <a:p>
            <a:pPr marL="342900" indent="-342900" algn="ctr">
              <a:buFontTx/>
              <a:buChar char="-"/>
            </a:pPr>
            <a:r>
              <a:rPr lang="ru-RU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Вот так, вот так!</a:t>
            </a:r>
          </a:p>
          <a:p>
            <a:pPr marL="342900" indent="-342900" algn="ctr">
              <a:buFontTx/>
              <a:buChar char="-"/>
            </a:pPr>
            <a:r>
              <a:rPr lang="ru-RU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 потом они устали,</a:t>
            </a:r>
          </a:p>
          <a:p>
            <a:pPr marL="342900" indent="-342900" algn="ctr">
              <a:buFontTx/>
              <a:buChar char="-"/>
            </a:pPr>
            <a:r>
              <a:rPr lang="ru-RU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Сладко-сладко засыпали:</a:t>
            </a:r>
          </a:p>
          <a:p>
            <a:pPr marL="342900" indent="-342900" algn="ctr">
              <a:buFontTx/>
              <a:buChar char="-"/>
            </a:pPr>
            <a:r>
              <a:rPr lang="ru-RU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Вот так, вот так!</a:t>
            </a:r>
          </a:p>
          <a:p>
            <a:pPr marL="342900" indent="-342900" algn="ctr">
              <a:buFontTx/>
              <a:buChar char="-"/>
            </a:pPr>
            <a:endParaRPr lang="ru-RU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01007" y="1202498"/>
            <a:ext cx="413359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Русская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народная игра «Зайка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 smtClean="0"/>
          </a:p>
          <a:p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Зайка </a:t>
            </a: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серенький сидит </a:t>
            </a:r>
            <a:b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 ушами шевелит. </a:t>
            </a:r>
            <a:b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Вот так, вот так</a:t>
            </a:r>
            <a:b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Он ушами шевелит. </a:t>
            </a:r>
            <a:b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Зайке </a:t>
            </a: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холодно сидеть,</a:t>
            </a:r>
            <a:b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Надо лапочки согреть. </a:t>
            </a:r>
            <a:b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Вот так, вот так </a:t>
            </a:r>
            <a:b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Надо лапочки согреть</a:t>
            </a:r>
            <a:b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Зайке </a:t>
            </a: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холодно стоять,</a:t>
            </a:r>
            <a:b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Надо зайке поскакать. </a:t>
            </a:r>
            <a:b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Вот так, вот так</a:t>
            </a:r>
            <a:b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Надо зайке поскакать. </a:t>
            </a:r>
            <a:b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Зайку </a:t>
            </a: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волк испугал! </a:t>
            </a:r>
            <a:b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Зайка тут же убежал!</a:t>
            </a:r>
          </a:p>
        </p:txBody>
      </p:sp>
    </p:spTree>
    <p:extLst>
      <p:ext uri="{BB962C8B-B14F-4D97-AF65-F5344CB8AC3E}">
        <p14:creationId xmlns:p14="http://schemas.microsoft.com/office/powerpoint/2010/main" val="25119151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3879" y="175365"/>
            <a:ext cx="8950757" cy="425884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3200" dirty="0" smtClean="0"/>
              <a:t>Пересказ по ролям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3984" y="626301"/>
            <a:ext cx="10321446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Зверята»</a:t>
            </a:r>
          </a:p>
          <a:p>
            <a:r>
              <a:rPr lang="ru-RU" sz="1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Цель: формировать у детей навыки звукоподражания.</a:t>
            </a:r>
            <a:endParaRPr lang="ru-RU" sz="14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Воспитатель раздает детям шапочки зверей и говорит: </a:t>
            </a:r>
            <a:endParaRPr lang="ru-RU" sz="140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Я буду читать стихотворение о разных животных, </a:t>
            </a:r>
            <a:endParaRPr lang="ru-RU" sz="140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те дети, на ком надета такая шапочка, будут изображать</a:t>
            </a:r>
            <a:r>
              <a:rPr lang="ru-RU" sz="1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как эти животные разговаривают».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Все пушистые цыплятки,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Любопытные ребятки.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Мама спросит: «Где же вы?»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Цыплята скажут: «Пи-пи-пи!»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Курочка-хохлатушка по двору гуляла,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Деток созывала: «Ко-ко-ко, ко-ко-ко,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Не ходите далеко!»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Ходит по двору петух,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Аж захватывает дух.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Как увидит он зерно,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Закричит: «Ку-ка-ре-ку!»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Вышел котик погулять,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Решил цыпленка напугать.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Стал подкрадываться сразу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И мяукнул громко: «Мяу!»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Ловко прыгает лягушка,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У ней толстенькое брюшко,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Выпученные глаза,</a:t>
            </a:r>
          </a:p>
          <a:p>
            <a:r>
              <a:rPr lang="ru-RU" sz="1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Говорит она: «Ква-ква</a:t>
            </a:r>
            <a:r>
              <a:rPr lang="ru-RU" sz="1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37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1067</TotalTime>
  <Words>1075</Words>
  <Application>Microsoft Office PowerPoint</Application>
  <PresentationFormat>Произвольный</PresentationFormat>
  <Paragraphs>162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Грань</vt:lpstr>
      <vt:lpstr>Освоение диалогов на основе литературного образца дошкольниками младшего возраста</vt:lpstr>
      <vt:lpstr>Презентация PowerPoint</vt:lpstr>
      <vt:lpstr>Презентация PowerPoint</vt:lpstr>
      <vt:lpstr>Особая роль в этой работе отводится художественной литературе, поскольку встречи с ней ежедневны.</vt:lpstr>
      <vt:lpstr>Технология Бизиковой О.А.  направлена на развитие логически правильной диалогической речи у детей.</vt:lpstr>
      <vt:lpstr>Чтение стихов по ролям Диалоги в подвижных играх Театрализованные постановки  Пересказ по ролям Игры-инсценировки Режиссерские игры </vt:lpstr>
      <vt:lpstr>Чтение стихов по ролям</vt:lpstr>
      <vt:lpstr>Диалоги в подвижных играх </vt:lpstr>
      <vt:lpstr>Пересказ по ролям</vt:lpstr>
      <vt:lpstr>Театрализованная игра «Репка"  Наступила весна. Пригрело солнышко. Зазеленела травка на лугах. Вышел дед Митя в поле и посадил репку. Всё лето ухаживал дед Митя за репкой, поливал её (показ).  Вода со дна Вода холодна, Журчи, звени, Нашу репку напои. Поспевай, репка, Сладкой-сладкой.  И выросла репка большая-пребольшая. (Ведущая вместе с ребёнком, одетым в костюм деда, обходят вокруг репки).  Не в лесу, не на горе, У дедушки на дворе, Чудо-репка выросла, Листья к солнцу вынесла, Что за репка – не понять, Всей семьёй не обнять.  Ведущая: Дедушка Митя, надо теперь постараться репку из земли вытащить (ребёнок в костюме деда подходит к репке).  Стал дед Митя репку из земли тянуть. Тянет-потянет, а вытянуть не может.  Вот так репку вырастил дед Митя и справиться с ней не может! Но у него много помощников. Кого позовём?  Дед Митя: Бабка, помоги репку из земли тянуть! Ведущая: Не идёт баба Ксюша, не слышит. Наверно пироги печёт. Давай, дед Митя, ещё раз позовём. Дед Митя: Бабка, помоги!  (Выходит ребёнок в костюме бабки).  Ведущая: Бабка за дедку, дедка за репку, тянут-потянут, а вытянуть не могут. Тогда позвала бабка Ксюша внучку Машу. Баба Ксюша: Внучка Машенька,помоги! Внучка Машенька: Иду, иду, бабушка! Ведущая: Спешит внучка Маша на помощь старикам. Внучка за бабку, бабка за дедку, дедка за репку, тянут-потянут, а вытянуть не могут.  Внучка Машенька:  В огороде выросла репка, репка, Да сидит на грядочке крепко, крепко.  Ведущая: Позвала внучка Машенька собачку Жучку. Жучка не задержалась, сразу на помощь прибежала. Собачка Жучка: Гав-гав-гав! Ведущая: Собачка Жучка за внучку, внучка за бабку, бабка за дедку, дедка за репку. Тянут-потянут, никак не вытянут репку. Что же делать? Наверно нужно ещё кого-то на помощь позвать?  И позвала тогда собачка Жучка кошку Мурку.  Все: Кошка Мурка, помоги! Ведущая: Не идёт кошка Мурка, лежит нежится на солнышке, не слышит Жучку. Давайте скажем волшебное слово. Все: Кошка Мурка, помоги, пожалуйста, не справимся мы без тебя! (Бежит ребёнок в костюме кошки). Ведущая: Вот и кошка Мурка прибежала на помощь! Ай, да Мурка! Ай, да молодец! Кошка Мурка за Жучку, Жучка за внучку, внучка за бабку, бабка за дедку, дедка за репку. Тянут-потянут, а вытянуть не могут.  Тут не далеко, в маленькой норке, живёт мышка-норушка. Ночью она по полю гуляет, крошки подбирает. Может быть она нам поможет. Давайте все вместе её позовём.  Все: Мышка, помоги нам, пожалуйста, репку из земли тянуть! Ведущая: Мышка попискивает от страха, но всё же спешит на помощь. Мышка за кошку, кошка за Жучку, Жучка за внучку, внучка за бабку, бабка за дедку, дедка за репку. Тянут-потянут и вытянули репку. Вытянули! Все вместе! Ай да репка, чудо-репка! Ай да хороша!  (Все герои сказки водят хоровод вокруг репки и поют песню).  Чудо-репка удалась, удалась, Сладким соком налилась, налилась, Золотиста и кругла, и кругла, Радость всем нам принесла, принесла. Уж я репку напеку, наварю, По кусочку раздарю, раздарю. Всех друзей я угощу, угощу! Тут и сказке конец, кто дослушал – молодец!</vt:lpstr>
      <vt:lpstr>Игры-инсценировки</vt:lpstr>
      <vt:lpstr>Игры-инсценировки   «Как непослушный котенок  лапу обжег» </vt:lpstr>
      <vt:lpstr>Презентация PowerPoint</vt:lpstr>
      <vt:lpstr>Презентация PowerPoint</vt:lpstr>
      <vt:lpstr> Работа с родителями</vt:lpstr>
      <vt:lpstr>СПАСИБО ЗА ВНИМАНИЕ 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Освоение диалогов на основе литературного образца дошкольниками младшего возраста</dc:title>
  <dc:creator>Fill</dc:creator>
  <cp:lastModifiedBy>Ирина</cp:lastModifiedBy>
  <cp:revision>41</cp:revision>
  <dcterms:created xsi:type="dcterms:W3CDTF">2015-04-02T15:27:40Z</dcterms:created>
  <dcterms:modified xsi:type="dcterms:W3CDTF">2016-01-06T23:23:08Z</dcterms:modified>
</cp:coreProperties>
</file>