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BF6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83F65-EF5C-4E31-98D6-CE071DC4C522}" type="datetimeFigureOut">
              <a:rPr lang="ru-RU" smtClean="0"/>
              <a:pPr/>
              <a:t>20.12.2015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250D-7149-4E76-A2A9-C08D0078B4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uper-science-fair-projects.com/image-files/kayla.gif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Интерактивный кроссворд «Свойства воды»,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биология 6 класс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38400" y="403860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Скворцова Татьяна Александровна,</a:t>
            </a:r>
          </a:p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биологии</a:t>
            </a:r>
          </a:p>
          <a:p>
            <a:pPr algn="r"/>
            <a:endParaRPr 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43000" y="1524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Муниципальное казенное  общеобразовательное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Краснобаковская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специальная (коррекционная)    школа-интернат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VIII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вида»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Нижегородская область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р.п. Красные Баки</a:t>
            </a:r>
          </a:p>
        </p:txBody>
      </p:sp>
      <p:sp>
        <p:nvSpPr>
          <p:cNvPr id="5" name="Управляющая кнопка: сведения 4">
            <a:hlinkClick r:id="" action="ppaction://hlinkshowjump?jump=lastslide" highlightClick="1"/>
          </p:cNvPr>
          <p:cNvSpPr/>
          <p:nvPr/>
        </p:nvSpPr>
        <p:spPr>
          <a:xfrm>
            <a:off x="7162800" y="6019800"/>
            <a:ext cx="609600" cy="661416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7924800" y="6019800"/>
            <a:ext cx="838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Инструкция по управлению презентацией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Кроссворд можно отгадывать в любой последовательности вопросов.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нажатии на № вопроса появляется вопрос.</a:t>
            </a:r>
          </a:p>
          <a:p>
            <a:pPr marL="457200" indent="-4572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нажатии на вопрос появляется ответ и исчезает вопрос.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 нажатии на                  завершается показ презентации.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в конец 6">
            <a:hlinkClick r:id="" action="ppaction://hlinkshowjump?jump=nextslide" highlightClick="1"/>
          </p:cNvPr>
          <p:cNvSpPr/>
          <p:nvPr/>
        </p:nvSpPr>
        <p:spPr>
          <a:xfrm>
            <a:off x="7924800" y="6019800"/>
            <a:ext cx="838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733800" y="4419600"/>
            <a:ext cx="1371600" cy="6096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Выход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http://www.super-science-fair-projects.com/image-files/kayla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0000"/>
          </a:blip>
          <a:srcRect/>
          <a:stretch>
            <a:fillRect/>
          </a:stretch>
        </p:blipFill>
        <p:spPr bwMode="auto">
          <a:xfrm>
            <a:off x="6782541" y="2819400"/>
            <a:ext cx="2361459" cy="40386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86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67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48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229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1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562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943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24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705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43484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00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00600" y="2743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0060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800600" y="1981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00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00600" y="1219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800600" y="47244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324600" y="1219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467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7086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705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43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24600" y="1981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324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7848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91084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29184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7284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05384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43484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594360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56260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518160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2529840" y="2362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3276600" y="3124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3276600" y="2743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276600" y="1219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276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76600" y="1981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49615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2861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3623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3242914" y="3886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211515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1718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1337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956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3242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4004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4385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4004914" y="464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4004914" y="5029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4004914" y="3124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3623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004914" y="3886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5147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4766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4385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004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2861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3242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Прямоугольник 65"/>
          <p:cNvSpPr/>
          <p:nvPr/>
        </p:nvSpPr>
        <p:spPr>
          <a:xfrm>
            <a:off x="5528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5909914" y="3886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5909914" y="3124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2514600" y="1981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2514600" y="45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1" name="Прямоугольник 70"/>
          <p:cNvSpPr/>
          <p:nvPr/>
        </p:nvSpPr>
        <p:spPr>
          <a:xfrm>
            <a:off x="2514600" y="838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2" name="Прямоугольник 71"/>
          <p:cNvSpPr/>
          <p:nvPr/>
        </p:nvSpPr>
        <p:spPr>
          <a:xfrm>
            <a:off x="2514600" y="1219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2514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2895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990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1371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1752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2133600" y="1600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Скругленная прямоугольная выноска 82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5605"/>
              <a:gd name="adj2" fmla="val -16646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происходит с водой при нагревании?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4038600" y="838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4038600" y="762000"/>
            <a:ext cx="3642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419600" y="762000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4800600" y="762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105400" y="762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486400" y="762000"/>
            <a:ext cx="55015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901086" y="762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24600" y="762000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705600" y="762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7086600" y="762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7467600" y="762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772400" y="762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229600" y="762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609600" y="1600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09600" y="1524000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8" name="Скругленная прямоугольная выноска 97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818"/>
              <a:gd name="adj2" fmla="val -16646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бурный переход воды в пар?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964116" y="1524000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329086" y="1524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710086" y="1524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2124750" y="1524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2472086" y="1524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2819400" y="1524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3267750" y="1524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Скругленная прямоугольная выноска 105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211"/>
              <a:gd name="adj2" fmla="val -165124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Дождь, снег, град это….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7" name="Прямоугольник 106"/>
          <p:cNvSpPr/>
          <p:nvPr/>
        </p:nvSpPr>
        <p:spPr>
          <a:xfrm>
            <a:off x="5562600" y="1600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5562600" y="1524000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5867400" y="1524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337448" y="1524000"/>
            <a:ext cx="444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6705600" y="1524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086600" y="1524000"/>
            <a:ext cx="4138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7441116" y="1524000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806086" y="1524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2133600" y="2362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133600" y="2286000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488116" y="2286000"/>
            <a:ext cx="42672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895600" y="2286000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276600" y="2286000"/>
            <a:ext cx="4299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3657600" y="2286000"/>
            <a:ext cx="3962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4038600" y="2286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4377086" y="2286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758086" y="2286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5520086" y="2286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190382" y="2286000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5943600" y="2286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Скругленная прямоугольная выноска 127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616"/>
              <a:gd name="adj2" fmla="val -16646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Переход воды в природе из одного состояния в другой.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9" name="Скругленная прямоугольная выноска 128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414"/>
              <a:gd name="adj2" fmla="val -166462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процесс превращения воды в пар?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0" name="Прямоугольник 129"/>
          <p:cNvSpPr/>
          <p:nvPr/>
        </p:nvSpPr>
        <p:spPr>
          <a:xfrm>
            <a:off x="2480914" y="3505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480914" y="3429000"/>
            <a:ext cx="3642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2819400" y="3429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242914" y="3429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3581400" y="3429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3978430" y="3429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4385914" y="3429000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4766914" y="3429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5105400" y="3429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486400" y="3429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" name="Прямоугольник 139"/>
          <p:cNvSpPr/>
          <p:nvPr/>
        </p:nvSpPr>
        <p:spPr>
          <a:xfrm>
            <a:off x="5909914" y="3505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1" name="TextBox 140"/>
          <p:cNvSpPr txBox="1"/>
          <p:nvPr/>
        </p:nvSpPr>
        <p:spPr>
          <a:xfrm>
            <a:off x="5909914" y="3429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Скругленная прямоугольная выноска 141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616"/>
              <a:gd name="adj2" fmla="val -1677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природная вода, содержащая соли и газы?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Прямоугольник 142"/>
          <p:cNvSpPr/>
          <p:nvPr/>
        </p:nvSpPr>
        <p:spPr>
          <a:xfrm>
            <a:off x="210154" y="4267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4" name="TextBox 143"/>
          <p:cNvSpPr txBox="1"/>
          <p:nvPr/>
        </p:nvSpPr>
        <p:spPr>
          <a:xfrm>
            <a:off x="194914" y="4191000"/>
            <a:ext cx="36420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TextBox 145"/>
          <p:cNvSpPr txBox="1"/>
          <p:nvPr/>
        </p:nvSpPr>
        <p:spPr>
          <a:xfrm>
            <a:off x="914400" y="4191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1295400" y="4191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>
            <a:off x="1710064" y="4191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TextBox 148"/>
          <p:cNvSpPr txBox="1"/>
          <p:nvPr/>
        </p:nvSpPr>
        <p:spPr>
          <a:xfrm>
            <a:off x="2099914" y="4191000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2454430" y="4191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2785714" y="4191000"/>
            <a:ext cx="4331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3235666" y="4191000"/>
            <a:ext cx="40588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Ь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3547714" y="4191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4" name="Прямоугольник 153"/>
          <p:cNvSpPr/>
          <p:nvPr/>
        </p:nvSpPr>
        <p:spPr>
          <a:xfrm>
            <a:off x="575914" y="4267200"/>
            <a:ext cx="365760" cy="365760"/>
          </a:xfrm>
          <a:prstGeom prst="rect">
            <a:avLst/>
          </a:prstGeom>
          <a:solidFill>
            <a:srgbClr val="A0BF6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499714" y="4191000"/>
            <a:ext cx="49885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3962400" y="4191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4359430" y="4191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Я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7" name="Скругленная прямоугольная выноска 156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616"/>
              <a:gd name="adj2" fmla="val -1677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Огромная  толща льда, накапливающаяся из года в год.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" name="Прямоугольник 157"/>
          <p:cNvSpPr/>
          <p:nvPr/>
        </p:nvSpPr>
        <p:spPr>
          <a:xfrm>
            <a:off x="2514600" y="9144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9" name="TextBox 158"/>
          <p:cNvSpPr txBox="1"/>
          <p:nvPr/>
        </p:nvSpPr>
        <p:spPr>
          <a:xfrm>
            <a:off x="2514600" y="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0" name="TextBox 159"/>
          <p:cNvSpPr txBox="1"/>
          <p:nvPr/>
        </p:nvSpPr>
        <p:spPr>
          <a:xfrm>
            <a:off x="2438400" y="381000"/>
            <a:ext cx="4331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2472086" y="762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2" name="TextBox 161"/>
          <p:cNvSpPr txBox="1"/>
          <p:nvPr/>
        </p:nvSpPr>
        <p:spPr>
          <a:xfrm>
            <a:off x="2481704" y="1143000"/>
            <a:ext cx="4138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" name="TextBox 162"/>
          <p:cNvSpPr txBox="1"/>
          <p:nvPr/>
        </p:nvSpPr>
        <p:spPr>
          <a:xfrm>
            <a:off x="2514600" y="19050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" name="Скругленная прямоугольная выноска 163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616"/>
              <a:gd name="adj2" fmla="val -1677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вода с растворенным в ней веществом?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5" name="Прямоугольник 164"/>
          <p:cNvSpPr/>
          <p:nvPr/>
        </p:nvSpPr>
        <p:spPr>
          <a:xfrm>
            <a:off x="4800600" y="76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800600" y="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8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4800600" y="381000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4800600" y="1143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4758086" y="153418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4758086" y="1905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4800600" y="2677180"/>
            <a:ext cx="38824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2" name="Скругленная прямоугольная выноска 171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616"/>
              <a:gd name="adj2" fmla="val -1677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называются капельки воды утром на траве?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3" name="Прямоугольник 172"/>
          <p:cNvSpPr/>
          <p:nvPr/>
        </p:nvSpPr>
        <p:spPr>
          <a:xfrm>
            <a:off x="6324600" y="457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6324600" y="381000"/>
            <a:ext cx="351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5" name="TextBox 174"/>
          <p:cNvSpPr txBox="1"/>
          <p:nvPr/>
        </p:nvSpPr>
        <p:spPr>
          <a:xfrm>
            <a:off x="6324600" y="11430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6324600" y="1905000"/>
            <a:ext cx="3312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7" name="Прямоугольник 176"/>
          <p:cNvSpPr/>
          <p:nvPr/>
        </p:nvSpPr>
        <p:spPr>
          <a:xfrm>
            <a:off x="3276600" y="838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8" name="Скругленная прямоугольная выноска 177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616"/>
              <a:gd name="adj2" fmla="val -1677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Благодаря этому свойству вода распространена по поверхности Земли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3200400" y="762000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3276600" y="1143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3276600" y="1905000"/>
            <a:ext cx="457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2" name="TextBox 181"/>
          <p:cNvSpPr txBox="1"/>
          <p:nvPr/>
        </p:nvSpPr>
        <p:spPr>
          <a:xfrm>
            <a:off x="3227674" y="2667000"/>
            <a:ext cx="42992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3" name="TextBox 182"/>
          <p:cNvSpPr txBox="1"/>
          <p:nvPr/>
        </p:nvSpPr>
        <p:spPr>
          <a:xfrm>
            <a:off x="3276600" y="3048000"/>
            <a:ext cx="4074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3200400" y="3810000"/>
            <a:ext cx="4660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5" name="Скругленная прямоугольная выноска 184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616"/>
              <a:gd name="adj2" fmla="val -1677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Чистая природная вода не имеет ….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6" name="Прямоугольник 185"/>
          <p:cNvSpPr/>
          <p:nvPr/>
        </p:nvSpPr>
        <p:spPr>
          <a:xfrm>
            <a:off x="3977640" y="2743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7" name="TextBox 186"/>
          <p:cNvSpPr txBox="1"/>
          <p:nvPr/>
        </p:nvSpPr>
        <p:spPr>
          <a:xfrm>
            <a:off x="3886200" y="2667000"/>
            <a:ext cx="49968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3962400" y="3048000"/>
            <a:ext cx="3609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3962400" y="3810000"/>
            <a:ext cx="44435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0" name="TextBox 189"/>
          <p:cNvSpPr txBox="1"/>
          <p:nvPr/>
        </p:nvSpPr>
        <p:spPr>
          <a:xfrm>
            <a:off x="3962400" y="4572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Х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1" name="TextBox 190"/>
          <p:cNvSpPr txBox="1"/>
          <p:nvPr/>
        </p:nvSpPr>
        <p:spPr>
          <a:xfrm>
            <a:off x="3962400" y="4953000"/>
            <a:ext cx="42511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2" name="Скругленная прямоугольная выноска 191"/>
          <p:cNvSpPr/>
          <p:nvPr/>
        </p:nvSpPr>
        <p:spPr>
          <a:xfrm>
            <a:off x="457200" y="5791200"/>
            <a:ext cx="6553200" cy="914400"/>
          </a:xfrm>
          <a:prstGeom prst="wedgeRoundRectCallout">
            <a:avLst>
              <a:gd name="adj1" fmla="val 56616"/>
              <a:gd name="adj2" fmla="val -167799"/>
              <a:gd name="adj3" fmla="val 16667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 называется твёрдое состояние воды?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5882640" y="2743200"/>
            <a:ext cx="365760" cy="365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2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" name="TextBox 193"/>
          <p:cNvSpPr txBox="1"/>
          <p:nvPr/>
        </p:nvSpPr>
        <p:spPr>
          <a:xfrm>
            <a:off x="5791200" y="2667000"/>
            <a:ext cx="51809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12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5" name="TextBox 194"/>
          <p:cNvSpPr txBox="1"/>
          <p:nvPr/>
        </p:nvSpPr>
        <p:spPr>
          <a:xfrm>
            <a:off x="5867400" y="3048000"/>
            <a:ext cx="43313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6" name="TextBox 195"/>
          <p:cNvSpPr txBox="1"/>
          <p:nvPr/>
        </p:nvSpPr>
        <p:spPr>
          <a:xfrm>
            <a:off x="5867400" y="3810000"/>
            <a:ext cx="41389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endParaRPr lang="ru-RU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8" name="Скругленный прямоугольник 197">
            <a:hlinkClick r:id="" action="ppaction://hlinkshowjump?jump=endshow"/>
          </p:cNvPr>
          <p:cNvSpPr/>
          <p:nvPr/>
        </p:nvSpPr>
        <p:spPr>
          <a:xfrm>
            <a:off x="228600" y="228600"/>
            <a:ext cx="1371600" cy="6096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Выход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8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0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9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0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8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0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6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25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131" restart="whenNotActive" fill="hold" evtFilter="cancelBubble" nodeType="interactiveSeq">
                <p:stCondLst>
                  <p:cond evt="onClick" delay="0">
                    <p:tgtEl>
                      <p:spTgt spid="1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2" fill="hold">
                      <p:stCondLst>
                        <p:cond delay="0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6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7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8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7"/>
                  </p:tgtEl>
                </p:cond>
              </p:nextCondLst>
            </p:seq>
            <p:seq concurrent="1" nextAc="seek">
              <p:cTn id="139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0" fill="hold">
                      <p:stCondLst>
                        <p:cond delay="0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4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7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3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6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2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8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500"/>
                            </p:stCondLst>
                            <p:childTnLst>
                              <p:par>
                                <p:cTn id="173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174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180" restart="whenNotActive" fill="hold" evtFilter="cancelBubble" nodeType="interactiveSeq">
                <p:stCondLst>
                  <p:cond evt="onClick" delay="0">
                    <p:tgtEl>
                      <p:spTgt spid="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1" fill="hold">
                      <p:stCondLst>
                        <p:cond delay="0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5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6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7" dur="8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1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3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2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5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500"/>
                            </p:stCondLst>
                            <p:childTnLst>
                              <p:par>
                                <p:cTn id="219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0" dur="2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2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2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200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4" dur="2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  <p:seq concurrent="1" nextAc="seek">
              <p:cTn id="226" restart="whenNotActive" fill="hold" evtFilter="cancelBubble" nodeType="interactiveSeq">
                <p:stCondLst>
                  <p:cond evt="onClick" delay="0">
                    <p:tgtEl>
                      <p:spTgt spid="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7" fill="hold">
                      <p:stCondLst>
                        <p:cond delay="0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1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2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3" dur="8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4"/>
                  </p:tgtEl>
                </p:cond>
              </p:nextCondLst>
            </p:seq>
            <p:seq concurrent="1" nextAc="seek">
              <p:cTn id="234" restart="whenNotActive" fill="hold" evtFilter="cancelBubble" nodeType="interactiveSeq">
                <p:stCondLst>
                  <p:cond evt="onClick" delay="0">
                    <p:tgtEl>
                      <p:spTgt spid="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5" fill="hold">
                      <p:stCondLst>
                        <p:cond delay="0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9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2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5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8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1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4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7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3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72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2000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6" dur="2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2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1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3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4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5" dur="8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9"/>
                  </p:tgtEl>
                </p:cond>
              </p:nextCondLst>
            </p:seq>
            <p:seq concurrent="1" nextAc="seek">
              <p:cTn id="286" restart="whenNotActive" fill="hold" evtFilter="cancelBubble" nodeType="interactiveSeq">
                <p:stCondLst>
                  <p:cond evt="onClick" delay="0">
                    <p:tgtEl>
                      <p:spTgt spid="1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7" fill="hold">
                      <p:stCondLst>
                        <p:cond delay="0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4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7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8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3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4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6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7" fill="hold">
                            <p:stCondLst>
                              <p:cond delay="500"/>
                            </p:stCondLst>
                            <p:childTnLst>
                              <p:par>
                                <p:cTn id="308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09" dur="2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2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0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3" dur="2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7"/>
                  </p:tgtEl>
                </p:cond>
              </p:nextCondLst>
            </p:seq>
            <p:seq concurrent="1" nextAc="seek">
              <p:cTn id="315" restart="whenNotActive" fill="hold" evtFilter="cancelBubble" nodeType="interactiveSeq">
                <p:stCondLst>
                  <p:cond evt="onClick" delay="0">
                    <p:tgtEl>
                      <p:spTgt spid="1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6" fill="hold">
                      <p:stCondLst>
                        <p:cond delay="0"/>
                      </p:stCondLst>
                      <p:childTnLst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0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1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2" dur="8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6"/>
                  </p:tgtEl>
                </p:cond>
              </p:nextCondLst>
            </p:seq>
            <p:seq concurrent="1" nextAc="seek">
              <p:cTn id="323" restart="whenNotActive" fill="hold" evtFilter="cancelBubble" nodeType="interactiveSeq">
                <p:stCondLst>
                  <p:cond evt="onClick" delay="0">
                    <p:tgtEl>
                      <p:spTgt spid="1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4" fill="hold">
                      <p:stCondLst>
                        <p:cond delay="0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8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9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4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0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3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6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7" fill="hold">
                            <p:stCondLst>
                              <p:cond delay="500"/>
                            </p:stCondLst>
                            <p:childTnLst>
                              <p:par>
                                <p:cTn id="348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49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4"/>
                  </p:tgtEl>
                </p:cond>
              </p:nextCondLst>
            </p:seq>
            <p:seq concurrent="1" nextAc="seek">
              <p:cTn id="355" restart="whenNotActive" fill="hold" evtFilter="cancelBubble" nodeType="interactiveSeq">
                <p:stCondLst>
                  <p:cond evt="onClick" delay="0">
                    <p:tgtEl>
                      <p:spTgt spid="1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6" fill="hold">
                      <p:stCondLst>
                        <p:cond delay="0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0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1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2" dur="8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4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1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>
                      <p:stCondLst>
                        <p:cond delay="0"/>
                      </p:stCondLst>
                      <p:childTnLst>
                        <p:par>
                          <p:cTn id="365" fill="hold">
                            <p:stCondLst>
                              <p:cond delay="0"/>
                            </p:stCondLst>
                            <p:childTnLst>
                              <p:par>
                                <p:cTn id="366" presetID="18" presetClass="entr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1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2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8" fill="hold">
                            <p:stCondLst>
                              <p:cond delay="500"/>
                            </p:stCondLst>
                            <p:childTnLst>
                              <p:par>
                                <p:cTn id="379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380" dur="2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2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3" dur="20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2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1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1" dur="8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2" dur="8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3" dur="8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9"/>
                  </p:tgtEl>
                </p:cond>
              </p:nextCondLst>
            </p:seq>
            <p:seq concurrent="1" nextAc="seek">
              <p:cTn id="394" restart="whenNotActive" fill="hold" evtFilter="cancelBubble" nodeType="interactiveSeq">
                <p:stCondLst>
                  <p:cond evt="onClick" delay="0">
                    <p:tgtEl>
                      <p:spTgt spid="1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5" fill="hold">
                      <p:stCondLst>
                        <p:cond delay="0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9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0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2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5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8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1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4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5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1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4" fill="hold">
                            <p:stCondLst>
                              <p:cond delay="500"/>
                            </p:stCondLst>
                            <p:childTnLst>
                              <p:par>
                                <p:cTn id="425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26" dur="2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7" dur="2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8" dur="2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9" dur="20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0" dur="20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8"/>
                  </p:tgtEl>
                </p:cond>
              </p:nextCondLst>
            </p:seq>
            <p:seq concurrent="1" nextAc="seek">
              <p:cTn id="432" restart="whenNotActive" fill="hold" evtFilter="cancelBubble" nodeType="interactiveSeq">
                <p:stCondLst>
                  <p:cond evt="onClick" delay="0">
                    <p:tgtEl>
                      <p:spTgt spid="1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3" fill="hold">
                      <p:stCondLst>
                        <p:cond delay="0"/>
                      </p:stCondLst>
                      <p:childTnLst>
                        <p:par>
                          <p:cTn id="434" fill="hold">
                            <p:stCondLst>
                              <p:cond delay="0"/>
                            </p:stCondLst>
                            <p:childTnLst>
                              <p:par>
                                <p:cTn id="43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7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8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9" dur="8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7"/>
                  </p:tgtEl>
                </p:cond>
              </p:nextCondLst>
            </p:seq>
            <p:seq concurrent="1" nextAc="seek">
              <p:cTn id="440" restart="whenNotActive" fill="hold" evtFilter="cancelBubble" nodeType="interactiveSeq">
                <p:stCondLst>
                  <p:cond evt="onClick" delay="0">
                    <p:tgtEl>
                      <p:spTgt spid="1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1" fill="hold">
                      <p:stCondLst>
                        <p:cond delay="0"/>
                      </p:stCondLst>
                      <p:childTnLst>
                        <p:par>
                          <p:cTn id="442" fill="hold">
                            <p:stCondLst>
                              <p:cond delay="0"/>
                            </p:stCondLst>
                            <p:childTnLst>
                              <p:par>
                                <p:cTn id="4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5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6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8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2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4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1" fill="hold">
                            <p:stCondLst>
                              <p:cond delay="500"/>
                            </p:stCondLst>
                            <p:childTnLst>
                              <p:par>
                                <p:cTn id="462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63"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4"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5"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6" dur="2000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7" dur="2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5"/>
                  </p:tgtEl>
                </p:cond>
              </p:nextCondLst>
            </p:seq>
            <p:seq concurrent="1" nextAc="seek">
              <p:cTn id="469" restart="whenNotActive" fill="hold" evtFilter="cancelBubble" nodeType="interactiveSeq">
                <p:stCondLst>
                  <p:cond evt="onClick" delay="0">
                    <p:tgtEl>
                      <p:spTgt spid="1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0" fill="hold">
                      <p:stCondLst>
                        <p:cond delay="0"/>
                      </p:stCondLst>
                      <p:childTnLst>
                        <p:par>
                          <p:cTn id="471" fill="hold">
                            <p:stCondLst>
                              <p:cond delay="0"/>
                            </p:stCondLst>
                            <p:childTnLst>
                              <p:par>
                                <p:cTn id="4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4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5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6" dur="8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4"/>
                  </p:tgtEl>
                </p:cond>
              </p:nextCondLst>
            </p:seq>
            <p:seq concurrent="1" nextAc="seek">
              <p:cTn id="477" restart="whenNotActive" fill="hold" evtFilter="cancelBubble" nodeType="interactiveSeq">
                <p:stCondLst>
                  <p:cond evt="onClick" delay="0">
                    <p:tgtEl>
                      <p:spTgt spid="1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8" fill="hold">
                      <p:stCondLst>
                        <p:cond delay="0"/>
                      </p:stCondLst>
                      <p:childTnLst>
                        <p:par>
                          <p:cTn id="479" fill="hold">
                            <p:stCondLst>
                              <p:cond delay="0"/>
                            </p:stCondLst>
                            <p:childTnLst>
                              <p:par>
                                <p:cTn id="48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2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3" presetID="18" presetClass="entr" presetSubtype="1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5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8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9" fill="hold">
                            <p:stCondLst>
                              <p:cond delay="500"/>
                            </p:stCondLst>
                            <p:childTnLst>
                              <p:par>
                                <p:cTn id="490" presetID="54" presetClass="exit" presetSubtype="0" decel="100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491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2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3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4" dur="2000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95" dur="2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2"/>
                  </p:tgtEl>
                </p:cond>
              </p:nextCondLst>
            </p:seq>
          </p:childTnLst>
        </p:cTn>
      </p:par>
    </p:tnLst>
    <p:bldLst>
      <p:bldP spid="83" grpId="0" animBg="1"/>
      <p:bldP spid="83" grpId="1" animBg="1"/>
      <p:bldP spid="84" grpId="0"/>
      <p:bldP spid="85" grpId="0"/>
      <p:bldP spid="85" grpId="1"/>
      <p:bldP spid="86" grpId="0"/>
      <p:bldP spid="87" grpId="0"/>
      <p:bldP spid="88" grpId="0"/>
      <p:bldP spid="89" grpId="0"/>
      <p:bldP spid="89" grpId="1"/>
      <p:bldP spid="90" grpId="0"/>
      <p:bldP spid="91" grpId="0"/>
      <p:bldP spid="92" grpId="0"/>
      <p:bldP spid="93" grpId="0"/>
      <p:bldP spid="94" grpId="0"/>
      <p:bldP spid="98" grpId="0" animBg="1"/>
      <p:bldP spid="98" grpId="1" animBg="1"/>
      <p:bldP spid="99" grpId="0"/>
      <p:bldP spid="100" grpId="0"/>
      <p:bldP spid="101" grpId="0"/>
      <p:bldP spid="102" grpId="0"/>
      <p:bldP spid="103" grpId="0"/>
      <p:bldP spid="103" grpId="1"/>
      <p:bldP spid="104" grpId="0"/>
      <p:bldP spid="105" grpId="0"/>
      <p:bldP spid="105" grpId="1"/>
      <p:bldP spid="106" grpId="0" animBg="1"/>
      <p:bldP spid="106" grpId="1" animBg="1"/>
      <p:bldP spid="109" grpId="0"/>
      <p:bldP spid="110" grpId="0"/>
      <p:bldP spid="110" grpId="1"/>
      <p:bldP spid="111" grpId="0"/>
      <p:bldP spid="112" grpId="0"/>
      <p:bldP spid="113" grpId="0"/>
      <p:bldP spid="114" grpId="0"/>
      <p:bldP spid="118" grpId="0"/>
      <p:bldP spid="118" grpId="1"/>
      <p:bldP spid="119" grpId="0"/>
      <p:bldP spid="120" grpId="0"/>
      <p:bldP spid="120" grpId="1"/>
      <p:bldP spid="121" grpId="0"/>
      <p:bldP spid="122" grpId="0"/>
      <p:bldP spid="123" grpId="0"/>
      <p:bldP spid="124" grpId="0"/>
      <p:bldP spid="124" grpId="1"/>
      <p:bldP spid="125" grpId="0"/>
      <p:bldP spid="126" grpId="0"/>
      <p:bldP spid="127" grpId="0"/>
      <p:bldP spid="128" grpId="0" animBg="1"/>
      <p:bldP spid="128" grpId="1" animBg="1"/>
      <p:bldP spid="129" grpId="0" animBg="1"/>
      <p:bldP spid="129" grpId="1" animBg="1"/>
      <p:bldP spid="132" grpId="0"/>
      <p:bldP spid="133" grpId="0"/>
      <p:bldP spid="133" grpId="1"/>
      <p:bldP spid="134" grpId="0"/>
      <p:bldP spid="135" grpId="0"/>
      <p:bldP spid="135" grpId="1"/>
      <p:bldP spid="136" grpId="0"/>
      <p:bldP spid="137" grpId="0"/>
      <p:bldP spid="138" grpId="0"/>
      <p:bldP spid="139" grpId="0"/>
      <p:bldP spid="141" grpId="0"/>
      <p:bldP spid="141" grpId="1"/>
      <p:bldP spid="142" grpId="0" animBg="1"/>
      <p:bldP spid="142" grpId="1" animBg="1"/>
      <p:bldP spid="146" grpId="0"/>
      <p:bldP spid="147" grpId="0"/>
      <p:bldP spid="148" grpId="0"/>
      <p:bldP spid="149" grpId="0"/>
      <p:bldP spid="150" grpId="0"/>
      <p:bldP spid="151" grpId="0"/>
      <p:bldP spid="152" grpId="0"/>
      <p:bldP spid="152" grpId="1"/>
      <p:bldP spid="153" grpId="0"/>
      <p:bldP spid="145" grpId="0"/>
      <p:bldP spid="155" grpId="0"/>
      <p:bldP spid="155" grpId="1"/>
      <p:bldP spid="156" grpId="0"/>
      <p:bldP spid="157" grpId="0" animBg="1"/>
      <p:bldP spid="157" grpId="1" animBg="1"/>
      <p:bldP spid="160" grpId="0"/>
      <p:bldP spid="161" grpId="0"/>
      <p:bldP spid="162" grpId="0"/>
      <p:bldP spid="163" grpId="0"/>
      <p:bldP spid="164" grpId="0" animBg="1"/>
      <p:bldP spid="164" grpId="1" animBg="1"/>
      <p:bldP spid="167" grpId="0"/>
      <p:bldP spid="168" grpId="0"/>
      <p:bldP spid="169" grpId="0"/>
      <p:bldP spid="170" grpId="0"/>
      <p:bldP spid="171" grpId="0"/>
      <p:bldP spid="172" grpId="0" animBg="1"/>
      <p:bldP spid="172" grpId="1" animBg="1"/>
      <p:bldP spid="175" grpId="0"/>
      <p:bldP spid="176" grpId="0"/>
      <p:bldP spid="178" grpId="0" animBg="1"/>
      <p:bldP spid="178" grpId="1" animBg="1"/>
      <p:bldP spid="180" grpId="0"/>
      <p:bldP spid="181" grpId="0"/>
      <p:bldP spid="182" grpId="0"/>
      <p:bldP spid="183" grpId="0"/>
      <p:bldP spid="184" grpId="0"/>
      <p:bldP spid="185" grpId="0" animBg="1"/>
      <p:bldP spid="185" grpId="1" animBg="1"/>
      <p:bldP spid="188" grpId="0"/>
      <p:bldP spid="189" grpId="0"/>
      <p:bldP spid="190" grpId="0"/>
      <p:bldP spid="191" grpId="0"/>
      <p:bldP spid="192" grpId="0" animBg="1"/>
      <p:bldP spid="192" grpId="1" animBg="1"/>
      <p:bldP spid="195" grpId="0"/>
      <p:bldP spid="19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Использованные источники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Литература</a:t>
            </a: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Учебник А.И. Никишов, Биология 6 класс, М: «Просвещение», 2014.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Химик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в конец 4">
            <a:hlinkClick r:id="" action="ppaction://hlinkshowjump?jump=firstslide" highlightClick="1"/>
          </p:cNvPr>
          <p:cNvSpPr/>
          <p:nvPr/>
        </p:nvSpPr>
        <p:spPr>
          <a:xfrm>
            <a:off x="7924800" y="6019800"/>
            <a:ext cx="838200" cy="6096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>
            <a:hlinkClick r:id="" action="ppaction://hlinkshowjump?jump=endshow"/>
          </p:cNvPr>
          <p:cNvSpPr/>
          <p:nvPr/>
        </p:nvSpPr>
        <p:spPr>
          <a:xfrm>
            <a:off x="6248400" y="6019800"/>
            <a:ext cx="1371600" cy="609600"/>
          </a:xfrm>
          <a:prstGeom prst="roundRect">
            <a:avLst/>
          </a:prstGeo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Выход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276</Words>
  <Application>Microsoft Office PowerPoint</Application>
  <PresentationFormat>Экран (4:3)</PresentationFormat>
  <Paragraphs>118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Интерактивный кроссворд «Свойства воды»,  биология 6 класс</vt:lpstr>
      <vt:lpstr>Инструкция по управлению презентацией</vt:lpstr>
      <vt:lpstr>Слайд 3</vt:lpstr>
      <vt:lpstr>Использованные 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55</cp:revision>
  <dcterms:created xsi:type="dcterms:W3CDTF">2014-11-04T18:17:48Z</dcterms:created>
  <dcterms:modified xsi:type="dcterms:W3CDTF">2015-12-20T07:19:00Z</dcterms:modified>
</cp:coreProperties>
</file>