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3" r:id="rId3"/>
    <p:sldId id="264" r:id="rId4"/>
    <p:sldId id="306" r:id="rId5"/>
    <p:sldId id="272" r:id="rId6"/>
    <p:sldId id="271" r:id="rId7"/>
    <p:sldId id="294" r:id="rId8"/>
    <p:sldId id="274" r:id="rId9"/>
    <p:sldId id="317" r:id="rId10"/>
    <p:sldId id="319" r:id="rId11"/>
    <p:sldId id="318" r:id="rId12"/>
    <p:sldId id="296" r:id="rId13"/>
    <p:sldId id="339" r:id="rId14"/>
    <p:sldId id="352" r:id="rId15"/>
    <p:sldId id="355" r:id="rId16"/>
    <p:sldId id="356" r:id="rId17"/>
    <p:sldId id="275" r:id="rId18"/>
    <p:sldId id="288" r:id="rId19"/>
    <p:sldId id="273" r:id="rId20"/>
    <p:sldId id="291" r:id="rId21"/>
    <p:sldId id="286" r:id="rId22"/>
    <p:sldId id="331" r:id="rId23"/>
    <p:sldId id="323" r:id="rId24"/>
    <p:sldId id="322" r:id="rId25"/>
    <p:sldId id="303" r:id="rId26"/>
    <p:sldId id="281" r:id="rId27"/>
    <p:sldId id="280" r:id="rId28"/>
    <p:sldId id="283" r:id="rId29"/>
    <p:sldId id="268" r:id="rId30"/>
    <p:sldId id="269" r:id="rId31"/>
    <p:sldId id="324" r:id="rId32"/>
    <p:sldId id="310" r:id="rId33"/>
    <p:sldId id="270" r:id="rId34"/>
    <p:sldId id="340" r:id="rId35"/>
    <p:sldId id="325" r:id="rId36"/>
    <p:sldId id="329" r:id="rId37"/>
    <p:sldId id="326" r:id="rId38"/>
    <p:sldId id="33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6732-1789-4A4B-81CB-C15440A9BD2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2A516-C380-4D74-B1AA-6E234EA1F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latin typeface="+mn-lt"/>
              </a:rPr>
              <a:t>Предмет «ОРКСЭ» является обязательным для изучения учебным предметом в 4 классе начальной школы. В соответствии с базисным учебным планом на него отводится по одному часу в неделю. Общий объем учебного времени, отводимого на этот предмет, составляет 34 часа в год.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Сущность духовно-нравственного воспитания обучающихся рассматривается как формирование и развитие  у них уважительного отношения к людям, обществу, природе, Родине, к своему и другим народам, к их истории, культуре, духовным традициям.  Планируемые результаты освоения предмета ОРКСЭ обозначены в ФГОС НОО, т.е. будут способствовать формированию у школьников поликультурной компетентности, развития познавательных интересов и ценностей, приобретения опыта, выработке норм и правил поведения, необходимых для повседневной жизни и деятельности.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Учебный комплекс состоит из шести модулей: «Основы православной культуры», «Основы исламской культуры», «Основы буддийской культуры», «Основы иудейской культуры», «Основы мировых религиозных культур», «Основы светской этики».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На сегодняшний день состав учебно-методического комплекта включает учебник, рабочую тетрадь, методическое пособие, сборник рабочих программ, книгу для учителя, книгу для родителей.</a:t>
            </a:r>
          </a:p>
          <a:p>
            <a:pPr eaLnBrk="1" hangingPunct="1">
              <a:defRPr/>
            </a:pPr>
            <a:r>
              <a:rPr lang="ru-RU" dirty="0" smtClean="0">
                <a:latin typeface="+mn-lt"/>
              </a:rPr>
              <a:t>В основе содержания курса ОРКСЭ лежит принцип диалога религиозных и светских культур в пространстве культурно-исторической и современной жизни России. В процессе изучения предмета ОРКСЭ у школьников появится возможность осознать себя гражданином России, живущим в мире культурного и религиозного разнообразия.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37656C-BD35-473F-9D75-017F3217CB9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ravfilms.ru/" TargetMode="External"/><Relationship Id="rId7" Type="http://schemas.openxmlformats.org/officeDocument/2006/relationships/hyperlink" Target="http://www.golden-ship.ru/" TargetMode="External"/><Relationship Id="rId2" Type="http://schemas.openxmlformats.org/officeDocument/2006/relationships/hyperlink" Target="http://zakonbozhi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fia-sfo.ru/" TargetMode="External"/><Relationship Id="rId5" Type="http://schemas.openxmlformats.org/officeDocument/2006/relationships/hyperlink" Target="http://predanie.ru/" TargetMode="External"/><Relationship Id="rId4" Type="http://schemas.openxmlformats.org/officeDocument/2006/relationships/hyperlink" Target="http://azbyka.ru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428868"/>
            <a:ext cx="7423020" cy="24003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Активные формы работы на уроках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ОРКСЭ. </a:t>
            </a: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rgbClr val="FFFF00"/>
                </a:solidFill>
              </a:rPr>
              <a:t>Модуль </a:t>
            </a:r>
            <a:r>
              <a:rPr lang="ru-RU" sz="4400" b="1" i="1" dirty="0" smtClean="0">
                <a:solidFill>
                  <a:srgbClr val="FFFF00"/>
                </a:solidFill>
              </a:rPr>
              <a:t/>
            </a:r>
            <a:br>
              <a:rPr lang="ru-RU" sz="4400" b="1" i="1" dirty="0" smtClean="0">
                <a:solidFill>
                  <a:srgbClr val="FFFF00"/>
                </a:solidFill>
              </a:rPr>
            </a:br>
            <a:r>
              <a:rPr lang="ru-RU" sz="4400" b="1" i="1" dirty="0" smtClean="0">
                <a:solidFill>
                  <a:srgbClr val="FFFF00"/>
                </a:solidFill>
              </a:rPr>
              <a:t>«</a:t>
            </a:r>
            <a:r>
              <a:rPr lang="ru-RU" sz="4400" b="1" i="1" dirty="0" smtClean="0">
                <a:solidFill>
                  <a:srgbClr val="FFFF00"/>
                </a:solidFill>
              </a:rPr>
              <a:t>Основы православной культуры»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8001056" cy="11430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 Разумная Нина Викторовна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 истории, обществознания, ОРКСЭ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МОКУ </a:t>
            </a:r>
            <a:r>
              <a:rPr lang="ru-RU" sz="2400" dirty="0" smtClean="0">
                <a:solidFill>
                  <a:schemeClr val="tx1"/>
                </a:solidFill>
              </a:rPr>
              <a:t>Струговская ООШ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112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/>
              <a:t>Практическая работа. Заполнение таблицы «Крылатые выражения Библии»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57256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857520"/>
                <a:gridCol w="2786082"/>
              </a:tblGrid>
              <a:tr h="1445541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Крылатое выражение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Краткое</a:t>
                      </a:r>
                      <a:r>
                        <a:rPr lang="ru-RU" sz="2800" baseline="0" dirty="0" smtClean="0"/>
                        <a:t> значение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 какой части Библии</a:t>
                      </a:r>
                      <a:r>
                        <a:rPr lang="ru-RU" sz="2800" baseline="0" dirty="0" smtClean="0"/>
                        <a:t> о нем идет речь</a:t>
                      </a:r>
                      <a:endParaRPr lang="ru-RU" sz="2800" dirty="0"/>
                    </a:p>
                  </a:txBody>
                  <a:tcPr/>
                </a:tc>
              </a:tr>
              <a:tr h="7388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Блудный сын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раскаявшийся в своих заблуждениях человек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Новый</a:t>
                      </a:r>
                      <a:r>
                        <a:rPr lang="ru-RU" sz="2400" baseline="0" dirty="0" smtClean="0"/>
                        <a:t> Завет</a:t>
                      </a:r>
                      <a:endParaRPr lang="ru-RU" sz="2400" dirty="0"/>
                    </a:p>
                  </a:txBody>
                  <a:tcPr/>
                </a:tc>
              </a:tr>
              <a:tr h="8673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Вавилонское столпотворение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беспорядок, суматоха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Ветхий</a:t>
                      </a:r>
                      <a:r>
                        <a:rPr lang="ru-RU" sz="2400" baseline="0" dirty="0" smtClean="0"/>
                        <a:t> Завет</a:t>
                      </a:r>
                      <a:endParaRPr lang="ru-RU" sz="2400" dirty="0"/>
                    </a:p>
                  </a:txBody>
                  <a:tcPr/>
                </a:tc>
              </a:tr>
              <a:tr h="48184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Суд Соломона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мудрый и скорый суд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Ветхий Завет</a:t>
                      </a:r>
                      <a:endParaRPr lang="ru-RU" sz="2400" dirty="0"/>
                    </a:p>
                  </a:txBody>
                  <a:tcPr/>
                </a:tc>
              </a:tr>
              <a:tr h="12528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Зарыть талант в Землю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оставление без пользы каких-либо знаний, духовных качеств, пренебрежение ими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Новый Завет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ОПК\Фразы из Библии\1\Лосев Николай Дмитриевич Блудный сы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chemeClr val="bg1"/>
                </a:solidFill>
              </a:rPr>
              <a:t>Н. Лосев «Блудный сын»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Documents and Settings\lenovo\Рабочий стол\Закрома\Конкурс за НПУ\Классный час\КВ Библия\Николай Ге. Суд царя Солом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043626" cy="868346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Н. Ге «Суд Соломона»</a:t>
            </a:r>
          </a:p>
        </p:txBody>
      </p:sp>
      <p:sp>
        <p:nvSpPr>
          <p:cNvPr id="1741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ОПК\Фразы из Библии\Зарытый тала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Рембрандт </a:t>
            </a:r>
            <a:r>
              <a:rPr lang="ru-RU" dirty="0" err="1" smtClean="0">
                <a:solidFill>
                  <a:schemeClr val="bg1"/>
                </a:solidFill>
              </a:rPr>
              <a:t>ван</a:t>
            </a:r>
            <a:r>
              <a:rPr lang="ru-RU" dirty="0" smtClean="0">
                <a:solidFill>
                  <a:schemeClr val="bg1"/>
                </a:solidFill>
              </a:rPr>
              <a:t> Рейн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Заполни таблицу. Впиши поступки и дела, которые считаются подвигом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15661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Подвиг ради себя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Подвиг ради другого человека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Подвиг ради Бога</a:t>
                      </a:r>
                      <a:endParaRPr lang="ru-RU" sz="3600" b="1" dirty="0"/>
                    </a:p>
                  </a:txBody>
                  <a:tcPr/>
                </a:tc>
              </a:tr>
              <a:tr h="24154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Ульяновск. Памятник спецназовцу Д.Разумовскому, погибшему при освобождении детей в Беслане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78765"/>
            <a:ext cx="8286776" cy="5179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89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Запиши в таблицу имена и совершенные ими подвиги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Имя героя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Совершенный</a:t>
                      </a:r>
                      <a:r>
                        <a:rPr lang="ru-RU" sz="3600" b="1" baseline="0" dirty="0" smtClean="0"/>
                        <a:t> им подвиг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501122" cy="4286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Расшифруйте слова, объясни понятия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257676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иглеяри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апахс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ибялиб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демлосриеи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вдапеьзо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29124" y="1785926"/>
            <a:ext cx="42576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религия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Пасха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Библия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милосердие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заповедь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001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Закрепление. Вставьте в текст нужные слова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57718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dirty="0" smtClean="0"/>
              <a:t>Библия состоит из 2 частей  ________ и _________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dirty="0" smtClean="0"/>
              <a:t>Слово ЗАВЕТ </a:t>
            </a:r>
            <a:r>
              <a:rPr lang="ru-RU" dirty="0" err="1" smtClean="0"/>
              <a:t>означает_______________</a:t>
            </a:r>
            <a:endParaRPr lang="ru-RU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dirty="0" smtClean="0"/>
              <a:t>События Священной истории, произошедшие до Рождества Христова, описываются в _____________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ru-RU" dirty="0" smtClean="0"/>
              <a:t>ЕВАНГЕЛИЕ - это первые 4 книги ________,</a:t>
            </a:r>
            <a:br>
              <a:rPr lang="ru-RU" dirty="0" smtClean="0"/>
            </a:br>
            <a:r>
              <a:rPr lang="ru-RU" dirty="0" smtClean="0"/>
              <a:t>рассказывающие о __________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составления </a:t>
            </a:r>
            <a:r>
              <a:rPr lang="ru-RU" b="1" dirty="0" err="1" smtClean="0">
                <a:solidFill>
                  <a:srgbClr val="FF0000"/>
                </a:solidFill>
              </a:rPr>
              <a:t>синквейна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	   </a:t>
            </a:r>
            <a:r>
              <a:rPr lang="ru-RU" sz="3200" dirty="0" smtClean="0">
                <a:solidFill>
                  <a:srgbClr val="FF0000"/>
                </a:solidFill>
              </a:rPr>
              <a:t>1-я строчка </a:t>
            </a:r>
            <a:r>
              <a:rPr lang="ru-RU" sz="3200" dirty="0" smtClean="0"/>
              <a:t>-это название темы одним словом. </a:t>
            </a:r>
            <a:br>
              <a:rPr lang="ru-RU" sz="3200" dirty="0" smtClean="0"/>
            </a:b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2-я строчка </a:t>
            </a:r>
            <a:r>
              <a:rPr lang="ru-RU" sz="3200" dirty="0" smtClean="0"/>
              <a:t>- два прилагательных.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   3-я строчка </a:t>
            </a:r>
            <a:r>
              <a:rPr lang="ru-RU" sz="3200" dirty="0" smtClean="0"/>
              <a:t>- три глагола.</a:t>
            </a:r>
            <a:br>
              <a:rPr lang="ru-RU" sz="3200" dirty="0" smtClean="0"/>
            </a:b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4-я строчка </a:t>
            </a:r>
            <a:r>
              <a:rPr lang="ru-RU" sz="3200" dirty="0" smtClean="0"/>
              <a:t>- предложение из четырех слов. </a:t>
            </a:r>
            <a:br>
              <a:rPr lang="ru-RU" sz="3200" dirty="0" smtClean="0"/>
            </a:b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0000"/>
                </a:solidFill>
              </a:rPr>
              <a:t>5-я строчка </a:t>
            </a:r>
            <a:r>
              <a:rPr lang="ru-RU" sz="3200" dirty="0" smtClean="0"/>
              <a:t>- синоним первого слова, выраженный любой частью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Прямоугольник 26"/>
          <p:cNvSpPr>
            <a:spLocks noChangeArrowheads="1"/>
          </p:cNvSpPr>
          <p:nvPr/>
        </p:nvSpPr>
        <p:spPr bwMode="auto">
          <a:xfrm>
            <a:off x="928662" y="642918"/>
            <a:ext cx="66246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 algn="ctr"/>
            <a:r>
              <a:rPr lang="ru-RU" altLang="ru-RU" sz="2200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УМК «ОСНОВЫ РЕЛИГИОЗНЫХ КУЛЬТУР </a:t>
            </a:r>
            <a:r>
              <a:rPr lang="ru-RU" altLang="ru-RU" sz="2200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И </a:t>
            </a:r>
            <a:r>
              <a:rPr lang="ru-RU" altLang="ru-RU" sz="2200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СВЕТСКОЙ ЭТИКИ</a:t>
            </a:r>
            <a:r>
              <a:rPr lang="ru-RU" altLang="ru-RU" sz="2200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»</a:t>
            </a:r>
          </a:p>
          <a:p>
            <a:pPr marL="361950" indent="-361950" algn="ctr"/>
            <a:r>
              <a:rPr lang="ru-RU" altLang="ru-RU" sz="2200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Модуль «Основы</a:t>
            </a:r>
          </a:p>
          <a:p>
            <a:pPr marL="361950" indent="-361950" algn="ctr"/>
            <a:r>
              <a:rPr lang="ru-RU" altLang="ru-RU" sz="2200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 православной культуры</a:t>
            </a:r>
            <a:endParaRPr lang="ru-RU" altLang="ru-RU" sz="2200" b="1" dirty="0">
              <a:solidFill>
                <a:srgbClr val="FF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7189" name="Содержимое 7"/>
          <p:cNvSpPr>
            <a:spLocks/>
          </p:cNvSpPr>
          <p:nvPr/>
        </p:nvSpPr>
        <p:spPr bwMode="auto">
          <a:xfrm>
            <a:off x="8915400" y="6477000"/>
            <a:ext cx="228600" cy="193675"/>
          </a:xfrm>
          <a:prstGeom prst="flowChartAlternateProcess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2400" b="1"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24" name="Picture 7" descr="Y:\Полученные файлы\ПРЕЗЕНТАЦИЯ\РЕЛИГИИ\Учебники\pravoslavie_u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6484">
            <a:off x="76444" y="150518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Y:\Полученные файлы\ПРЕЗЕНТАЦИЯ\РЕЛИГИИ\Методички\Metod_prav_4kl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1170">
            <a:off x="6907975" y="790080"/>
            <a:ext cx="1749614" cy="271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7" name="Picture 7" descr="Y:\Полученные файлы\ПРЕЗЕНТАЦИЯ\РЕЛИГИИ\Рабочие тетради\prav_tetr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928934"/>
            <a:ext cx="2286016" cy="32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pPr algn="ctr"/>
            <a:r>
              <a:rPr lang="ru-RU" b="1" dirty="0" err="1" smtClean="0"/>
              <a:t>Синквейн</a:t>
            </a:r>
            <a:r>
              <a:rPr lang="ru-RU" b="1" dirty="0" smtClean="0"/>
              <a:t> на тему «Любовь»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Любовь</a:t>
            </a:r>
          </a:p>
          <a:p>
            <a:r>
              <a:rPr lang="ru-RU" sz="4000" dirty="0" smtClean="0"/>
              <a:t>Милосердная, терпеливая</a:t>
            </a:r>
          </a:p>
          <a:p>
            <a:r>
              <a:rPr lang="ru-RU" sz="4000" dirty="0" smtClean="0"/>
              <a:t>Спасает, вдохновляет, чувствует</a:t>
            </a:r>
          </a:p>
          <a:p>
            <a:r>
              <a:rPr lang="ru-RU" sz="4000" dirty="0" smtClean="0"/>
              <a:t>Любовь никогда не перестает</a:t>
            </a:r>
          </a:p>
          <a:p>
            <a:r>
              <a:rPr lang="ru-RU" sz="4000" dirty="0" smtClean="0"/>
              <a:t>Бог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 «Ассоциации»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Подберите слова-ассоциации:  к каждой букве 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7196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С</a:t>
            </a:r>
            <a:r>
              <a:rPr lang="ru-RU" sz="3200" b="1" dirty="0" smtClean="0">
                <a:latin typeface="+mj-lt"/>
              </a:rPr>
              <a:t> – справедливая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3200" b="1" dirty="0" smtClean="0">
                <a:latin typeface="+mj-lt"/>
              </a:rPr>
              <a:t> - обличает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В</a:t>
            </a:r>
            <a:r>
              <a:rPr lang="ru-RU" sz="3200" b="1" dirty="0" smtClean="0">
                <a:latin typeface="+mj-lt"/>
              </a:rPr>
              <a:t> – воспитывает, внутри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3200" b="1" dirty="0" smtClean="0">
                <a:latin typeface="+mj-lt"/>
              </a:rPr>
              <a:t> – есть у каждого человека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С</a:t>
            </a:r>
            <a:r>
              <a:rPr lang="ru-RU" sz="3200" b="1" dirty="0" smtClean="0">
                <a:latin typeface="+mj-lt"/>
              </a:rPr>
              <a:t> – судья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Т</a:t>
            </a:r>
            <a:r>
              <a:rPr lang="ru-RU" sz="3200" b="1" dirty="0" smtClean="0">
                <a:latin typeface="+mj-lt"/>
              </a:rPr>
              <a:t> – твердая, терпеливая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Ь</a:t>
            </a:r>
            <a:r>
              <a:rPr lang="ru-RU" sz="3200" b="1" dirty="0" smtClean="0">
                <a:latin typeface="+mj-lt"/>
              </a:rPr>
              <a:t> -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989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Подбери однокоренные слова к слову </a:t>
            </a:r>
            <a:r>
              <a:rPr lang="ru-RU" b="1" dirty="0" smtClean="0">
                <a:solidFill>
                  <a:srgbClr val="FF0000"/>
                </a:solidFill>
              </a:rPr>
              <a:t>БОГ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20"/>
            <a:ext cx="3400420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Богатый, обогащение – </a:t>
            </a:r>
          </a:p>
          <a:p>
            <a:endParaRPr lang="ru-RU" dirty="0" smtClean="0"/>
          </a:p>
          <a:p>
            <a:r>
              <a:rPr lang="ru-RU" dirty="0" smtClean="0"/>
              <a:t>Спасибо – </a:t>
            </a:r>
          </a:p>
          <a:p>
            <a:endParaRPr lang="ru-RU" dirty="0" smtClean="0"/>
          </a:p>
          <a:p>
            <a:r>
              <a:rPr lang="ru-RU" dirty="0" smtClean="0"/>
              <a:t>Богатырь – </a:t>
            </a:r>
          </a:p>
          <a:p>
            <a:endParaRPr lang="ru-RU" dirty="0" smtClean="0"/>
          </a:p>
          <a:p>
            <a:r>
              <a:rPr lang="ru-RU" dirty="0" smtClean="0"/>
              <a:t>Убогий –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71934" y="2571744"/>
            <a:ext cx="4786346" cy="40005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обогатиться опытом духовным, нравственным. Бог – податель благ. </a:t>
            </a:r>
            <a:r>
              <a:rPr lang="ru-RU" sz="2600" dirty="0" smtClean="0"/>
              <a:t>В Бога богатеть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 тебя Бог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тырить (искать, копить, нести) Бога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рядом с Богом, ищет богатства Небесного, а не земного.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enovo\Рабочий стол\Проект Храмы\Покрова на Нерли\86736575_tserkovpokrovananerli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08" b="7172"/>
          <a:stretch>
            <a:fillRect/>
          </a:stretch>
        </p:blipFill>
        <p:spPr bwMode="auto">
          <a:xfrm>
            <a:off x="214282" y="0"/>
            <a:ext cx="8633963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61914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Церковь Покрова на Нерли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796086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Заочные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экскурсии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enovo\Рабочий стол\Проект Храмы\Церковь Преображения Кижи\026c573caa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0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658196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Церковь Преображения Господня на острове Кижи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enovo\Рабочий стол\Проект Храмы\Храм Христа Спасителя\0_612e1_18d10f7e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43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990476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Храм Христа Спасителя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Игра «Машина времени»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AutoShape 2" descr="Время движется только в одном направлении, показало исследование модельного метаматериа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Пользователь\Desktop\Профессия-ученик\Мой урок\timemach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357982" cy="475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Профессия-ученик\Мой урок\Time-Machine.jpg"/>
          <p:cNvPicPr>
            <a:picLocks noChangeAspect="1" noChangeArrowheads="1"/>
          </p:cNvPicPr>
          <p:nvPr/>
        </p:nvPicPr>
        <p:blipFill>
          <a:blip r:embed="rId2"/>
          <a:srcRect l="8010" t="6419" r="14941"/>
          <a:stretch>
            <a:fillRect/>
          </a:stretch>
        </p:blipFill>
        <p:spPr bwMode="auto">
          <a:xfrm>
            <a:off x="0" y="0"/>
            <a:ext cx="9144000" cy="68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429264"/>
            <a:ext cx="780097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Перемещение во времени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Цель путешествия: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 команда: </a:t>
            </a:r>
            <a:r>
              <a:rPr lang="ru-RU" sz="3600" dirty="0" smtClean="0"/>
              <a:t>Собрать информацию о …. в прошлом.</a:t>
            </a:r>
          </a:p>
          <a:p>
            <a:endParaRPr lang="ru-RU" sz="3600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2 команда: </a:t>
            </a:r>
            <a:r>
              <a:rPr lang="ru-RU" sz="3600" dirty="0" smtClean="0"/>
              <a:t>Узнать, что будет представлять из себя …. в будущем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b="1" dirty="0" smtClean="0"/>
              <a:t>Просмотр мультфильмов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Сказ о Егории Храбром (Георгии Победоносце)</a:t>
            </a:r>
          </a:p>
          <a:p>
            <a:r>
              <a:rPr lang="ru-RU" dirty="0" smtClean="0"/>
              <a:t>Московская легенда. Про Василия Блаженного</a:t>
            </a:r>
          </a:p>
          <a:p>
            <a:r>
              <a:rPr lang="ru-RU" dirty="0" smtClean="0"/>
              <a:t>Сказание о Петре и </a:t>
            </a:r>
            <a:r>
              <a:rPr lang="ru-RU" dirty="0" err="1" smtClean="0"/>
              <a:t>Февронии</a:t>
            </a:r>
            <a:r>
              <a:rPr lang="ru-RU" dirty="0" smtClean="0"/>
              <a:t> Муромских</a:t>
            </a:r>
          </a:p>
          <a:p>
            <a:r>
              <a:rPr lang="ru-RU" dirty="0" smtClean="0"/>
              <a:t>Святой преподобный Серафим </a:t>
            </a:r>
            <a:r>
              <a:rPr lang="ru-RU" dirty="0" err="1" smtClean="0"/>
              <a:t>Саровский</a:t>
            </a:r>
            <a:r>
              <a:rPr lang="ru-RU" dirty="0" smtClean="0"/>
              <a:t> Чудотворец</a:t>
            </a:r>
          </a:p>
          <a:p>
            <a:r>
              <a:rPr lang="ru-RU" dirty="0" err="1" smtClean="0"/>
              <a:t>Путеводительница</a:t>
            </a:r>
            <a:endParaRPr lang="ru-RU" dirty="0" smtClean="0"/>
          </a:p>
          <a:p>
            <a:r>
              <a:rPr lang="ru-RU" dirty="0" smtClean="0"/>
              <a:t>Мой выбор</a:t>
            </a:r>
          </a:p>
          <a:p>
            <a:r>
              <a:rPr lang="ru-RU" dirty="0" smtClean="0"/>
              <a:t>Братья</a:t>
            </a:r>
          </a:p>
          <a:p>
            <a:r>
              <a:rPr lang="ru-RU" dirty="0" smtClean="0"/>
              <a:t>Истории Ветхого Завета</a:t>
            </a:r>
          </a:p>
          <a:p>
            <a:r>
              <a:rPr lang="ru-RU" dirty="0" smtClean="0"/>
              <a:t>Ангел (по сказкам Г.Х. Андерсена)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с флешки\мои презентации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673798" cy="55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с флешки\мои презентаци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2583975" cy="399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ион\Desktop\командировка\sve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290"/>
            <a:ext cx="2439984" cy="378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Просмотр и анализ фильмов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r>
              <a:rPr lang="ru-RU" sz="3200" dirty="0" smtClean="0"/>
              <a:t>Кукла рождественской девочки</a:t>
            </a:r>
          </a:p>
          <a:p>
            <a:r>
              <a:rPr lang="ru-RU" sz="3200" dirty="0" smtClean="0"/>
              <a:t>Рождественский ангел</a:t>
            </a:r>
          </a:p>
          <a:p>
            <a:r>
              <a:rPr lang="ru-RU" sz="3200" dirty="0" smtClean="0"/>
              <a:t>Маленькая принцесса</a:t>
            </a:r>
          </a:p>
          <a:p>
            <a:r>
              <a:rPr lang="ru-RU" sz="3200" dirty="0" smtClean="0"/>
              <a:t>Щенок</a:t>
            </a:r>
          </a:p>
          <a:p>
            <a:r>
              <a:rPr lang="ru-RU" sz="3200" dirty="0" err="1" smtClean="0"/>
              <a:t>Хэйди</a:t>
            </a:r>
            <a:endParaRPr lang="ru-RU" sz="3200" dirty="0" smtClean="0"/>
          </a:p>
          <a:p>
            <a:r>
              <a:rPr lang="ru-RU" sz="3200" dirty="0" smtClean="0"/>
              <a:t>Полианна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Как звали девочку</a:t>
            </a:r>
          </a:p>
          <a:p>
            <a:pPr lvl="0"/>
            <a:r>
              <a:rPr lang="ru-RU" dirty="0" smtClean="0"/>
              <a:t>Сколько ей было лет?</a:t>
            </a:r>
          </a:p>
          <a:p>
            <a:pPr lvl="0"/>
            <a:r>
              <a:rPr lang="ru-RU" dirty="0" smtClean="0"/>
              <a:t>Когда у нее был день рождения?</a:t>
            </a:r>
          </a:p>
          <a:p>
            <a:pPr lvl="0"/>
            <a:r>
              <a:rPr lang="ru-RU" dirty="0" smtClean="0"/>
              <a:t>Какое горе случилось в семье девочки?</a:t>
            </a:r>
          </a:p>
          <a:p>
            <a:pPr lvl="0"/>
            <a:r>
              <a:rPr lang="ru-RU" dirty="0" smtClean="0"/>
              <a:t>Почему девочка решила продать свою куклу? </a:t>
            </a:r>
          </a:p>
          <a:p>
            <a:pPr lvl="0"/>
            <a:r>
              <a:rPr lang="ru-RU" dirty="0" smtClean="0"/>
              <a:t>Какими чертами характера на твой взгляд обладала девочка?</a:t>
            </a:r>
          </a:p>
          <a:p>
            <a:pPr lvl="0"/>
            <a:r>
              <a:rPr lang="ru-RU" dirty="0" smtClean="0"/>
              <a:t>Хотел (а) бы ты дружить с этой девочкой? Объясни свой ответ.</a:t>
            </a:r>
          </a:p>
          <a:p>
            <a:pPr lvl="0"/>
            <a:r>
              <a:rPr lang="ru-RU" dirty="0" smtClean="0"/>
              <a:t>Понравился тебе рассказ? </a:t>
            </a:r>
          </a:p>
          <a:p>
            <a:pPr lvl="0"/>
            <a:r>
              <a:rPr lang="ru-RU" dirty="0" smtClean="0"/>
              <a:t>Как ты думаешь, чему учит нас этот рассказ? </a:t>
            </a:r>
            <a:endParaRPr lang="ru-RU" dirty="0"/>
          </a:p>
        </p:txBody>
      </p:sp>
      <p:pic>
        <p:nvPicPr>
          <p:cNvPr id="5" name="Рисунок 4" descr="C:\Users\Пользователь\Desktop\Кукла Рождественской девочки\scrn_big_1.jpg"/>
          <p:cNvPicPr/>
          <p:nvPr/>
        </p:nvPicPr>
        <p:blipFill>
          <a:blip r:embed="rId2"/>
          <a:srcRect l="5664" t="6316" r="8916" b="5527"/>
          <a:stretch>
            <a:fillRect/>
          </a:stretch>
        </p:blipFill>
        <p:spPr bwMode="auto">
          <a:xfrm>
            <a:off x="6429388" y="500042"/>
            <a:ext cx="2528207" cy="309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428604"/>
            <a:ext cx="60722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Вопросы к рассказу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Юлии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Насветовой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«Кукла Рождественской девочки»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542925" y="2071678"/>
            <a:ext cx="8429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Викторины, конкурсы.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Экскурсии.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Деловые и ролевые игры.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Проекты.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Стенгазеты.</a:t>
            </a:r>
          </a:p>
          <a:p>
            <a:pPr indent="450850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j-lt"/>
              </a:rPr>
              <a:t>Театрализованные </a:t>
            </a:r>
            <a:r>
              <a:rPr lang="ru-RU" sz="2400" dirty="0">
                <a:latin typeface="+mj-lt"/>
              </a:rPr>
              <a:t>представления.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    Встреча </a:t>
            </a:r>
            <a:r>
              <a:rPr lang="ru-RU" sz="2400" dirty="0">
                <a:latin typeface="+mj-lt"/>
              </a:rPr>
              <a:t>с интересными 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 smtClean="0">
              <a:latin typeface="+mj-lt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    Шефская работа школьников. 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    Уход за памятниками. 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j-lt"/>
              </a:rPr>
              <a:t>     Подготовка и участие учащихся </a:t>
            </a:r>
            <a:r>
              <a:rPr lang="ru-RU" sz="2400" dirty="0" smtClean="0">
                <a:latin typeface="+mj-lt"/>
              </a:rPr>
              <a:t>во </a:t>
            </a:r>
            <a:r>
              <a:rPr lang="ru-RU" sz="2400" dirty="0" smtClean="0">
                <a:latin typeface="+mj-lt"/>
              </a:rPr>
              <a:t>Всероссийских олимпиадах духовно-нравственной направленности.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792961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 eaLnBrk="0" hangingPunct="0"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Примерные формы </a:t>
            </a:r>
            <a:r>
              <a:rPr lang="ru-RU" sz="2800" b="1" dirty="0" err="1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внеучебных</a:t>
            </a:r>
            <a:r>
              <a:rPr lang="ru-RU" sz="2800" b="1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занятий и </a:t>
            </a:r>
            <a:r>
              <a:rPr lang="ru-RU" sz="2800" b="1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мероприятий  </a:t>
            </a:r>
            <a:r>
              <a:rPr lang="ru-RU" sz="2800" b="1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рамках курса ОРКСЭ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001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Способы оценки достижения планируемых  результатов и рефлексии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ru-RU" dirty="0" smtClean="0"/>
              <a:t>Наблюдение,</a:t>
            </a:r>
          </a:p>
          <a:p>
            <a:r>
              <a:rPr lang="ru-RU" dirty="0" smtClean="0"/>
              <a:t>Самооценка,</a:t>
            </a:r>
          </a:p>
          <a:p>
            <a:r>
              <a:rPr lang="ru-RU" dirty="0" smtClean="0"/>
              <a:t>Оценка товарища,</a:t>
            </a:r>
          </a:p>
          <a:p>
            <a:r>
              <a:rPr lang="ru-RU" dirty="0" err="1" smtClean="0"/>
              <a:t>Портфолио</a:t>
            </a:r>
            <a:r>
              <a:rPr lang="ru-RU" dirty="0" smtClean="0"/>
              <a:t> учащихся,</a:t>
            </a:r>
          </a:p>
          <a:p>
            <a:r>
              <a:rPr lang="ru-RU" dirty="0" smtClean="0"/>
              <a:t>Диагностики (после просмотра фильмов или прослушивания аудиокниг),</a:t>
            </a:r>
          </a:p>
          <a:p>
            <a:r>
              <a:rPr lang="ru-RU" dirty="0" smtClean="0"/>
              <a:t>Анкетирование учащихся и родителей,</a:t>
            </a:r>
          </a:p>
          <a:p>
            <a:r>
              <a:rPr lang="ru-RU" dirty="0" smtClean="0"/>
              <a:t>Метод </a:t>
            </a:r>
            <a:r>
              <a:rPr lang="en-US" dirty="0" smtClean="0"/>
              <a:t>TASC</a:t>
            </a:r>
            <a:r>
              <a:rPr lang="ru-RU" dirty="0" smtClean="0"/>
              <a:t> (интерактивный круг Т</a:t>
            </a:r>
            <a:r>
              <a:rPr lang="en-US" dirty="0" smtClean="0"/>
              <a:t>ASC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Лист рефлексии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3" y="1397000"/>
          <a:ext cx="8572562" cy="4744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818"/>
                <a:gridCol w="3399462"/>
                <a:gridCol w="2143141"/>
                <a:gridCol w="2143141"/>
              </a:tblGrid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 уроке я работал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Активно 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Пассивно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Своей работой на уроке я 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Доволен 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Не доволен 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Урок для меня показался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Коротким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Длинным 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За урок я 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Устал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Не устал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Мое настроение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Стало лучше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Стало хуже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Материал урока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Понятен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Не понятен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Полезен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Бесполезен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latin typeface="Times New Roman"/>
                          <a:ea typeface="Times New Roman"/>
                          <a:cs typeface="Times New Roman"/>
                        </a:rPr>
                        <a:t>Интересен</a:t>
                      </a:r>
                      <a:endParaRPr lang="ru-RU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Скучен 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Был легким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Times New Roman"/>
                          <a:cs typeface="Times New Roman"/>
                        </a:rPr>
                        <a:t>Был трудным</a:t>
                      </a:r>
                      <a:endParaRPr lang="ru-RU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Интерактивный круг </a:t>
            </a:r>
            <a:r>
              <a:rPr lang="en-US" b="1" dirty="0" smtClean="0"/>
              <a:t>TASC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43050"/>
            <a:ext cx="3643306" cy="4667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Работа с кругом TASC проходит 8 этапов. Учащиеся могут перемещать встроенный указатель по часовой стрелке по мере прохождения каждого этапа работы и таким образом регулировать темп работы и адекватно распределять свои силы.</a:t>
            </a:r>
            <a:endParaRPr lang="ru-RU" sz="2400" dirty="0"/>
          </a:p>
        </p:txBody>
      </p:sp>
      <p:pic>
        <p:nvPicPr>
          <p:cNvPr id="1026" name="Picture 2" descr="interaktivnyi-kr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572032" cy="458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МО Диалог\МО\ob-ladoshka4.jpg"/>
          <p:cNvPicPr>
            <a:picLocks noChangeAspect="1" noChangeArrowheads="1"/>
          </p:cNvPicPr>
          <p:nvPr/>
        </p:nvPicPr>
        <p:blipFill>
          <a:blip r:embed="rId2"/>
          <a:srcRect b="7739"/>
          <a:stretch>
            <a:fillRect/>
          </a:stretch>
        </p:blipFill>
        <p:spPr bwMode="auto">
          <a:xfrm>
            <a:off x="1714480" y="642918"/>
            <a:ext cx="5572164" cy="5629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Рефлексия «Ладошка»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285860"/>
            <a:ext cx="80010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листе бумаги обведите свою ладошку,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палец – это какая - то позиция, по которой необходимо высказать свое мнение: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для меня это важно и интересно…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указательный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я получил конкретные рекомендации…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мне было трудно (не понравилось)…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безымянный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моя оценка психологической атмосферы…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мизинец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для меня было недостаточно…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ссылки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78647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hlinkClick r:id="rId2"/>
              </a:rPr>
              <a:t>http://zakonbozhiy.ru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800" b="1" dirty="0" smtClean="0">
                <a:solidFill>
                  <a:srgbClr val="0070C0"/>
                </a:solidFill>
              </a:rPr>
              <a:t>Закон Божий </a:t>
            </a:r>
            <a:r>
              <a:rPr lang="ru-RU" sz="2800" dirty="0" smtClean="0"/>
              <a:t>(закладка «</a:t>
            </a:r>
            <a:r>
              <a:rPr lang="ru-RU" sz="2800" dirty="0" err="1" smtClean="0"/>
              <a:t>Видеокурс</a:t>
            </a:r>
            <a:r>
              <a:rPr lang="ru-RU" sz="2800" dirty="0" smtClean="0"/>
              <a:t>» более 200 фильмов)</a:t>
            </a:r>
          </a:p>
          <a:p>
            <a:r>
              <a:rPr lang="en-US" sz="2800" dirty="0" smtClean="0">
                <a:hlinkClick r:id="rId3"/>
              </a:rPr>
              <a:t>http://pravfilms.ru</a:t>
            </a:r>
            <a:r>
              <a:rPr lang="ru-RU" sz="2800" dirty="0" smtClean="0"/>
              <a:t> - </a:t>
            </a:r>
            <a:r>
              <a:rPr lang="ru-RU" sz="2800" b="1" dirty="0" smtClean="0">
                <a:solidFill>
                  <a:srgbClr val="0070C0"/>
                </a:solidFill>
              </a:rPr>
              <a:t>Православное кино  </a:t>
            </a:r>
            <a:r>
              <a:rPr lang="ru-RU" sz="2800" dirty="0" smtClean="0"/>
              <a:t>(документальные фильмы, художественное кино, мультфильмы)</a:t>
            </a:r>
          </a:p>
          <a:p>
            <a:r>
              <a:rPr lang="en-US" sz="2800" dirty="0" smtClean="0">
                <a:hlinkClick r:id="rId4"/>
              </a:rPr>
              <a:t>http://azbyka.ru</a:t>
            </a:r>
            <a:r>
              <a:rPr lang="ru-RU" sz="2800" dirty="0" smtClean="0"/>
              <a:t> – </a:t>
            </a:r>
            <a:r>
              <a:rPr lang="ru-RU" sz="2800" b="1" dirty="0" smtClean="0">
                <a:solidFill>
                  <a:srgbClr val="0070C0"/>
                </a:solidFill>
              </a:rPr>
              <a:t>Азбука веры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 smtClean="0"/>
              <a:t>православное видео, музыка, аудиокниги)</a:t>
            </a:r>
          </a:p>
          <a:p>
            <a:r>
              <a:rPr lang="en-US" sz="2800" dirty="0" smtClean="0">
                <a:solidFill>
                  <a:srgbClr val="0070C0"/>
                </a:solidFill>
                <a:hlinkClick r:id="rId5"/>
              </a:rPr>
              <a:t>http://predanie.ru</a:t>
            </a:r>
            <a:r>
              <a:rPr lang="ru-RU" sz="2800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smtClean="0">
                <a:solidFill>
                  <a:srgbClr val="0070C0"/>
                </a:solidFill>
              </a:rPr>
              <a:t>православный портал «Предание» 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 smtClean="0"/>
              <a:t>православное видео, музыка, аудиокниги)</a:t>
            </a:r>
          </a:p>
          <a:p>
            <a:r>
              <a:rPr lang="ru-RU" sz="2800" b="1" dirty="0" smtClean="0"/>
              <a:t> </a:t>
            </a:r>
            <a:r>
              <a:rPr lang="ru-RU" dirty="0" smtClean="0">
                <a:hlinkClick r:id="rId6"/>
              </a:rPr>
              <a:t>http://sofia-sfo.ru/</a:t>
            </a:r>
            <a:r>
              <a:rPr lang="ru-RU" dirty="0" smtClean="0"/>
              <a:t> </a:t>
            </a:r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rgbClr val="0070C0"/>
                </a:solidFill>
              </a:rPr>
              <a:t>София</a:t>
            </a:r>
            <a:r>
              <a:rPr lang="ru-RU" sz="2800" b="1" dirty="0" smtClean="0"/>
              <a:t> , </a:t>
            </a:r>
            <a:r>
              <a:rPr lang="ru-RU" sz="2800" dirty="0" smtClean="0"/>
              <a:t>православный образовательный сайт Сибирского федерального округа )</a:t>
            </a:r>
          </a:p>
          <a:p>
            <a:r>
              <a:rPr lang="en-US" sz="2800" u="sng" dirty="0" smtClean="0">
                <a:solidFill>
                  <a:srgbClr val="FFCC00"/>
                </a:solidFill>
              </a:rPr>
              <a:t>http</a:t>
            </a:r>
            <a:r>
              <a:rPr lang="ru-RU" sz="2800" u="sng" dirty="0" smtClean="0">
                <a:solidFill>
                  <a:srgbClr val="FFCC00"/>
                </a:solidFill>
              </a:rPr>
              <a:t>://</a:t>
            </a:r>
            <a:r>
              <a:rPr lang="en-US" sz="2800" u="sng" dirty="0" err="1" smtClean="0">
                <a:solidFill>
                  <a:srgbClr val="FFCC00"/>
                </a:solidFill>
              </a:rPr>
              <a:t>opk</a:t>
            </a:r>
            <a:r>
              <a:rPr lang="ru-RU" sz="2800" u="sng" dirty="0" smtClean="0">
                <a:solidFill>
                  <a:srgbClr val="FFCC00"/>
                </a:solidFill>
              </a:rPr>
              <a:t>.</a:t>
            </a:r>
            <a:r>
              <a:rPr lang="en-US" sz="2800" u="sng" dirty="0" err="1" smtClean="0">
                <a:solidFill>
                  <a:srgbClr val="FFCC00"/>
                </a:solidFill>
              </a:rPr>
              <a:t>pravolimp</a:t>
            </a:r>
            <a:r>
              <a:rPr lang="ru-RU" sz="2800" u="sng" dirty="0" smtClean="0">
                <a:solidFill>
                  <a:srgbClr val="FFCC00"/>
                </a:solidFill>
              </a:rPr>
              <a:t>.</a:t>
            </a:r>
            <a:r>
              <a:rPr lang="en-US" sz="2800" u="sng" dirty="0" err="1" smtClean="0">
                <a:solidFill>
                  <a:srgbClr val="FFCC00"/>
                </a:solidFill>
              </a:rPr>
              <a:t>ru</a:t>
            </a:r>
            <a:r>
              <a:rPr lang="en-US" sz="2800" u="sng" dirty="0" smtClean="0">
                <a:solidFill>
                  <a:srgbClr val="FFCC00"/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800" b="1" dirty="0" smtClean="0">
                <a:solidFill>
                  <a:srgbClr val="0070C0"/>
                </a:solidFill>
              </a:rPr>
              <a:t>Официальный сайт олимпиады по ОПК</a:t>
            </a:r>
          </a:p>
          <a:p>
            <a:r>
              <a:rPr lang="en-US" sz="2800" b="1" dirty="0" smtClean="0">
                <a:solidFill>
                  <a:srgbClr val="0070C0"/>
                </a:solidFill>
                <a:hlinkClick r:id="rId7"/>
              </a:rPr>
              <a:t>http://www.golden-ship.ru/</a:t>
            </a:r>
            <a:r>
              <a:rPr lang="ru-RU" sz="2800" b="1" dirty="0" smtClean="0">
                <a:solidFill>
                  <a:srgbClr val="0070C0"/>
                </a:solidFill>
              </a:rPr>
              <a:t> - православная библиотека «Золотой корабль»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571744"/>
            <a:ext cx="6429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Благодарю 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за внимание!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Для лучшего усвоения детьми учебного материала необходимы: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dirty="0" smtClean="0"/>
              <a:t>Творческий подход учителя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dirty="0" smtClean="0"/>
              <a:t>Внеурочная деятельность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dirty="0" smtClean="0"/>
              <a:t>Дополнительный дидактический материал на уроках (презентации, викторины, дополнительные задания)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dirty="0" smtClean="0"/>
              <a:t>Интересные домашние задания (которые должны выполняться по желанию ребенка)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dirty="0" smtClean="0"/>
              <a:t>Создание </a:t>
            </a:r>
            <a:r>
              <a:rPr lang="ru-RU" dirty="0" err="1" smtClean="0"/>
              <a:t>портфолио</a:t>
            </a:r>
            <a:r>
              <a:rPr lang="ru-RU" dirty="0" smtClean="0"/>
              <a:t> (</a:t>
            </a:r>
            <a:r>
              <a:rPr lang="ru-RU" dirty="0" smtClean="0"/>
              <a:t>или личного альбома) каждого ученика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dirty="0" smtClean="0"/>
              <a:t>Взаимодействие с родителями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2439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Работа с текстом: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обсуждение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, пересказ, ответы на вопросы,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Беседа,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Словарная работа,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Работа с пословицами, крылатыми выражениями, притчами,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Работа со схемами, таблицами,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Работа с иллюстрациями, рисование,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Слушание музыки, аудиокниг,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Просмотр и анализ короткометражных фильмов и мультфильмов,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Игровая деятельность,</a:t>
            </a:r>
          </a:p>
          <a:p>
            <a:pPr>
              <a:buFont typeface="Wingdings" pitchFamily="2" charset="2"/>
              <a:buChar char="ü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Проектная деятельность.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деятельности на уроках ОРКСЭ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с пословицами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2786058"/>
          <a:ext cx="7643866" cy="2920230"/>
        </p:xfrm>
        <a:graphic>
          <a:graphicData uri="http://schemas.openxmlformats.org/drawingml/2006/table">
            <a:tbl>
              <a:tblPr/>
              <a:tblGrid>
                <a:gridCol w="3821524"/>
                <a:gridCol w="3822342"/>
              </a:tblGrid>
              <a:tr h="602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Начало пословицы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Окончание пословицы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Родина - мать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Сильнее смерти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Родная сторона - мать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Чужая мачеха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Каждому мила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Своя сторона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8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Любовь к Родине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Умей за нее постоять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28596" y="1428736"/>
            <a:ext cx="8501122" cy="107157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Задание: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Собери пословицы, объясни их значение, наиболее понравившуюся пословицу запиши в тетрадь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786454"/>
            <a:ext cx="8229600" cy="724648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Подумай, какая тема объединяет эти пословицы?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989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Собери пословицы, объясни ее значение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Родная у одна человека Родина</a:t>
            </a:r>
          </a:p>
          <a:p>
            <a:pPr marL="0" indent="0" algn="ctr">
              <a:buNone/>
            </a:pPr>
            <a:r>
              <a:rPr lang="ru-RU" sz="4000" dirty="0" smtClean="0">
                <a:latin typeface="+mj-lt"/>
              </a:rPr>
              <a:t> него одна у мать  и</a:t>
            </a:r>
          </a:p>
          <a:p>
            <a:pPr marL="0" indent="0" algn="ctr">
              <a:buNone/>
            </a:pPr>
            <a:endParaRPr lang="ru-RU" sz="40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Одна у человека родная мать, одна у него и Родина</a:t>
            </a:r>
          </a:p>
          <a:p>
            <a:pPr marL="0" indent="0" algn="ctr">
              <a:buNone/>
            </a:pP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25012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Прочитай пословицы, укажи к каким заповедям они относятся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r>
              <a:rPr lang="ru-RU" dirty="0" smtClean="0"/>
              <a:t>На чужой каравай рот не разевай, а пораньше вставай и свой затевай;</a:t>
            </a:r>
          </a:p>
          <a:p>
            <a:r>
              <a:rPr lang="ru-RU" dirty="0" smtClean="0"/>
              <a:t>Нет милее дружка, чем родная матушка;</a:t>
            </a:r>
          </a:p>
          <a:p>
            <a:r>
              <a:rPr lang="ru-RU" dirty="0" smtClean="0"/>
              <a:t>Раз солгал, навек лгуном стал;</a:t>
            </a:r>
          </a:p>
          <a:p>
            <a:r>
              <a:rPr lang="ru-RU" dirty="0" smtClean="0"/>
              <a:t>Верная любовь ни в огне не горит, ни в воде не тонет.</a:t>
            </a:r>
          </a:p>
          <a:p>
            <a:r>
              <a:rPr lang="ru-RU" dirty="0" smtClean="0"/>
              <a:t>Заработанный ломоть лучше краденного каравая;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112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Практическая работа. Заполнение таблицы «Крылатые выражения Библии»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643063"/>
          <a:ext cx="85725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571768"/>
                <a:gridCol w="30718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Крылатое выражение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Краткое</a:t>
                      </a:r>
                      <a:r>
                        <a:rPr lang="ru-RU" sz="2800" baseline="0" dirty="0" smtClean="0"/>
                        <a:t> значение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 какой части Библии</a:t>
                      </a:r>
                      <a:r>
                        <a:rPr lang="ru-RU" sz="2800" baseline="0" dirty="0" smtClean="0"/>
                        <a:t> о нем идет речь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920</TotalTime>
  <Words>1307</Words>
  <PresentationFormat>Экран (4:3)</PresentationFormat>
  <Paragraphs>252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 Активные формы работы на уроках ОРКСЭ.   Модуль  «Основы православной культуры»</vt:lpstr>
      <vt:lpstr>Слайд 2</vt:lpstr>
      <vt:lpstr>Слайд 3</vt:lpstr>
      <vt:lpstr>Для лучшего усвоения детьми учебного материала необходимы:</vt:lpstr>
      <vt:lpstr>Виды деятельности на уроках ОРКСЭ</vt:lpstr>
      <vt:lpstr>Работа с пословицами</vt:lpstr>
      <vt:lpstr>Собери пословицы, объясни ее значение</vt:lpstr>
      <vt:lpstr>Прочитай пословицы, укажи к каким заповедям они относятся</vt:lpstr>
      <vt:lpstr>Практическая работа. Заполнение таблицы «Крылатые выражения Библии»</vt:lpstr>
      <vt:lpstr>Практическая работа. Заполнение таблицы «Крылатые выражения Библии»</vt:lpstr>
      <vt:lpstr>Н. Лосев «Блудный сын»</vt:lpstr>
      <vt:lpstr>Н. Ге «Суд Соломона»</vt:lpstr>
      <vt:lpstr>Рембрандт ван Рейн</vt:lpstr>
      <vt:lpstr>Заполни таблицу. Впиши поступки и дела, которые считаются подвигом</vt:lpstr>
      <vt:lpstr>Ульяновск. Памятник спецназовцу Д.Разумовскому, погибшему при освобождении детей в Беслане</vt:lpstr>
      <vt:lpstr>Запиши в таблицу имена и совершенные ими подвиги.</vt:lpstr>
      <vt:lpstr>Расшифруйте слова, объясни понятия</vt:lpstr>
      <vt:lpstr>Закрепление. Вставьте в текст нужные слова</vt:lpstr>
      <vt:lpstr>Правила составления синквейна</vt:lpstr>
      <vt:lpstr>Синквейн на тему «Любовь»</vt:lpstr>
      <vt:lpstr>Игра «Ассоциации» Подберите слова-ассоциации:  к каждой букве </vt:lpstr>
      <vt:lpstr>Подбери однокоренные слова к слову БОГ</vt:lpstr>
      <vt:lpstr>Церковь Покрова на Нерли </vt:lpstr>
      <vt:lpstr>Церковь Преображения Господня на острове Кижи</vt:lpstr>
      <vt:lpstr>Храм Христа Спасителя</vt:lpstr>
      <vt:lpstr>Игра «Машина времени»</vt:lpstr>
      <vt:lpstr>Перемещение во времени</vt:lpstr>
      <vt:lpstr>Цель путешествия:</vt:lpstr>
      <vt:lpstr>Просмотр мультфильмов</vt:lpstr>
      <vt:lpstr>Просмотр и анализ фильмов</vt:lpstr>
      <vt:lpstr>Слайд 31</vt:lpstr>
      <vt:lpstr>Слайд 32</vt:lpstr>
      <vt:lpstr>Способы оценки достижения планируемых  результатов и рефлексии </vt:lpstr>
      <vt:lpstr>Лист рефлексии</vt:lpstr>
      <vt:lpstr>Интерактивный круг TASC</vt:lpstr>
      <vt:lpstr>Рефлексия «Ладошка»</vt:lpstr>
      <vt:lpstr>Полезные ссылки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Учебно-методическое сопровождение курса ОРКСЭ</dc:title>
  <dc:creator>Нина Викторовна</dc:creator>
  <cp:lastModifiedBy>Пользователь</cp:lastModifiedBy>
  <cp:revision>121</cp:revision>
  <dcterms:created xsi:type="dcterms:W3CDTF">2015-01-27T10:24:43Z</dcterms:created>
  <dcterms:modified xsi:type="dcterms:W3CDTF">2016-01-12T09:13:04Z</dcterms:modified>
</cp:coreProperties>
</file>