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2" r:id="rId6"/>
    <p:sldId id="261" r:id="rId7"/>
    <p:sldId id="263"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10.12.2013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10.12.2013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10.12.2013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10.12.2013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chemeClr val="accent3">
                <a:lumMod val="5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10.12.2013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Жалобная книга природы</a:t>
            </a:r>
            <a:endParaRPr lang="ru-RU" dirty="0"/>
          </a:p>
        </p:txBody>
      </p:sp>
      <p:sp>
        <p:nvSpPr>
          <p:cNvPr id="3" name="Подзаголовок 2"/>
          <p:cNvSpPr>
            <a:spLocks noGrp="1"/>
          </p:cNvSpPr>
          <p:nvPr>
            <p:ph type="subTitle" idx="1"/>
          </p:nvPr>
        </p:nvSpPr>
        <p:spPr/>
        <p:txBody>
          <a:bodyPr>
            <a:normAutofit/>
          </a:bodyPr>
          <a:lstStyle/>
          <a:p>
            <a:r>
              <a:rPr lang="ru-RU" sz="2000" dirty="0" smtClean="0">
                <a:solidFill>
                  <a:schemeClr val="tx1">
                    <a:lumMod val="95000"/>
                    <a:lumOff val="5000"/>
                  </a:schemeClr>
                </a:solidFill>
                <a:latin typeface="Times New Roman" pitchFamily="18" charset="0"/>
                <a:cs typeface="Times New Roman" pitchFamily="18" charset="0"/>
              </a:rPr>
              <a:t>Автор: Казакова Олеся Викторовна, </a:t>
            </a:r>
          </a:p>
          <a:p>
            <a:r>
              <a:rPr lang="ru-RU" sz="2000" dirty="0" smtClean="0">
                <a:solidFill>
                  <a:schemeClr val="tx1">
                    <a:lumMod val="95000"/>
                    <a:lumOff val="5000"/>
                  </a:schemeClr>
                </a:solidFill>
                <a:latin typeface="Times New Roman" pitchFamily="18" charset="0"/>
                <a:cs typeface="Times New Roman" pitchFamily="18" charset="0"/>
              </a:rPr>
              <a:t>Учитель начальных классов</a:t>
            </a:r>
          </a:p>
          <a:p>
            <a:r>
              <a:rPr lang="ru-RU" sz="2000" dirty="0" smtClean="0">
                <a:solidFill>
                  <a:schemeClr val="tx1">
                    <a:lumMod val="95000"/>
                    <a:lumOff val="5000"/>
                  </a:schemeClr>
                </a:solidFill>
                <a:latin typeface="Times New Roman" pitchFamily="18" charset="0"/>
                <a:cs typeface="Times New Roman" pitchFamily="18" charset="0"/>
              </a:rPr>
              <a:t>МОУ «СОШ № 17№   Воскресенского муниципального</a:t>
            </a:r>
          </a:p>
          <a:p>
            <a:r>
              <a:rPr lang="ru-RU" sz="2000" dirty="0">
                <a:solidFill>
                  <a:schemeClr val="tx1">
                    <a:lumMod val="95000"/>
                    <a:lumOff val="5000"/>
                  </a:schemeClr>
                </a:solidFill>
                <a:latin typeface="Times New Roman" pitchFamily="18" charset="0"/>
                <a:cs typeface="Times New Roman" pitchFamily="18" charset="0"/>
              </a:rPr>
              <a:t>р</a:t>
            </a:r>
            <a:r>
              <a:rPr lang="ru-RU" sz="2000" smtClean="0">
                <a:solidFill>
                  <a:schemeClr val="tx1">
                    <a:lumMod val="95000"/>
                    <a:lumOff val="5000"/>
                  </a:schemeClr>
                </a:solidFill>
                <a:latin typeface="Times New Roman" pitchFamily="18" charset="0"/>
                <a:cs typeface="Times New Roman" pitchFamily="18" charset="0"/>
              </a:rPr>
              <a:t>айона </a:t>
            </a:r>
            <a:r>
              <a:rPr lang="ru-RU" sz="2000" dirty="0" smtClean="0">
                <a:solidFill>
                  <a:schemeClr val="tx1">
                    <a:lumMod val="95000"/>
                    <a:lumOff val="5000"/>
                  </a:schemeClr>
                </a:solidFill>
                <a:latin typeface="Times New Roman" pitchFamily="18" charset="0"/>
                <a:cs typeface="Times New Roman" pitchFamily="18" charset="0"/>
              </a:rPr>
              <a:t>МО </a:t>
            </a:r>
          </a:p>
          <a:p>
            <a:endParaRPr lang="ru-RU" sz="2000" dirty="0">
              <a:solidFill>
                <a:schemeClr val="tx1">
                  <a:lumMod val="95000"/>
                  <a:lumOff val="5000"/>
                </a:schemeClr>
              </a:solidFill>
              <a:latin typeface="Times New Roman" pitchFamily="18" charset="0"/>
              <a:cs typeface="Times New Roman" pitchFamily="18" charset="0"/>
            </a:endParaRPr>
          </a:p>
        </p:txBody>
      </p:sp>
      <p:pic>
        <p:nvPicPr>
          <p:cNvPr id="4098" name="Picture 2" descr="C:\Documents and Settings\Админ\Рабочий стол\Чувилева\материалы\ромашка.jpg"/>
          <p:cNvPicPr>
            <a:picLocks noChangeAspect="1" noChangeArrowheads="1"/>
          </p:cNvPicPr>
          <p:nvPr/>
        </p:nvPicPr>
        <p:blipFill>
          <a:blip r:embed="rId2"/>
          <a:srcRect/>
          <a:stretch>
            <a:fillRect/>
          </a:stretch>
        </p:blipFill>
        <p:spPr bwMode="auto">
          <a:xfrm>
            <a:off x="6572264" y="214290"/>
            <a:ext cx="2176464" cy="23241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 ситуация</a:t>
            </a:r>
            <a:endParaRPr lang="ru-RU" dirty="0"/>
          </a:p>
        </p:txBody>
      </p:sp>
      <p:sp>
        <p:nvSpPr>
          <p:cNvPr id="3" name="Содержимое 2"/>
          <p:cNvSpPr>
            <a:spLocks noGrp="1"/>
          </p:cNvSpPr>
          <p:nvPr>
            <p:ph sz="half" idx="1"/>
          </p:nvPr>
        </p:nvSpPr>
        <p:spPr/>
        <p:txBody>
          <a:bodyPr>
            <a:normAutofit fontScale="70000" lnSpcReduction="20000"/>
          </a:bodyPr>
          <a:lstStyle/>
          <a:p>
            <a:r>
              <a:rPr lang="ru-RU" dirty="0"/>
              <a:t>Однажды ребята пятого класса отправились на прогулку в местный парк. Это было ранней осенью. Когда ребята пришли в парк, они поразились красоте, которая окружала их. Это и разноцветные листья клёна, и кисти багряной рябины, и золотистые листья липы. Но, кроме этой природной красоты, они увидели красоту рук человека. Их окружали горы мусора: банки, разбитые бутылки, фантики от конфет, разные бумажки. Ребята решили украсить лес. Они взяли большие мешки и очистили парк от грязи.</a:t>
            </a:r>
          </a:p>
          <a:p>
            <a:endParaRPr lang="ru-RU" dirty="0"/>
          </a:p>
        </p:txBody>
      </p:sp>
      <p:sp>
        <p:nvSpPr>
          <p:cNvPr id="4" name="Содержимое 3"/>
          <p:cNvSpPr>
            <a:spLocks noGrp="1"/>
          </p:cNvSpPr>
          <p:nvPr>
            <p:ph sz="half" idx="2"/>
          </p:nvPr>
        </p:nvSpPr>
        <p:spPr/>
        <p:txBody>
          <a:bodyPr>
            <a:normAutofit fontScale="70000" lnSpcReduction="20000"/>
          </a:bodyPr>
          <a:lstStyle/>
          <a:p>
            <a:r>
              <a:rPr lang="ru-RU" dirty="0"/>
              <a:t>В нашей школе существует экологический кружок, задача которого охрана и защита муравейников. Этим летом ребята нашли несколько больших муравейников. Они были сильно разорены. Ребята оградили муравейник от людей. В течение лета наблюдали за тем, чтобы муравейник никто не трогал.</a:t>
            </a:r>
          </a:p>
          <a:p>
            <a:endParaRPr lang="ru-RU" dirty="0"/>
          </a:p>
        </p:txBody>
      </p:sp>
      <p:pic>
        <p:nvPicPr>
          <p:cNvPr id="2050" name="Picture 2" descr="C:\Documents and Settings\Админ\Рабочий стол\Чувилева\материалы\скворечник.gif"/>
          <p:cNvPicPr>
            <a:picLocks noChangeAspect="1" noChangeArrowheads="1" noCrop="1"/>
          </p:cNvPicPr>
          <p:nvPr/>
        </p:nvPicPr>
        <p:blipFill>
          <a:blip r:embed="rId2"/>
          <a:srcRect/>
          <a:stretch>
            <a:fillRect/>
          </a:stretch>
        </p:blipFill>
        <p:spPr bwMode="auto">
          <a:xfrm>
            <a:off x="6929454" y="4286256"/>
            <a:ext cx="1900233" cy="2355720"/>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142844" y="214290"/>
            <a:ext cx="4038600" cy="4525963"/>
          </a:xfrm>
        </p:spPr>
        <p:txBody>
          <a:bodyPr>
            <a:normAutofit fontScale="77500" lnSpcReduction="20000"/>
          </a:bodyPr>
          <a:lstStyle/>
          <a:p>
            <a:pPr marL="0" lvl="1" indent="76200">
              <a:buNone/>
            </a:pPr>
            <a:r>
              <a:rPr lang="ru-RU" dirty="0"/>
              <a:t>Случится, в солнечный денёк</a:t>
            </a:r>
          </a:p>
          <a:p>
            <a:pPr>
              <a:buNone/>
            </a:pPr>
            <a:r>
              <a:rPr lang="ru-RU" dirty="0"/>
              <a:t> Ты в лес уйдёшь поглуше – </a:t>
            </a:r>
          </a:p>
          <a:p>
            <a:pPr>
              <a:buNone/>
            </a:pPr>
            <a:r>
              <a:rPr lang="ru-RU" dirty="0"/>
              <a:t> Присядь попробуй на пенёк,</a:t>
            </a:r>
          </a:p>
          <a:p>
            <a:pPr>
              <a:buNone/>
            </a:pPr>
            <a:r>
              <a:rPr lang="ru-RU" dirty="0"/>
              <a:t> Не торопись… Послушай.</a:t>
            </a:r>
          </a:p>
          <a:p>
            <a:pPr>
              <a:buNone/>
            </a:pPr>
            <a:r>
              <a:rPr lang="ru-RU" dirty="0"/>
              <a:t> Шумит листва. Шуршит трава.</a:t>
            </a:r>
          </a:p>
          <a:p>
            <a:pPr>
              <a:buNone/>
            </a:pPr>
            <a:r>
              <a:rPr lang="ru-RU" dirty="0"/>
              <a:t> Не умолкают птицы.</a:t>
            </a:r>
          </a:p>
          <a:p>
            <a:pPr>
              <a:buNone/>
            </a:pPr>
            <a:r>
              <a:rPr lang="ru-RU" dirty="0"/>
              <a:t> Родник в траве журчит едва,</a:t>
            </a:r>
          </a:p>
          <a:p>
            <a:pPr>
              <a:buNone/>
            </a:pPr>
            <a:r>
              <a:rPr lang="ru-RU" dirty="0"/>
              <a:t> Спеша на свет пробиться.</a:t>
            </a:r>
          </a:p>
          <a:p>
            <a:pPr>
              <a:buNone/>
            </a:pPr>
            <a:r>
              <a:rPr lang="ru-RU" dirty="0"/>
              <a:t> Как будто всё поёт вокруг</a:t>
            </a:r>
          </a:p>
          <a:p>
            <a:pPr>
              <a:buNone/>
            </a:pPr>
            <a:r>
              <a:rPr lang="ru-RU" dirty="0"/>
              <a:t> Про солнце в поднебесье…</a:t>
            </a:r>
          </a:p>
          <a:p>
            <a:pPr>
              <a:buNone/>
            </a:pPr>
            <a:r>
              <a:rPr lang="ru-RU" dirty="0"/>
              <a:t> Послушай, маленький мой друг,</a:t>
            </a:r>
          </a:p>
          <a:p>
            <a:pPr>
              <a:buNone/>
            </a:pPr>
            <a:r>
              <a:rPr lang="ru-RU" dirty="0"/>
              <a:t> Не та ли это песня?</a:t>
            </a:r>
          </a:p>
          <a:p>
            <a:endParaRPr lang="ru-RU" dirty="0"/>
          </a:p>
        </p:txBody>
      </p:sp>
      <p:pic>
        <p:nvPicPr>
          <p:cNvPr id="5" name="Содержимое 4" descr="p51_8a.jpg"/>
          <p:cNvPicPr>
            <a:picLocks noGrp="1" noChangeAspect="1"/>
          </p:cNvPicPr>
          <p:nvPr>
            <p:ph sz="half" idx="2"/>
          </p:nvPr>
        </p:nvPicPr>
        <p:blipFill>
          <a:blip r:embed="rId2"/>
          <a:stretch>
            <a:fillRect/>
          </a:stretch>
        </p:blipFill>
        <p:spPr>
          <a:xfrm>
            <a:off x="3747061" y="2000240"/>
            <a:ext cx="5186909" cy="407196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642918"/>
            <a:ext cx="8258204" cy="5483245"/>
          </a:xfrm>
        </p:spPr>
        <p:txBody>
          <a:bodyPr>
            <a:normAutofit fontScale="62500" lnSpcReduction="20000"/>
          </a:bodyPr>
          <a:lstStyle/>
          <a:p>
            <a:pPr lvl="0"/>
            <a:r>
              <a:rPr lang="ru-RU" b="1" dirty="0" smtClean="0"/>
              <a:t>Цель –</a:t>
            </a:r>
            <a:endParaRPr lang="ru-RU" sz="2800" dirty="0" smtClean="0"/>
          </a:p>
          <a:p>
            <a:pPr lvl="1"/>
            <a:r>
              <a:rPr lang="ru-RU" sz="3200" dirty="0" smtClean="0"/>
              <a:t>Обобщить, систематизировать, углубить знания учащихся о природе, экологии.  Показать два мира природы: один – саморазвивающийся, другой – созданный  людьми.</a:t>
            </a:r>
          </a:p>
          <a:p>
            <a:pPr lvl="0"/>
            <a:r>
              <a:rPr lang="ru-RU" b="1" dirty="0" smtClean="0"/>
              <a:t>Задачи –</a:t>
            </a:r>
            <a:endParaRPr lang="ru-RU" sz="2800" dirty="0" smtClean="0"/>
          </a:p>
          <a:p>
            <a:endParaRPr lang="ru-RU" dirty="0" smtClean="0"/>
          </a:p>
          <a:p>
            <a:r>
              <a:rPr lang="ru-RU" dirty="0" smtClean="0"/>
              <a:t> </a:t>
            </a:r>
            <a:r>
              <a:rPr lang="ru-RU" u="sng" dirty="0" smtClean="0"/>
              <a:t>Развивающие</a:t>
            </a:r>
            <a:r>
              <a:rPr lang="ru-RU" dirty="0" smtClean="0"/>
              <a:t>: формировать навыки учащихся: поиск, осмысление, умение найти решение; сформировать у детей понятие: каждое живое существо растёт в определённых условиях, если условия нарушаются, организм погибает.</a:t>
            </a:r>
          </a:p>
          <a:p>
            <a:endParaRPr lang="ru-RU" sz="2400" dirty="0" smtClean="0"/>
          </a:p>
          <a:p>
            <a:r>
              <a:rPr lang="ru-RU" dirty="0" smtClean="0"/>
              <a:t> </a:t>
            </a:r>
            <a:r>
              <a:rPr lang="ru-RU" u="sng" dirty="0" smtClean="0"/>
              <a:t>Воспитательные</a:t>
            </a:r>
            <a:r>
              <a:rPr lang="ru-RU" dirty="0" smtClean="0"/>
              <a:t>: воспитывать чувства сопричастности к решению вопросов о бережном отношении к природе; воспитывать бережное отношение к природе. </a:t>
            </a:r>
            <a:endParaRPr lang="ru-RU" sz="2400" dirty="0" smtClean="0"/>
          </a:p>
          <a:p>
            <a:pPr marL="0" indent="0">
              <a:buNone/>
            </a:pPr>
            <a:r>
              <a:rPr lang="ru-RU" b="1" dirty="0" smtClean="0"/>
              <a:t> </a:t>
            </a:r>
            <a:endParaRPr lang="ru-RU" sz="2800" dirty="0" smtClean="0"/>
          </a:p>
          <a:p>
            <a:pPr lvl="0"/>
            <a:r>
              <a:rPr lang="ru-RU" b="1" dirty="0" smtClean="0"/>
              <a:t>Ожидаемые результаты:</a:t>
            </a:r>
            <a:endParaRPr lang="ru-RU" sz="2800" dirty="0" smtClean="0"/>
          </a:p>
          <a:p>
            <a:pPr lvl="0"/>
            <a:r>
              <a:rPr lang="ru-RU" dirty="0" smtClean="0"/>
              <a:t>Дети должны знать и различать редкие виды растений и животных;</a:t>
            </a:r>
            <a:endParaRPr lang="ru-RU" sz="2800" dirty="0" smtClean="0"/>
          </a:p>
          <a:p>
            <a:pPr lvl="0"/>
            <a:r>
              <a:rPr lang="ru-RU" dirty="0" smtClean="0"/>
              <a:t>Знать, чем можно помочь, а чем навредить природе;</a:t>
            </a:r>
            <a:endParaRPr lang="ru-RU" sz="2800" dirty="0" smtClean="0"/>
          </a:p>
          <a:p>
            <a:pPr lvl="0"/>
            <a:r>
              <a:rPr lang="ru-RU" dirty="0" smtClean="0"/>
              <a:t>Бережно относиться к окружающему миру.</a:t>
            </a:r>
            <a:endParaRPr lang="ru-RU" sz="2800" dirty="0" smtClean="0"/>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 </a:t>
            </a:r>
            <a:r>
              <a:rPr lang="ru-RU" dirty="0" smtClean="0"/>
              <a:t>конкурс «Разминка»</a:t>
            </a:r>
            <a:endParaRPr lang="ru-RU" dirty="0"/>
          </a:p>
        </p:txBody>
      </p:sp>
      <p:sp>
        <p:nvSpPr>
          <p:cNvPr id="3" name="Содержимое 2"/>
          <p:cNvSpPr>
            <a:spLocks noGrp="1"/>
          </p:cNvSpPr>
          <p:nvPr>
            <p:ph sz="half" idx="1"/>
          </p:nvPr>
        </p:nvSpPr>
        <p:spPr>
          <a:xfrm>
            <a:off x="457200" y="1357298"/>
            <a:ext cx="3257544" cy="1571635"/>
          </a:xfrm>
        </p:spPr>
        <p:txBody>
          <a:bodyPr>
            <a:normAutofit fontScale="55000" lnSpcReduction="20000"/>
          </a:bodyPr>
          <a:lstStyle/>
          <a:p>
            <a:pPr>
              <a:buNone/>
            </a:pPr>
            <a:r>
              <a:rPr lang="ru-RU" sz="3300" dirty="0"/>
              <a:t>1. Что такое экология</a:t>
            </a:r>
            <a:r>
              <a:rPr lang="ru-RU" sz="3300" dirty="0" smtClean="0"/>
              <a:t>?</a:t>
            </a:r>
          </a:p>
          <a:p>
            <a:pPr>
              <a:buNone/>
            </a:pPr>
            <a:r>
              <a:rPr lang="ru-RU" sz="3300" dirty="0" smtClean="0"/>
              <a:t> </a:t>
            </a:r>
            <a:r>
              <a:rPr lang="ru-RU" sz="3300" dirty="0">
                <a:solidFill>
                  <a:schemeClr val="accent2">
                    <a:lumMod val="75000"/>
                  </a:schemeClr>
                </a:solidFill>
              </a:rPr>
              <a:t>(Наука о взаимодействии живых организмов друг с другом и со средой обитания).</a:t>
            </a:r>
          </a:p>
          <a:p>
            <a:pPr>
              <a:buNone/>
            </a:pPr>
            <a:r>
              <a:rPr lang="ru-RU" dirty="0"/>
              <a:t> </a:t>
            </a:r>
          </a:p>
          <a:p>
            <a:endParaRPr lang="ru-RU" dirty="0"/>
          </a:p>
        </p:txBody>
      </p:sp>
      <p:pic>
        <p:nvPicPr>
          <p:cNvPr id="7" name="Содержимое 6" descr="заставка.jpg"/>
          <p:cNvPicPr>
            <a:picLocks noGrp="1" noChangeAspect="1"/>
          </p:cNvPicPr>
          <p:nvPr>
            <p:ph sz="half" idx="2"/>
          </p:nvPr>
        </p:nvPicPr>
        <p:blipFill>
          <a:blip r:embed="rId2"/>
          <a:stretch>
            <a:fillRect/>
          </a:stretch>
        </p:blipFill>
        <p:spPr>
          <a:xfrm>
            <a:off x="4648200" y="2132353"/>
            <a:ext cx="4038600" cy="3461657"/>
          </a:xfrm>
        </p:spPr>
      </p:pic>
      <p:sp>
        <p:nvSpPr>
          <p:cNvPr id="9" name="TextBox 8"/>
          <p:cNvSpPr txBox="1"/>
          <p:nvPr/>
        </p:nvSpPr>
        <p:spPr>
          <a:xfrm>
            <a:off x="357158" y="2786058"/>
            <a:ext cx="3429024" cy="1477328"/>
          </a:xfrm>
          <a:prstGeom prst="rect">
            <a:avLst/>
          </a:prstGeom>
          <a:noFill/>
        </p:spPr>
        <p:txBody>
          <a:bodyPr wrap="square" rtlCol="0">
            <a:spAutoFit/>
          </a:bodyPr>
          <a:lstStyle/>
          <a:p>
            <a:r>
              <a:rPr lang="ru-RU" dirty="0" smtClean="0"/>
              <a:t>2. Как называется книга, куда заносятся исчезающие виды растений и животные? </a:t>
            </a:r>
          </a:p>
          <a:p>
            <a:r>
              <a:rPr lang="ru-RU" dirty="0" smtClean="0">
                <a:solidFill>
                  <a:schemeClr val="accent2">
                    <a:lumMod val="75000"/>
                  </a:schemeClr>
                </a:solidFill>
              </a:rPr>
              <a:t>(“Красная книга”).</a:t>
            </a:r>
          </a:p>
          <a:p>
            <a:endParaRPr lang="ru-RU" dirty="0"/>
          </a:p>
        </p:txBody>
      </p:sp>
      <p:sp>
        <p:nvSpPr>
          <p:cNvPr id="10" name="TextBox 9"/>
          <p:cNvSpPr txBox="1"/>
          <p:nvPr/>
        </p:nvSpPr>
        <p:spPr>
          <a:xfrm>
            <a:off x="500034" y="4214818"/>
            <a:ext cx="3429024" cy="2308324"/>
          </a:xfrm>
          <a:prstGeom prst="rect">
            <a:avLst/>
          </a:prstGeom>
          <a:noFill/>
        </p:spPr>
        <p:txBody>
          <a:bodyPr wrap="square" rtlCol="0">
            <a:spAutoFit/>
          </a:bodyPr>
          <a:lstStyle/>
          <a:p>
            <a:r>
              <a:rPr lang="ru-RU" dirty="0" smtClean="0"/>
              <a:t>3. Почему эту книгу так называют? </a:t>
            </a:r>
          </a:p>
          <a:p>
            <a:r>
              <a:rPr lang="ru-RU" dirty="0" smtClean="0">
                <a:solidFill>
                  <a:schemeClr val="accent2">
                    <a:lumMod val="75000"/>
                  </a:schemeClr>
                </a:solidFill>
              </a:rPr>
              <a:t>(Красный цвет предупреждает об опасности).</a:t>
            </a:r>
          </a:p>
          <a:p>
            <a:endParaRPr lang="ru-RU" dirty="0" smtClean="0"/>
          </a:p>
          <a:p>
            <a:endParaRPr lang="ru-RU" dirty="0" smtClean="0"/>
          </a:p>
          <a:p>
            <a:endParaRPr lang="ru-RU" dirty="0" smtClean="0"/>
          </a:p>
          <a:p>
            <a:endParaRPr lang="ru-RU" dirty="0"/>
          </a:p>
        </p:txBody>
      </p:sp>
      <p:sp>
        <p:nvSpPr>
          <p:cNvPr id="11" name="TextBox 10"/>
          <p:cNvSpPr txBox="1"/>
          <p:nvPr/>
        </p:nvSpPr>
        <p:spPr>
          <a:xfrm>
            <a:off x="500034" y="5500702"/>
            <a:ext cx="3143273" cy="646331"/>
          </a:xfrm>
          <a:prstGeom prst="rect">
            <a:avLst/>
          </a:prstGeom>
          <a:noFill/>
        </p:spPr>
        <p:txBody>
          <a:bodyPr wrap="square" rtlCol="0">
            <a:spAutoFit/>
          </a:bodyPr>
          <a:lstStyle/>
          <a:p>
            <a:r>
              <a:rPr lang="ru-RU" dirty="0" smtClean="0"/>
              <a:t>4. Назовите редкие растения?</a:t>
            </a:r>
          </a:p>
          <a:p>
            <a:r>
              <a:rPr lang="ru-RU" dirty="0" smtClean="0"/>
              <a:t> </a:t>
            </a:r>
            <a:r>
              <a:rPr lang="ru-RU" dirty="0" smtClean="0">
                <a:solidFill>
                  <a:schemeClr val="accent2">
                    <a:lumMod val="75000"/>
                  </a:schemeClr>
                </a:solidFill>
              </a:rPr>
              <a:t>(Ландыш, можжевельник).</a:t>
            </a:r>
            <a:endParaRPr lang="ru-RU"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dissolv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blinds(horizontal)">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dissolve">
                                      <p:cBhvr>
                                        <p:cTn id="27" dur="5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blinds(horizontal)">
                                      <p:cBhvr>
                                        <p:cTn id="32" dur="500"/>
                                        <p:tgtEl>
                                          <p:spTgt spid="10">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dissolve">
                                      <p:cBhvr>
                                        <p:cTn id="37" dur="5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1">
                                            <p:txEl>
                                              <p:pRg st="1" end="1"/>
                                            </p:txEl>
                                          </p:spTgt>
                                        </p:tgtEl>
                                        <p:attrNameLst>
                                          <p:attrName>style.visibility</p:attrName>
                                        </p:attrNameLst>
                                      </p:cBhvr>
                                      <p:to>
                                        <p:strVal val="visible"/>
                                      </p:to>
                                    </p:set>
                                    <p:animEffect transition="in" filter="blinds(horizontal)">
                                      <p:cBhvr>
                                        <p:cTn id="4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II </a:t>
            </a:r>
            <a:r>
              <a:rPr lang="ru-RU" dirty="0" smtClean="0"/>
              <a:t>конкурс «Экологические задачи»</a:t>
            </a:r>
            <a:endParaRPr lang="ru-RU" dirty="0"/>
          </a:p>
        </p:txBody>
      </p:sp>
      <p:sp>
        <p:nvSpPr>
          <p:cNvPr id="3" name="Содержимое 2"/>
          <p:cNvSpPr>
            <a:spLocks noGrp="1"/>
          </p:cNvSpPr>
          <p:nvPr>
            <p:ph sz="half" idx="1"/>
          </p:nvPr>
        </p:nvSpPr>
        <p:spPr>
          <a:xfrm>
            <a:off x="500034" y="1571612"/>
            <a:ext cx="4038600" cy="4525963"/>
          </a:xfrm>
        </p:spPr>
        <p:txBody>
          <a:bodyPr>
            <a:normAutofit fontScale="55000" lnSpcReduction="20000"/>
          </a:bodyPr>
          <a:lstStyle/>
          <a:p>
            <a:pPr>
              <a:buNone/>
            </a:pPr>
            <a:r>
              <a:rPr lang="ru-RU" b="1" u="sng" dirty="0" smtClean="0"/>
              <a:t>1 команда</a:t>
            </a:r>
            <a:r>
              <a:rPr lang="ru-RU" u="sng" dirty="0" smtClean="0"/>
              <a:t>. </a:t>
            </a:r>
            <a:endParaRPr lang="ru-RU" dirty="0" smtClean="0"/>
          </a:p>
          <a:p>
            <a:pPr>
              <a:buNone/>
            </a:pPr>
            <a:r>
              <a:rPr lang="ru-RU" dirty="0" smtClean="0"/>
              <a:t> </a:t>
            </a:r>
          </a:p>
          <a:p>
            <a:pPr marL="514350" indent="-514350">
              <a:buAutoNum type="arabicPeriod"/>
            </a:pPr>
            <a:r>
              <a:rPr lang="ru-RU" dirty="0" smtClean="0"/>
              <a:t>Весной или летом цветёт сирень? </a:t>
            </a:r>
          </a:p>
          <a:p>
            <a:pPr marL="514350" indent="-514350">
              <a:buNone/>
            </a:pPr>
            <a:r>
              <a:rPr lang="ru-RU" dirty="0" smtClean="0"/>
              <a:t>            </a:t>
            </a:r>
            <a:r>
              <a:rPr lang="ru-RU" dirty="0" smtClean="0">
                <a:solidFill>
                  <a:schemeClr val="accent2">
                    <a:lumMod val="75000"/>
                  </a:schemeClr>
                </a:solidFill>
              </a:rPr>
              <a:t>(Весной)</a:t>
            </a:r>
          </a:p>
          <a:p>
            <a:pPr marL="514350" indent="-514350">
              <a:buAutoNum type="arabicPeriod"/>
            </a:pPr>
            <a:endParaRPr lang="ru-RU" dirty="0"/>
          </a:p>
          <a:p>
            <a:pPr>
              <a:buNone/>
            </a:pPr>
            <a:r>
              <a:rPr lang="ru-RU" dirty="0" smtClean="0"/>
              <a:t>2. Назовите растения, которые употребляются при простудах. </a:t>
            </a:r>
          </a:p>
          <a:p>
            <a:pPr>
              <a:buNone/>
            </a:pPr>
            <a:r>
              <a:rPr lang="ru-RU" dirty="0" smtClean="0">
                <a:solidFill>
                  <a:schemeClr val="accent2">
                    <a:lumMod val="75000"/>
                  </a:schemeClr>
                </a:solidFill>
              </a:rPr>
              <a:t>(Малина, липа, ромашка, мать-и-мачеха, крапива, багульник).</a:t>
            </a:r>
          </a:p>
          <a:p>
            <a:pPr>
              <a:buNone/>
            </a:pPr>
            <a:r>
              <a:rPr lang="ru-RU" dirty="0"/>
              <a:t> </a:t>
            </a:r>
          </a:p>
          <a:p>
            <a:pPr>
              <a:buNone/>
            </a:pPr>
            <a:r>
              <a:rPr lang="ru-RU" dirty="0"/>
              <a:t>3. Здесь идёт борьба за свет</a:t>
            </a:r>
          </a:p>
          <a:p>
            <a:pPr>
              <a:buNone/>
            </a:pPr>
            <a:r>
              <a:rPr lang="ru-RU" dirty="0"/>
              <a:t> У берёзы с юной елью.</a:t>
            </a:r>
          </a:p>
          <a:p>
            <a:pPr>
              <a:buNone/>
            </a:pPr>
            <a:r>
              <a:rPr lang="ru-RU" dirty="0"/>
              <a:t> Дайте правильный ответ;</a:t>
            </a:r>
          </a:p>
          <a:p>
            <a:pPr>
              <a:buNone/>
            </a:pPr>
            <a:r>
              <a:rPr lang="ru-RU" dirty="0"/>
              <a:t> Кто своей добьётся цели? </a:t>
            </a:r>
            <a:endParaRPr lang="ru-RU" dirty="0" smtClean="0"/>
          </a:p>
          <a:p>
            <a:pPr>
              <a:buNone/>
            </a:pPr>
            <a:r>
              <a:rPr lang="ru-RU" dirty="0" smtClean="0">
                <a:solidFill>
                  <a:schemeClr val="accent2">
                    <a:lumMod val="75000"/>
                  </a:schemeClr>
                </a:solidFill>
              </a:rPr>
              <a:t>(</a:t>
            </a:r>
            <a:r>
              <a:rPr lang="ru-RU" dirty="0">
                <a:solidFill>
                  <a:schemeClr val="accent2">
                    <a:lumMod val="75000"/>
                  </a:schemeClr>
                </a:solidFill>
              </a:rPr>
              <a:t>Победит ель, как более выносливая порода. Она перерастет берёзу и лишив её необходимого света, погубит.)</a:t>
            </a:r>
          </a:p>
          <a:p>
            <a:pPr>
              <a:buNone/>
            </a:pPr>
            <a:r>
              <a:rPr lang="ru-RU" dirty="0">
                <a:solidFill>
                  <a:schemeClr val="accent2">
                    <a:lumMod val="75000"/>
                  </a:schemeClr>
                </a:solidFill>
              </a:rPr>
              <a:t> </a:t>
            </a:r>
          </a:p>
          <a:p>
            <a:endParaRPr lang="ru-RU" dirty="0"/>
          </a:p>
        </p:txBody>
      </p:sp>
      <p:sp>
        <p:nvSpPr>
          <p:cNvPr id="4" name="Содержимое 3"/>
          <p:cNvSpPr>
            <a:spLocks noGrp="1"/>
          </p:cNvSpPr>
          <p:nvPr>
            <p:ph sz="half" idx="2"/>
          </p:nvPr>
        </p:nvSpPr>
        <p:spPr/>
        <p:txBody>
          <a:bodyPr>
            <a:normAutofit fontScale="55000" lnSpcReduction="20000"/>
          </a:bodyPr>
          <a:lstStyle/>
          <a:p>
            <a:pPr>
              <a:buNone/>
            </a:pPr>
            <a:r>
              <a:rPr lang="ru-RU" b="1" u="sng" dirty="0"/>
              <a:t>2 команда.</a:t>
            </a:r>
            <a:endParaRPr lang="ru-RU" b="1" dirty="0"/>
          </a:p>
          <a:p>
            <a:pPr>
              <a:buNone/>
            </a:pPr>
            <a:r>
              <a:rPr lang="ru-RU" b="1" dirty="0"/>
              <a:t> </a:t>
            </a:r>
          </a:p>
          <a:p>
            <a:pPr marL="268288" indent="-268288">
              <a:buAutoNum type="arabicPeriod"/>
            </a:pPr>
            <a:r>
              <a:rPr lang="ru-RU" dirty="0" smtClean="0"/>
              <a:t>Какой </a:t>
            </a:r>
            <a:r>
              <a:rPr lang="ru-RU" dirty="0"/>
              <a:t>лес шумит, а какой – шелестит? </a:t>
            </a:r>
            <a:endParaRPr lang="ru-RU" dirty="0" smtClean="0"/>
          </a:p>
          <a:p>
            <a:pPr marL="268288" indent="-268288">
              <a:buNone/>
            </a:pPr>
            <a:r>
              <a:rPr lang="ru-RU" dirty="0" smtClean="0"/>
              <a:t>         </a:t>
            </a:r>
            <a:r>
              <a:rPr lang="ru-RU" dirty="0" smtClean="0">
                <a:solidFill>
                  <a:schemeClr val="accent2">
                    <a:lumMod val="75000"/>
                  </a:schemeClr>
                </a:solidFill>
              </a:rPr>
              <a:t>(</a:t>
            </a:r>
            <a:r>
              <a:rPr lang="ru-RU" dirty="0">
                <a:solidFill>
                  <a:schemeClr val="accent2">
                    <a:lumMod val="75000"/>
                  </a:schemeClr>
                </a:solidFill>
              </a:rPr>
              <a:t>Хвойный, лиственный).</a:t>
            </a:r>
          </a:p>
          <a:p>
            <a:pPr>
              <a:buNone/>
            </a:pPr>
            <a:r>
              <a:rPr lang="ru-RU" dirty="0"/>
              <a:t> </a:t>
            </a:r>
          </a:p>
          <a:p>
            <a:pPr>
              <a:buNone/>
            </a:pPr>
            <a:r>
              <a:rPr lang="ru-RU" dirty="0"/>
              <a:t>2. Почему дрожит осиновый лист</a:t>
            </a:r>
            <a:r>
              <a:rPr lang="ru-RU" dirty="0" smtClean="0"/>
              <a:t>?</a:t>
            </a:r>
          </a:p>
          <a:p>
            <a:pPr>
              <a:buNone/>
            </a:pPr>
            <a:r>
              <a:rPr lang="ru-RU" dirty="0" smtClean="0"/>
              <a:t> </a:t>
            </a:r>
            <a:r>
              <a:rPr lang="ru-RU" dirty="0">
                <a:solidFill>
                  <a:schemeClr val="accent2">
                    <a:lumMod val="75000"/>
                  </a:schemeClr>
                </a:solidFill>
              </a:rPr>
              <a:t>(Он на длинном черенке).</a:t>
            </a:r>
          </a:p>
          <a:p>
            <a:pPr>
              <a:buNone/>
            </a:pPr>
            <a:r>
              <a:rPr lang="ru-RU" dirty="0"/>
              <a:t> </a:t>
            </a:r>
          </a:p>
          <a:p>
            <a:pPr>
              <a:buNone/>
            </a:pPr>
            <a:r>
              <a:rPr lang="ru-RU" dirty="0"/>
              <a:t>3. Какое лекарственное растение используют для лечения мелких ран, ушибов, ссадин</a:t>
            </a:r>
            <a:r>
              <a:rPr lang="ru-RU" dirty="0" smtClean="0"/>
              <a:t>?</a:t>
            </a:r>
          </a:p>
          <a:p>
            <a:pPr>
              <a:buNone/>
            </a:pPr>
            <a:r>
              <a:rPr lang="ru-RU" dirty="0" smtClean="0"/>
              <a:t>      </a:t>
            </a:r>
            <a:r>
              <a:rPr lang="ru-RU" dirty="0">
                <a:solidFill>
                  <a:schemeClr val="accent2">
                    <a:lumMod val="75000"/>
                  </a:schemeClr>
                </a:solidFill>
              </a:rPr>
              <a:t>(Листья подорожника).</a:t>
            </a:r>
          </a:p>
          <a:p>
            <a:endParaRPr lang="ru-RU" dirty="0"/>
          </a:p>
        </p:txBody>
      </p:sp>
      <p:pic>
        <p:nvPicPr>
          <p:cNvPr id="1028" name="Picture 4" descr="C:\Documents and Settings\Админ\Рабочий стол\Чувилева\материалы\солнышко.gif"/>
          <p:cNvPicPr>
            <a:picLocks noChangeAspect="1" noChangeArrowheads="1" noCrop="1"/>
          </p:cNvPicPr>
          <p:nvPr/>
        </p:nvPicPr>
        <p:blipFill>
          <a:blip r:embed="rId2"/>
          <a:srcRect/>
          <a:stretch>
            <a:fillRect/>
          </a:stretch>
        </p:blipFill>
        <p:spPr bwMode="auto">
          <a:xfrm>
            <a:off x="6572264" y="4500570"/>
            <a:ext cx="1676400" cy="1752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linds(horizont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linds(horizontal)">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Effect transition="in" filter="blinds(horizontal)">
                                      <p:cBhvr>
                                        <p:cTn id="27" dur="500"/>
                                        <p:tgtEl>
                                          <p:spTgt spid="3">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blinds(horizontal)">
                                      <p:cBhvr>
                                        <p:cTn id="3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Физкультминутка</a:t>
            </a:r>
            <a:endParaRPr lang="ru-RU" dirty="0"/>
          </a:p>
        </p:txBody>
      </p:sp>
      <p:sp>
        <p:nvSpPr>
          <p:cNvPr id="3" name="Содержимое 2"/>
          <p:cNvSpPr>
            <a:spLocks noGrp="1"/>
          </p:cNvSpPr>
          <p:nvPr>
            <p:ph sz="half" idx="1"/>
          </p:nvPr>
        </p:nvSpPr>
        <p:spPr/>
        <p:txBody>
          <a:bodyPr/>
          <a:lstStyle/>
          <a:p>
            <a:pPr marL="0" indent="0">
              <a:buNone/>
            </a:pPr>
            <a:r>
              <a:rPr lang="ru-RU" dirty="0" smtClean="0"/>
              <a:t>Для того, чтобы немного отдохнуть и размяться, мы покажем:</a:t>
            </a:r>
            <a:endParaRPr lang="ru-RU" dirty="0"/>
          </a:p>
          <a:p>
            <a:r>
              <a:rPr lang="ru-RU" dirty="0" smtClean="0"/>
              <a:t>Как дует ветер;</a:t>
            </a:r>
          </a:p>
          <a:p>
            <a:r>
              <a:rPr lang="ru-RU" dirty="0" smtClean="0"/>
              <a:t>Как распускается цветок;</a:t>
            </a:r>
          </a:p>
          <a:p>
            <a:r>
              <a:rPr lang="ru-RU" dirty="0" smtClean="0"/>
              <a:t>Как растет дерево;</a:t>
            </a:r>
          </a:p>
          <a:p>
            <a:r>
              <a:rPr lang="ru-RU" dirty="0" smtClean="0"/>
              <a:t>Как шевелятся листья.</a:t>
            </a:r>
          </a:p>
          <a:p>
            <a:endParaRPr lang="ru-RU" dirty="0" smtClean="0"/>
          </a:p>
          <a:p>
            <a:endParaRPr lang="ru-RU" dirty="0"/>
          </a:p>
        </p:txBody>
      </p:sp>
      <p:pic>
        <p:nvPicPr>
          <p:cNvPr id="5" name="Содержимое 4" descr="вставка 1.jpg"/>
          <p:cNvPicPr>
            <a:picLocks noGrp="1" noChangeAspect="1"/>
          </p:cNvPicPr>
          <p:nvPr>
            <p:ph sz="half" idx="2"/>
          </p:nvPr>
        </p:nvPicPr>
        <p:blipFill>
          <a:blip r:embed="rId2"/>
          <a:stretch>
            <a:fillRect/>
          </a:stretch>
        </p:blipFill>
        <p:spPr>
          <a:xfrm>
            <a:off x="4357686" y="2857496"/>
            <a:ext cx="4585971" cy="335758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txBody>
          <a:bodyPr>
            <a:normAutofit fontScale="90000"/>
          </a:bodyPr>
          <a:lstStyle/>
          <a:p>
            <a:r>
              <a:rPr lang="ru-RU" b="1" dirty="0" smtClean="0"/>
              <a:t>III конкурс «Защита экологического плаката»</a:t>
            </a:r>
            <a:r>
              <a:rPr lang="ru-RU" dirty="0"/>
              <a:t/>
            </a:r>
            <a:br>
              <a:rPr lang="ru-RU" dirty="0"/>
            </a:br>
            <a:endParaRPr lang="ru-RU" dirty="0"/>
          </a:p>
        </p:txBody>
      </p:sp>
      <p:pic>
        <p:nvPicPr>
          <p:cNvPr id="5" name="Содержимое 4" descr="vi_hotite_tak_zhit.jpg"/>
          <p:cNvPicPr>
            <a:picLocks noGrp="1" noChangeAspect="1"/>
          </p:cNvPicPr>
          <p:nvPr>
            <p:ph sz="half" idx="1"/>
          </p:nvPr>
        </p:nvPicPr>
        <p:blipFill>
          <a:blip r:embed="rId2"/>
          <a:stretch>
            <a:fillRect/>
          </a:stretch>
        </p:blipFill>
        <p:spPr>
          <a:xfrm>
            <a:off x="865984" y="1600200"/>
            <a:ext cx="3221032" cy="4525963"/>
          </a:xfrm>
        </p:spPr>
      </p:pic>
      <p:sp>
        <p:nvSpPr>
          <p:cNvPr id="4" name="Содержимое 3"/>
          <p:cNvSpPr>
            <a:spLocks noGrp="1"/>
          </p:cNvSpPr>
          <p:nvPr>
            <p:ph sz="half" idx="2"/>
          </p:nvPr>
        </p:nvSpPr>
        <p:spPr/>
        <p:txBody>
          <a:bodyPr>
            <a:normAutofit lnSpcReduction="10000"/>
          </a:bodyPr>
          <a:lstStyle/>
          <a:p>
            <a:pPr>
              <a:buNone/>
            </a:pPr>
            <a:r>
              <a:rPr lang="ru-RU" dirty="0" smtClean="0"/>
              <a:t>    </a:t>
            </a:r>
            <a:r>
              <a:rPr lang="ru-RU" dirty="0"/>
              <a:t>На альбомных листах вы нарисуете плакат о неблагополучном состоянии среды нашего микрорайона. Ваша задача не только нарисовать, но и высказать мнение о том, как это можно исправить? Что можете сделать вы?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IV </a:t>
            </a:r>
            <a:r>
              <a:rPr lang="ru-RU" dirty="0" smtClean="0"/>
              <a:t>конкурс «Экологический светофор"</a:t>
            </a:r>
            <a:endParaRPr lang="ru-RU" dirty="0"/>
          </a:p>
        </p:txBody>
      </p:sp>
      <p:sp>
        <p:nvSpPr>
          <p:cNvPr id="13" name="Содержимое 12"/>
          <p:cNvSpPr>
            <a:spLocks noGrp="1"/>
          </p:cNvSpPr>
          <p:nvPr>
            <p:ph idx="1"/>
          </p:nvPr>
        </p:nvSpPr>
        <p:spPr>
          <a:xfrm>
            <a:off x="214282" y="1857364"/>
            <a:ext cx="8229600" cy="4525963"/>
          </a:xfrm>
        </p:spPr>
        <p:txBody>
          <a:bodyPr>
            <a:normAutofit fontScale="70000" lnSpcReduction="20000"/>
          </a:bodyPr>
          <a:lstStyle/>
          <a:p>
            <a:pPr>
              <a:buNone/>
            </a:pPr>
            <a:r>
              <a:rPr lang="ru-RU" dirty="0" smtClean="0"/>
              <a:t> Каждой команде раздадим </a:t>
            </a:r>
            <a:r>
              <a:rPr lang="ru-RU" dirty="0"/>
              <a:t>по 3 знака (красный, жёлтый, зелёный).</a:t>
            </a:r>
          </a:p>
          <a:p>
            <a:pPr>
              <a:buNone/>
            </a:pPr>
            <a:r>
              <a:rPr lang="ru-RU" dirty="0"/>
              <a:t> </a:t>
            </a:r>
          </a:p>
          <a:p>
            <a:pPr>
              <a:buNone/>
            </a:pPr>
            <a:r>
              <a:rPr lang="ru-RU" dirty="0" smtClean="0"/>
              <a:t>             - </a:t>
            </a:r>
            <a:r>
              <a:rPr lang="ru-RU" dirty="0"/>
              <a:t>запрещает действия, которые приносит вред природе.</a:t>
            </a:r>
          </a:p>
          <a:p>
            <a:pPr>
              <a:buNone/>
            </a:pPr>
            <a:r>
              <a:rPr lang="ru-RU" dirty="0"/>
              <a:t> </a:t>
            </a:r>
          </a:p>
          <a:p>
            <a:pPr>
              <a:buNone/>
            </a:pPr>
            <a:r>
              <a:rPr lang="ru-RU" dirty="0" smtClean="0"/>
              <a:t>             - </a:t>
            </a:r>
            <a:r>
              <a:rPr lang="ru-RU" dirty="0"/>
              <a:t>предупреждает об опасности.</a:t>
            </a:r>
          </a:p>
          <a:p>
            <a:pPr>
              <a:buNone/>
            </a:pPr>
            <a:r>
              <a:rPr lang="ru-RU" dirty="0"/>
              <a:t> </a:t>
            </a:r>
          </a:p>
          <a:p>
            <a:pPr>
              <a:buNone/>
            </a:pPr>
            <a:r>
              <a:rPr lang="ru-RU" dirty="0" smtClean="0"/>
              <a:t>             - </a:t>
            </a:r>
            <a:r>
              <a:rPr lang="ru-RU" dirty="0"/>
              <a:t>поощряет и разрешает действия, помогающие природе.</a:t>
            </a:r>
          </a:p>
          <a:p>
            <a:pPr>
              <a:buNone/>
            </a:pPr>
            <a:r>
              <a:rPr lang="ru-RU" dirty="0"/>
              <a:t> </a:t>
            </a:r>
          </a:p>
          <a:p>
            <a:pPr>
              <a:buNone/>
            </a:pPr>
            <a:r>
              <a:rPr lang="ru-RU" dirty="0"/>
              <a:t>Вам необходимо “зажечь” тот цвет светофора, которому соответствует поступок человека. </a:t>
            </a:r>
          </a:p>
          <a:p>
            <a:endParaRPr lang="ru-RU" dirty="0"/>
          </a:p>
        </p:txBody>
      </p:sp>
      <p:pic>
        <p:nvPicPr>
          <p:cNvPr id="1026" name="Picture 2"/>
          <p:cNvPicPr>
            <a:picLocks noChangeAspect="1" noChangeArrowheads="1"/>
          </p:cNvPicPr>
          <p:nvPr/>
        </p:nvPicPr>
        <p:blipFill>
          <a:blip r:embed="rId2"/>
          <a:srcRect/>
          <a:stretch>
            <a:fillRect/>
          </a:stretch>
        </p:blipFill>
        <p:spPr bwMode="auto">
          <a:xfrm>
            <a:off x="8001024" y="714356"/>
            <a:ext cx="884237" cy="2219325"/>
          </a:xfrm>
          <a:prstGeom prst="rect">
            <a:avLst/>
          </a:prstGeom>
          <a:noFill/>
          <a:ln w="9525">
            <a:noFill/>
            <a:miter lim="800000"/>
            <a:headEnd/>
            <a:tailEnd/>
          </a:ln>
          <a:effectLst/>
        </p:spPr>
      </p:pic>
      <p:sp>
        <p:nvSpPr>
          <p:cNvPr id="5" name="Блок-схема: узел 4"/>
          <p:cNvSpPr/>
          <p:nvPr/>
        </p:nvSpPr>
        <p:spPr>
          <a:xfrm>
            <a:off x="500034" y="2786058"/>
            <a:ext cx="500066" cy="500066"/>
          </a:xfrm>
          <a:prstGeom prst="flowChartConnector">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Блок-схема: узел 7"/>
          <p:cNvSpPr/>
          <p:nvPr/>
        </p:nvSpPr>
        <p:spPr>
          <a:xfrm>
            <a:off x="500034" y="3429000"/>
            <a:ext cx="500066" cy="500066"/>
          </a:xfrm>
          <a:prstGeom prst="flowChartConnector">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Блок-схема: узел 8"/>
          <p:cNvSpPr/>
          <p:nvPr/>
        </p:nvSpPr>
        <p:spPr>
          <a:xfrm>
            <a:off x="500034" y="4071942"/>
            <a:ext cx="500066" cy="500066"/>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1 ситуация</a:t>
            </a:r>
            <a:endParaRPr lang="ru-RU" dirty="0"/>
          </a:p>
        </p:txBody>
      </p:sp>
      <p:sp>
        <p:nvSpPr>
          <p:cNvPr id="5" name="Содержимое 4"/>
          <p:cNvSpPr>
            <a:spLocks noGrp="1"/>
          </p:cNvSpPr>
          <p:nvPr>
            <p:ph sz="half" idx="1"/>
          </p:nvPr>
        </p:nvSpPr>
        <p:spPr/>
        <p:txBody>
          <a:bodyPr>
            <a:normAutofit fontScale="85000" lnSpcReduction="20000"/>
          </a:bodyPr>
          <a:lstStyle/>
          <a:p>
            <a:pPr>
              <a:buNone/>
            </a:pPr>
            <a:r>
              <a:rPr lang="ru-RU" dirty="0"/>
              <a:t>Весенний день!</a:t>
            </a:r>
          </a:p>
          <a:p>
            <a:pPr>
              <a:buNone/>
            </a:pPr>
            <a:r>
              <a:rPr lang="ru-RU" dirty="0"/>
              <a:t> Мальчишка злой</a:t>
            </a:r>
          </a:p>
          <a:p>
            <a:pPr>
              <a:buNone/>
            </a:pPr>
            <a:r>
              <a:rPr lang="ru-RU" dirty="0"/>
              <a:t> Пронзил ножом</a:t>
            </a:r>
          </a:p>
          <a:p>
            <a:pPr>
              <a:buNone/>
            </a:pPr>
            <a:r>
              <a:rPr lang="ru-RU" dirty="0"/>
              <a:t> кору берёзы.</a:t>
            </a:r>
          </a:p>
          <a:p>
            <a:pPr>
              <a:buNone/>
            </a:pPr>
            <a:r>
              <a:rPr lang="ru-RU" dirty="0"/>
              <a:t> И капли сока,</a:t>
            </a:r>
          </a:p>
          <a:p>
            <a:pPr>
              <a:buNone/>
            </a:pPr>
            <a:r>
              <a:rPr lang="ru-RU" dirty="0"/>
              <a:t> Точно слёзы,</a:t>
            </a:r>
          </a:p>
          <a:p>
            <a:pPr>
              <a:buNone/>
            </a:pPr>
            <a:r>
              <a:rPr lang="ru-RU" dirty="0"/>
              <a:t> Текли прозрачною струёй. </a:t>
            </a:r>
            <a:endParaRPr lang="ru-RU" dirty="0" smtClean="0"/>
          </a:p>
          <a:p>
            <a:pPr>
              <a:buNone/>
            </a:pPr>
            <a:r>
              <a:rPr lang="ru-RU" dirty="0" smtClean="0">
                <a:solidFill>
                  <a:schemeClr val="accent2">
                    <a:lumMod val="75000"/>
                  </a:schemeClr>
                </a:solidFill>
              </a:rPr>
              <a:t>(</a:t>
            </a:r>
            <a:r>
              <a:rPr lang="ru-RU" dirty="0">
                <a:solidFill>
                  <a:schemeClr val="accent2">
                    <a:lumMod val="75000"/>
                  </a:schemeClr>
                </a:solidFill>
              </a:rPr>
              <a:t>Что нужно сделать, увидев пораненную берёзу?)</a:t>
            </a:r>
          </a:p>
          <a:p>
            <a:pPr>
              <a:buNone/>
            </a:pPr>
            <a:r>
              <a:rPr lang="ru-RU" dirty="0"/>
              <a:t> </a:t>
            </a:r>
          </a:p>
          <a:p>
            <a:endParaRPr lang="ru-RU" dirty="0"/>
          </a:p>
        </p:txBody>
      </p:sp>
      <p:sp>
        <p:nvSpPr>
          <p:cNvPr id="6" name="Содержимое 5"/>
          <p:cNvSpPr>
            <a:spLocks noGrp="1"/>
          </p:cNvSpPr>
          <p:nvPr>
            <p:ph sz="half" idx="2"/>
          </p:nvPr>
        </p:nvSpPr>
        <p:spPr/>
        <p:txBody>
          <a:bodyPr>
            <a:normAutofit fontScale="85000" lnSpcReduction="20000"/>
          </a:bodyPr>
          <a:lstStyle/>
          <a:p>
            <a:pPr>
              <a:buNone/>
            </a:pPr>
            <a:r>
              <a:rPr lang="ru-RU" dirty="0" smtClean="0"/>
              <a:t>     Три </a:t>
            </a:r>
            <a:r>
              <a:rPr lang="ru-RU" dirty="0"/>
              <a:t>друга (Вова, Коля, Миша) бежали через рощу к речке. Вдруг под деревом они увидели маленького беспомощного птенца. Широко расставив крылья, он пытался взлететь, но у него не хватало сил. Мальчишки подбежали к нему, взяли в руки и понесли домой. </a:t>
            </a:r>
            <a:endParaRPr lang="ru-RU" dirty="0" smtClean="0"/>
          </a:p>
          <a:p>
            <a:pPr>
              <a:buNone/>
            </a:pPr>
            <a:r>
              <a:rPr lang="ru-RU" dirty="0" smtClean="0"/>
              <a:t>    </a:t>
            </a:r>
            <a:r>
              <a:rPr lang="ru-RU" dirty="0" smtClean="0">
                <a:solidFill>
                  <a:schemeClr val="accent2">
                    <a:lumMod val="75000"/>
                  </a:schemeClr>
                </a:solidFill>
              </a:rPr>
              <a:t>(</a:t>
            </a:r>
            <a:r>
              <a:rPr lang="ru-RU" dirty="0">
                <a:solidFill>
                  <a:schemeClr val="accent2">
                    <a:lumMod val="75000"/>
                  </a:schemeClr>
                </a:solidFill>
              </a:rPr>
              <a:t>Правильно ли поступили мальчики?)</a:t>
            </a:r>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Effect transition="in" filter="blinds(horizontal)">
                                      <p:cBhvr>
                                        <p:cTn id="7" dur="500"/>
                                        <p:tgtEl>
                                          <p:spTgt spid="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 ситуация</a:t>
            </a:r>
            <a:endParaRPr lang="ru-RU" dirty="0"/>
          </a:p>
        </p:txBody>
      </p:sp>
      <p:sp>
        <p:nvSpPr>
          <p:cNvPr id="3" name="Содержимое 2"/>
          <p:cNvSpPr>
            <a:spLocks noGrp="1"/>
          </p:cNvSpPr>
          <p:nvPr>
            <p:ph sz="half" idx="1"/>
          </p:nvPr>
        </p:nvSpPr>
        <p:spPr>
          <a:xfrm>
            <a:off x="428596" y="1357298"/>
            <a:ext cx="4038600" cy="4525963"/>
          </a:xfrm>
        </p:spPr>
        <p:txBody>
          <a:bodyPr>
            <a:normAutofit fontScale="70000" lnSpcReduction="20000"/>
          </a:bodyPr>
          <a:lstStyle/>
          <a:p>
            <a:r>
              <a:rPr lang="ru-RU" dirty="0"/>
              <a:t>Ранним летним утром, в воскресенье, Серёжа с родителями собрались в лес. Приготовили рюкзаки, взяли мяч и пошли на своё любимое место. Лес встретил их приветливым пением птиц. Путники решили развести костёр. Для этого сняли дёрн с земли, выкопали яму для костра и разожгли большой костёр. Весь день они играли. Серёжа ел сухарики, пил лимонад. Вечером потушили костёр и отправились домой.</a:t>
            </a:r>
          </a:p>
          <a:p>
            <a:endParaRPr lang="ru-RU" dirty="0"/>
          </a:p>
        </p:txBody>
      </p:sp>
      <p:sp>
        <p:nvSpPr>
          <p:cNvPr id="4" name="Содержимое 3"/>
          <p:cNvSpPr>
            <a:spLocks noGrp="1"/>
          </p:cNvSpPr>
          <p:nvPr>
            <p:ph sz="half" idx="2"/>
          </p:nvPr>
        </p:nvSpPr>
        <p:spPr>
          <a:xfrm>
            <a:off x="4572000" y="1285860"/>
            <a:ext cx="4038600" cy="4525963"/>
          </a:xfrm>
        </p:spPr>
        <p:txBody>
          <a:bodyPr>
            <a:normAutofit fontScale="70000" lnSpcReduction="20000"/>
          </a:bodyPr>
          <a:lstStyle/>
          <a:p>
            <a:r>
              <a:rPr lang="ru-RU" dirty="0"/>
              <a:t>Девочки пошли в лес, там было много цветов с приятным запахом. Но один из цветов привлёк их внимание. Он был так красив! Как маленькие белые колокольчики, его цветочки качались на тоненьких стебельках. Девочкам цветы очень понравились. Они хотели нарвать большие букеты. Тут их встретил мальчик и сказал: “Что это вы собираетесь делать? Зачем хотите срывать ландыши? Разве вам неизвестно, что их нельзя рвать!”.</a:t>
            </a:r>
          </a:p>
          <a:p>
            <a:endParaRPr lang="ru-RU" dirty="0"/>
          </a:p>
        </p:txBody>
      </p:sp>
      <p:pic>
        <p:nvPicPr>
          <p:cNvPr id="3074" name="Picture 2" descr="C:\Documents and Settings\Админ\Рабочий стол\Чувилева\материалы\ландыши.jpg"/>
          <p:cNvPicPr>
            <a:picLocks noChangeAspect="1" noChangeArrowheads="1"/>
          </p:cNvPicPr>
          <p:nvPr/>
        </p:nvPicPr>
        <p:blipFill>
          <a:blip r:embed="rId2"/>
          <a:srcRect/>
          <a:stretch>
            <a:fillRect/>
          </a:stretch>
        </p:blipFill>
        <p:spPr bwMode="auto">
          <a:xfrm>
            <a:off x="3000364" y="5286388"/>
            <a:ext cx="2476500" cy="1419222"/>
          </a:xfrm>
          <a:prstGeom prst="rect">
            <a:avLst/>
          </a:prstGeom>
          <a:noFill/>
        </p:spPr>
      </p:pic>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TotalTime>
  <Words>691</Words>
  <Application>Microsoft Office PowerPoint</Application>
  <PresentationFormat>Экран (4:3)</PresentationFormat>
  <Paragraphs>102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Жалобная книга природы</vt:lpstr>
      <vt:lpstr>Презентация PowerPoint</vt:lpstr>
      <vt:lpstr>I конкурс «Разминка»</vt:lpstr>
      <vt:lpstr>II конкурс «Экологические задачи»</vt:lpstr>
      <vt:lpstr>Физкультминутка</vt:lpstr>
      <vt:lpstr>III конкурс «Защита экологического плаката» </vt:lpstr>
      <vt:lpstr>IV конкурс «Экологический светофор"</vt:lpstr>
      <vt:lpstr>1 ситуация</vt:lpstr>
      <vt:lpstr>2 ситуация</vt:lpstr>
      <vt:lpstr>3 ситуация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Жалобная книга природы</dc:title>
  <cp:lastModifiedBy>Кирилл</cp:lastModifiedBy>
  <cp:revision>31</cp:revision>
  <dcterms:modified xsi:type="dcterms:W3CDTF">2013-12-09T20:19:11Z</dcterms:modified>
</cp:coreProperties>
</file>