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738"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2A3298-80F1-4CF8-967E-CFBBEF351CBB}" type="datetimeFigureOut">
              <a:rPr lang="ru-RU" smtClean="0"/>
              <a:t>04.01.2016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115930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2A3298-80F1-4CF8-967E-CFBBEF351CBB}" type="datetimeFigureOut">
              <a:rPr lang="ru-RU" smtClean="0"/>
              <a:t>04.01.2016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289119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2A3298-80F1-4CF8-967E-CFBBEF351CBB}" type="datetimeFigureOut">
              <a:rPr lang="ru-RU" smtClean="0"/>
              <a:t>04.01.2016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428813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2A3298-80F1-4CF8-967E-CFBBEF351CBB}" type="datetimeFigureOut">
              <a:rPr lang="ru-RU" smtClean="0"/>
              <a:t>04.01.2016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278853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2A3298-80F1-4CF8-967E-CFBBEF351CBB}" type="datetimeFigureOut">
              <a:rPr lang="ru-RU" smtClean="0"/>
              <a:t>04.01.2016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210516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2A3298-80F1-4CF8-967E-CFBBEF351CBB}" type="datetimeFigureOut">
              <a:rPr lang="ru-RU" smtClean="0"/>
              <a:t>04.01.2016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318701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2A3298-80F1-4CF8-967E-CFBBEF351CBB}" type="datetimeFigureOut">
              <a:rPr lang="ru-RU" smtClean="0"/>
              <a:t>04.01.2016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164252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2A3298-80F1-4CF8-967E-CFBBEF351CBB}" type="datetimeFigureOut">
              <a:rPr lang="ru-RU" smtClean="0"/>
              <a:t>04.01.2016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178204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2A3298-80F1-4CF8-967E-CFBBEF351CBB}" type="datetimeFigureOut">
              <a:rPr lang="ru-RU" smtClean="0"/>
              <a:t>04.01.2016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299677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2A3298-80F1-4CF8-967E-CFBBEF351CBB}" type="datetimeFigureOut">
              <a:rPr lang="ru-RU" smtClean="0"/>
              <a:t>04.01.2016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313699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2A3298-80F1-4CF8-967E-CFBBEF351CBB}" type="datetimeFigureOut">
              <a:rPr lang="ru-RU" smtClean="0"/>
              <a:t>04.01.2016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562DD8-DD69-4A52-9B73-11FCED111F45}" type="slidenum">
              <a:rPr lang="ru-RU" smtClean="0"/>
              <a:t>‹#›</a:t>
            </a:fld>
            <a:endParaRPr lang="ru-RU"/>
          </a:p>
        </p:txBody>
      </p:sp>
    </p:spTree>
    <p:extLst>
      <p:ext uri="{BB962C8B-B14F-4D97-AF65-F5344CB8AC3E}">
        <p14:creationId xmlns:p14="http://schemas.microsoft.com/office/powerpoint/2010/main" val="158429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A3298-80F1-4CF8-967E-CFBBEF351CBB}" type="datetimeFigureOut">
              <a:rPr lang="ru-RU" smtClean="0"/>
              <a:t>04.01.2016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62DD8-DD69-4A52-9B73-11FCED111F45}" type="slidenum">
              <a:rPr lang="ru-RU" smtClean="0"/>
              <a:t>‹#›</a:t>
            </a:fld>
            <a:endParaRPr lang="ru-RU"/>
          </a:p>
        </p:txBody>
      </p:sp>
    </p:spTree>
    <p:extLst>
      <p:ext uri="{BB962C8B-B14F-4D97-AF65-F5344CB8AC3E}">
        <p14:creationId xmlns:p14="http://schemas.microsoft.com/office/powerpoint/2010/main" val="2422767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nsknews.info/upload/media/media212684.jpg" TargetMode="External"/><Relationship Id="rId1" Type="http://schemas.openxmlformats.org/officeDocument/2006/relationships/slideLayout" Target="../slideLayouts/slideLayout7.xml"/><Relationship Id="rId4" Type="http://schemas.openxmlformats.org/officeDocument/2006/relationships/hyperlink" Target="http://nsknews.info/news/15067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5040560" cy="4801314"/>
          </a:xfrm>
          <a:prstGeom prst="rect">
            <a:avLst/>
          </a:prstGeom>
        </p:spPr>
        <p:txBody>
          <a:bodyPr wrap="square">
            <a:spAutoFit/>
          </a:bodyPr>
          <a:lstStyle/>
          <a:p>
            <a:r>
              <a:rPr lang="ru-RU" dirty="0"/>
              <a:t>"Мы были высоки, русоволосы.</a:t>
            </a:r>
            <a:br>
              <a:rPr lang="ru-RU" dirty="0"/>
            </a:br>
            <a:r>
              <a:rPr lang="ru-RU" dirty="0"/>
              <a:t>Вы в книгах прочитаете как миф</a:t>
            </a:r>
            <a:br>
              <a:rPr lang="ru-RU" dirty="0"/>
            </a:br>
            <a:r>
              <a:rPr lang="ru-RU" dirty="0"/>
              <a:t>О людях, что ушли </a:t>
            </a:r>
            <a:r>
              <a:rPr lang="ru-RU" dirty="0" err="1"/>
              <a:t>недолюбив</a:t>
            </a:r>
            <a:r>
              <a:rPr lang="ru-RU" dirty="0"/>
              <a:t>,</a:t>
            </a:r>
            <a:br>
              <a:rPr lang="ru-RU" dirty="0"/>
            </a:br>
            <a:r>
              <a:rPr lang="ru-RU" dirty="0"/>
              <a:t>Не докурив последней папиросы.</a:t>
            </a:r>
          </a:p>
          <a:p>
            <a:endParaRPr lang="ru-RU" dirty="0" smtClean="0"/>
          </a:p>
          <a:p>
            <a:r>
              <a:rPr lang="ru-RU" dirty="0" smtClean="0"/>
              <a:t>…</a:t>
            </a:r>
            <a:r>
              <a:rPr lang="ru-RU" dirty="0"/>
              <a:t>И как бы не давили память годы,</a:t>
            </a:r>
            <a:br>
              <a:rPr lang="ru-RU" dirty="0"/>
            </a:br>
            <a:r>
              <a:rPr lang="ru-RU" dirty="0"/>
              <a:t>Нас не забудут потому вовек,</a:t>
            </a:r>
            <a:br>
              <a:rPr lang="ru-RU" dirty="0"/>
            </a:br>
            <a:r>
              <a:rPr lang="ru-RU" dirty="0"/>
              <a:t>Что, всей планете делая погоду,</a:t>
            </a:r>
            <a:br>
              <a:rPr lang="ru-RU" dirty="0"/>
            </a:br>
            <a:r>
              <a:rPr lang="ru-RU" dirty="0"/>
              <a:t>Мы в плоть одели слово "Человек"!</a:t>
            </a:r>
          </a:p>
          <a:p>
            <a:endParaRPr lang="ru-RU" dirty="0" smtClean="0"/>
          </a:p>
          <a:p>
            <a:r>
              <a:rPr lang="ru-RU" dirty="0" smtClean="0"/>
              <a:t>Мы </a:t>
            </a:r>
            <a:r>
              <a:rPr lang="ru-RU" dirty="0"/>
              <a:t>все уставы знаем наизусть.</a:t>
            </a:r>
            <a:br>
              <a:rPr lang="ru-RU" dirty="0"/>
            </a:br>
            <a:r>
              <a:rPr lang="ru-RU" dirty="0"/>
              <a:t>Что гибель нам? Мы даже смерти выше.</a:t>
            </a:r>
            <a:br>
              <a:rPr lang="ru-RU" dirty="0"/>
            </a:br>
            <a:r>
              <a:rPr lang="ru-RU" dirty="0"/>
              <a:t>И пусть не думают, что мертвые не слышат,</a:t>
            </a:r>
            <a:br>
              <a:rPr lang="ru-RU" dirty="0"/>
            </a:br>
            <a:r>
              <a:rPr lang="ru-RU" dirty="0"/>
              <a:t>Когда о них потомки говорят.</a:t>
            </a:r>
          </a:p>
          <a:p>
            <a:endParaRPr lang="ru-RU" dirty="0" smtClean="0"/>
          </a:p>
          <a:p>
            <a:r>
              <a:rPr lang="ru-RU" b="1" dirty="0" smtClean="0"/>
              <a:t>И </a:t>
            </a:r>
            <a:r>
              <a:rPr lang="ru-RU" b="1" dirty="0"/>
              <a:t>пусть не думают, что мертвые не слышат,</a:t>
            </a:r>
            <a:br>
              <a:rPr lang="ru-RU" b="1" dirty="0"/>
            </a:br>
            <a:r>
              <a:rPr lang="ru-RU" b="1" dirty="0"/>
              <a:t>Когда о них потомки говорят."</a:t>
            </a:r>
          </a:p>
        </p:txBody>
      </p:sp>
      <p:pic>
        <p:nvPicPr>
          <p:cNvPr id="1026" name="Picture 2" descr="http://www.pyssa.narod.ru/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678" y="4797152"/>
            <a:ext cx="4403543"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u-bryansk.ru/doc/trif/clip_image022_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76672"/>
            <a:ext cx="3157189" cy="387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08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87" y="144463"/>
            <a:ext cx="9237275" cy="67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961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Monotype Corsiva" pitchFamily="66" charset="0"/>
              </a:rPr>
              <a:t>На безымянной высоте</a:t>
            </a:r>
            <a:endParaRPr lang="ru-RU" dirty="0">
              <a:latin typeface="Monotype Corsiva" pitchFamily="66" charset="0"/>
            </a:endParaRPr>
          </a:p>
        </p:txBody>
      </p:sp>
      <p:sp>
        <p:nvSpPr>
          <p:cNvPr id="3" name="Текст 2"/>
          <p:cNvSpPr>
            <a:spLocks noGrp="1"/>
          </p:cNvSpPr>
          <p:nvPr>
            <p:ph type="body" idx="1"/>
          </p:nvPr>
        </p:nvSpPr>
        <p:spPr/>
        <p:txBody>
          <a:bodyPr>
            <a:noAutofit/>
          </a:bodyPr>
          <a:lstStyle/>
          <a:p>
            <a:r>
              <a:rPr lang="ru-RU" sz="3200" dirty="0" err="1" smtClean="0">
                <a:latin typeface="Monotype Corsiva" pitchFamily="66" charset="0"/>
              </a:rPr>
              <a:t>СловаМ.Матусовского</a:t>
            </a:r>
            <a:endParaRPr lang="ru-RU" sz="3200" dirty="0">
              <a:latin typeface="Monotype Corsiva" pitchFamily="66" charset="0"/>
            </a:endParaRPr>
          </a:p>
        </p:txBody>
      </p:sp>
      <p:sp>
        <p:nvSpPr>
          <p:cNvPr id="5" name="Текст 4"/>
          <p:cNvSpPr>
            <a:spLocks noGrp="1"/>
          </p:cNvSpPr>
          <p:nvPr>
            <p:ph type="body" sz="quarter" idx="3"/>
          </p:nvPr>
        </p:nvSpPr>
        <p:spPr/>
        <p:txBody>
          <a:bodyPr>
            <a:noAutofit/>
          </a:bodyPr>
          <a:lstStyle/>
          <a:p>
            <a:r>
              <a:rPr lang="ru-RU" sz="3200" dirty="0" smtClean="0">
                <a:latin typeface="Monotype Corsiva" pitchFamily="66" charset="0"/>
              </a:rPr>
              <a:t>Музыка </a:t>
            </a:r>
            <a:r>
              <a:rPr lang="ru-RU" sz="3200" dirty="0" err="1" smtClean="0">
                <a:latin typeface="Monotype Corsiva" pitchFamily="66" charset="0"/>
              </a:rPr>
              <a:t>В.Баснера</a:t>
            </a:r>
            <a:endParaRPr lang="ru-RU" sz="3200" dirty="0">
              <a:latin typeface="Monotype Corsiva" pitchFamily="66" charset="0"/>
            </a:endParaRPr>
          </a:p>
        </p:txBody>
      </p:sp>
      <p:sp>
        <p:nvSpPr>
          <p:cNvPr id="6" name="Объект 5"/>
          <p:cNvSpPr>
            <a:spLocks noGrp="1"/>
          </p:cNvSpPr>
          <p:nvPr>
            <p:ph sz="quarter" idx="4"/>
          </p:nvPr>
        </p:nvSpPr>
        <p:spPr/>
        <p:txBody>
          <a:bodyPr/>
          <a:lstStyle/>
          <a:p>
            <a:endParaRPr lang="ru-RU" dirty="0"/>
          </a:p>
        </p:txBody>
      </p:sp>
      <p:pic>
        <p:nvPicPr>
          <p:cNvPr id="317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140968"/>
            <a:ext cx="2645873" cy="3951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37" y="2564904"/>
            <a:ext cx="3911546"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538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144462"/>
            <a:ext cx="8676009" cy="659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38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95250"/>
            <a:ext cx="9058275" cy="67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52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24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3" r="8163" b="2897"/>
          <a:stretch/>
        </p:blipFill>
        <p:spPr bwMode="auto">
          <a:xfrm>
            <a:off x="30426" y="839755"/>
            <a:ext cx="8957388" cy="526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83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sknews.info/upload/media/media212684.jpg">
            <a:hlinkClick r:id="rId2" tooltip="Фото пресс-службы правительства Новосибирской области"/>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704570600"/>
            <a:ext cx="5238750" cy="34956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332656"/>
            <a:ext cx="7344816" cy="923330"/>
          </a:xfrm>
          <a:prstGeom prst="rect">
            <a:avLst/>
          </a:prstGeom>
        </p:spPr>
        <p:txBody>
          <a:bodyPr wrap="square">
            <a:spAutoFit/>
          </a:bodyPr>
          <a:lstStyle/>
          <a:p>
            <a:pPr algn="ctr"/>
            <a:r>
              <a:rPr lang="ru-RU" b="1" dirty="0"/>
              <a:t>Памятник героям Безымянной высоты открыт в Новосибирске</a:t>
            </a:r>
          </a:p>
          <a:p>
            <a:pPr algn="ctr"/>
            <a:r>
              <a:rPr lang="ru-RU" b="1" dirty="0" smtClean="0"/>
              <a:t>Юлия </a:t>
            </a:r>
            <a:r>
              <a:rPr lang="ru-RU" b="1" dirty="0" err="1"/>
              <a:t>Хотяновская</a:t>
            </a:r>
            <a:r>
              <a:rPr lang="ru-RU" b="1" dirty="0"/>
              <a:t>, </a:t>
            </a:r>
            <a:r>
              <a:rPr lang="ru-RU" dirty="0"/>
              <a:t>Новосибирские </a:t>
            </a:r>
            <a:r>
              <a:rPr lang="ru-RU" dirty="0" smtClean="0"/>
              <a:t>новости</a:t>
            </a:r>
          </a:p>
          <a:p>
            <a:pPr algn="ctr"/>
            <a:r>
              <a:rPr lang="en-US" dirty="0" smtClean="0">
                <a:hlinkClick r:id="rId4"/>
              </a:rPr>
              <a:t>http://nsknews.info/news/150675</a:t>
            </a:r>
            <a:endParaRPr lang="ru-RU" dirty="0" smtClean="0"/>
          </a:p>
        </p:txBody>
      </p:sp>
      <p:sp>
        <p:nvSpPr>
          <p:cNvPr id="4" name="Прямоугольник 3"/>
          <p:cNvSpPr/>
          <p:nvPr/>
        </p:nvSpPr>
        <p:spPr>
          <a:xfrm>
            <a:off x="503548" y="4725144"/>
            <a:ext cx="7848872" cy="1754326"/>
          </a:xfrm>
          <a:prstGeom prst="rect">
            <a:avLst/>
          </a:prstGeom>
        </p:spPr>
        <p:txBody>
          <a:bodyPr wrap="square">
            <a:spAutoFit/>
          </a:bodyPr>
          <a:lstStyle/>
          <a:p>
            <a:r>
              <a:rPr lang="ru-RU" dirty="0"/>
              <a:t>Памятная стела, установленная на </a:t>
            </a:r>
            <a:r>
              <a:rPr lang="ru-RU" dirty="0" err="1"/>
              <a:t>Заельцовском</a:t>
            </a:r>
            <a:r>
              <a:rPr lang="ru-RU" dirty="0"/>
              <a:t> кладбище, увековечит подвиг героев, воспетых в песне «На безымянной высоте». Одним из них был новосибирец Константин Власов.</a:t>
            </a:r>
          </a:p>
          <a:p>
            <a:r>
              <a:rPr lang="ru-RU" dirty="0"/>
              <a:t>4 мая на </a:t>
            </a:r>
            <a:r>
              <a:rPr lang="ru-RU" dirty="0" err="1"/>
              <a:t>Заельцовском</a:t>
            </a:r>
            <a:r>
              <a:rPr lang="ru-RU" dirty="0"/>
              <a:t> кладбище в Новосибирске состоялось открытие памятника герою-фронтовику Константину Власову, сообщает пресс-служба регионального правительства</a:t>
            </a:r>
            <a:r>
              <a:rPr lang="ru-RU" dirty="0" smtClean="0"/>
              <a:t>.</a:t>
            </a:r>
            <a:endParaRPr lang="ru-RU" dirty="0"/>
          </a:p>
        </p:txBody>
      </p:sp>
      <p:pic>
        <p:nvPicPr>
          <p:cNvPr id="2052" name="Picture 4" descr="http://nsknews.info/upload/media/media2126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609" y="1263006"/>
            <a:ext cx="4923631" cy="328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4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136904" cy="1200329"/>
          </a:xfrm>
          <a:prstGeom prst="rect">
            <a:avLst/>
          </a:prstGeom>
        </p:spPr>
        <p:txBody>
          <a:bodyPr wrap="square">
            <a:spAutoFit/>
          </a:bodyPr>
          <a:lstStyle/>
          <a:p>
            <a:r>
              <a:rPr lang="ru-RU" dirty="0" smtClean="0"/>
              <a:t>В церемонии принял участие губернатор Владимир Городецкий.</a:t>
            </a:r>
          </a:p>
          <a:p>
            <a:r>
              <a:rPr lang="ru-RU" dirty="0" smtClean="0"/>
              <a:t>«Какие бы ни предпринимались попытки исказить правду о войне, мы будем противостоять им, сохраняя память  о подвиге воинов-сибиряков и всего нашего народа, который обеспечил эту великую Победу», - сказал глава региона.</a:t>
            </a:r>
            <a:endParaRPr lang="ru-RU" dirty="0"/>
          </a:p>
        </p:txBody>
      </p:sp>
      <p:sp>
        <p:nvSpPr>
          <p:cNvPr id="3" name="Прямоугольник 2"/>
          <p:cNvSpPr/>
          <p:nvPr/>
        </p:nvSpPr>
        <p:spPr>
          <a:xfrm>
            <a:off x="395536" y="1679164"/>
            <a:ext cx="8136904" cy="2585323"/>
          </a:xfrm>
          <a:prstGeom prst="rect">
            <a:avLst/>
          </a:prstGeom>
        </p:spPr>
        <p:txBody>
          <a:bodyPr wrap="square">
            <a:spAutoFit/>
          </a:bodyPr>
          <a:lstStyle/>
          <a:p>
            <a:r>
              <a:rPr lang="ru-RU" b="1" dirty="0"/>
              <a:t>Константин Николаевич Власов</a:t>
            </a:r>
            <a:r>
              <a:rPr lang="ru-RU" dirty="0"/>
              <a:t> (1911 - 1978) - участник Великой Отечественной войны, в 1943 году сержант 8-й роты 718 полка 139-й стрелковой дивизии (10-я армия Западного фронта).</a:t>
            </a:r>
          </a:p>
          <a:p>
            <a:r>
              <a:rPr lang="ru-RU" dirty="0"/>
              <a:t>Участвовал в бою 13-14 сентября 1943 года на высоте 224,1 у деревни </a:t>
            </a:r>
            <a:r>
              <a:rPr lang="ru-RU" dirty="0" err="1"/>
              <a:t>Рубеженка</a:t>
            </a:r>
            <a:r>
              <a:rPr lang="ru-RU" dirty="0"/>
              <a:t> Калужской области, где насмерть стояли 18 солдат 718-го полка против примерно 500 пехотинцев вермахта. Группу составляли в основном новосибирцы (из Новосибирска были 17 человек, 10 из них работали на заводе «</a:t>
            </a:r>
            <a:r>
              <a:rPr lang="ru-RU" dirty="0" err="1"/>
              <a:t>Сибметаллстрой</a:t>
            </a:r>
            <a:r>
              <a:rPr lang="ru-RU" dirty="0"/>
              <a:t>», ныне «</a:t>
            </a:r>
            <a:r>
              <a:rPr lang="ru-RU" dirty="0" err="1"/>
              <a:t>Сибсельмаш</a:t>
            </a:r>
            <a:r>
              <a:rPr lang="ru-RU" dirty="0"/>
              <a:t>»). В живых остались двое - сержант Константин Власов и рядовой Герасим Лапин.</a:t>
            </a:r>
          </a:p>
        </p:txBody>
      </p:sp>
      <p:sp>
        <p:nvSpPr>
          <p:cNvPr id="4" name="Прямоугольник 3"/>
          <p:cNvSpPr/>
          <p:nvPr/>
        </p:nvSpPr>
        <p:spPr>
          <a:xfrm>
            <a:off x="418458" y="4264487"/>
            <a:ext cx="8604448" cy="2308324"/>
          </a:xfrm>
          <a:prstGeom prst="rect">
            <a:avLst/>
          </a:prstGeom>
        </p:spPr>
        <p:txBody>
          <a:bodyPr wrap="square">
            <a:spAutoFit/>
          </a:bodyPr>
          <a:lstStyle/>
          <a:p>
            <a:r>
              <a:rPr lang="ru-RU" dirty="0"/>
              <a:t>Лапин был найден советскими бойцами среди трупов, и потом снова воевал в составе 139-й дивизии. А Власов попал в плен, из которого бежал в ноябре 1943 года, при переправке пленных из Бобруйска в Германию. Добравшись до партизанского отряда «Мститель», он продолжил войну. В июне 1944 года получил тяжёлое ранение в полость груди и живота, но выжил, а после войны отбывал заключение в СССР как побывавший в немецком плену. Позже вернулся в родной Новосибирск, где работал на металлургическом заводе. Похоронен на </a:t>
            </a:r>
            <a:r>
              <a:rPr lang="ru-RU" dirty="0" err="1"/>
              <a:t>Заельцовском</a:t>
            </a:r>
            <a:r>
              <a:rPr lang="ru-RU" dirty="0"/>
              <a:t> кладбище Новосибирска.</a:t>
            </a:r>
          </a:p>
        </p:txBody>
      </p:sp>
    </p:spTree>
    <p:extLst>
      <p:ext uri="{BB962C8B-B14F-4D97-AF65-F5344CB8AC3E}">
        <p14:creationId xmlns:p14="http://schemas.microsoft.com/office/powerpoint/2010/main" val="10145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58921"/>
            <a:ext cx="8208912" cy="1477328"/>
          </a:xfrm>
          <a:prstGeom prst="rect">
            <a:avLst/>
          </a:prstGeom>
        </p:spPr>
        <p:txBody>
          <a:bodyPr wrap="square">
            <a:spAutoFit/>
          </a:bodyPr>
          <a:lstStyle/>
          <a:p>
            <a:r>
              <a:rPr lang="ru-RU" dirty="0"/>
              <a:t>Подвиг сибиряков, сражавшихся с немцами у деревни </a:t>
            </a:r>
            <a:r>
              <a:rPr lang="ru-RU" dirty="0" err="1"/>
              <a:t>Рубеженка</a:t>
            </a:r>
            <a:r>
              <a:rPr lang="ru-RU" dirty="0"/>
              <a:t>, запечатлён в песне «На безымянной высоте», написанной для кинофильма «Тишина» (композитор Вениамин </a:t>
            </a:r>
            <a:r>
              <a:rPr lang="ru-RU" dirty="0" err="1"/>
              <a:t>Баснер</a:t>
            </a:r>
            <a:r>
              <a:rPr lang="ru-RU" dirty="0"/>
              <a:t>, поэт Михаил </a:t>
            </a:r>
            <a:r>
              <a:rPr lang="ru-RU" dirty="0" err="1"/>
              <a:t>Матусовский</a:t>
            </a:r>
            <a:r>
              <a:rPr lang="ru-RU" dirty="0"/>
              <a:t>).</a:t>
            </a:r>
          </a:p>
          <a:p>
            <a:r>
              <a:rPr lang="ru-RU" dirty="0"/>
              <a:t>Все участники боя, включая Власова (на тот момент считавшегося погибшим), были награждены Орденом Отечественной войны I степени.</a:t>
            </a:r>
          </a:p>
        </p:txBody>
      </p:sp>
      <p:pic>
        <p:nvPicPr>
          <p:cNvPr id="3074" name="Picture 2" descr="Памятник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92896"/>
            <a:ext cx="4752528" cy="361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9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061" y="656001"/>
            <a:ext cx="8352928" cy="3693319"/>
          </a:xfrm>
          <a:prstGeom prst="rect">
            <a:avLst/>
          </a:prstGeom>
        </p:spPr>
        <p:txBody>
          <a:bodyPr wrap="square">
            <a:spAutoFit/>
          </a:bodyPr>
          <a:lstStyle/>
          <a:p>
            <a:r>
              <a:rPr lang="ru-RU" dirty="0"/>
              <a:t>Мемориальный комплекс "Безымянная высота", находящийся рядом с поселком Бетлица (бывшая деревня </a:t>
            </a:r>
            <a:r>
              <a:rPr lang="ru-RU" dirty="0" err="1"/>
              <a:t>Рубеженка</a:t>
            </a:r>
            <a:r>
              <a:rPr lang="ru-RU" dirty="0"/>
              <a:t>) Калужской области, что в 9 км от деревни Высокое воздвигнут по инициативе и на средства комсомольцев и молодежи Калужской области по проекту скульпторов братьев Щербаковых и архитектора Киреева в 1980 году. Это и есть та самая Безымянная высота, где 18 бойцов стояли на смерть в сентябре 1943 года, про которую была написана песня </a:t>
            </a:r>
            <a:r>
              <a:rPr lang="ru-RU" dirty="0" err="1"/>
              <a:t>Матусовским</a:t>
            </a:r>
            <a:r>
              <a:rPr lang="ru-RU" dirty="0"/>
              <a:t> и </a:t>
            </a:r>
            <a:r>
              <a:rPr lang="ru-RU" dirty="0" err="1"/>
              <a:t>Баснером</a:t>
            </a:r>
            <a:r>
              <a:rPr lang="ru-RU" dirty="0"/>
              <a:t>. "Безымянная </a:t>
            </a:r>
            <a:r>
              <a:rPr lang="ru-RU" dirty="0" err="1"/>
              <a:t>авсота</a:t>
            </a:r>
            <a:r>
              <a:rPr lang="ru-RU" dirty="0"/>
              <a:t>" - монумент, на котором два выживших в том чудовищном бою бойца </a:t>
            </a:r>
            <a:r>
              <a:rPr lang="ru-RU" dirty="0" err="1"/>
              <a:t>запечетлены</a:t>
            </a:r>
            <a:r>
              <a:rPr lang="ru-RU" dirty="0"/>
              <a:t> перед знаменем, на памятнике надпись "Бессмертному подвигу героев Безымянной высоты". В комплексе также и музей, братская могила, блиндаж, </a:t>
            </a:r>
            <a:r>
              <a:rPr lang="ru-RU" dirty="0" err="1"/>
              <a:t>рамятная</a:t>
            </a:r>
            <a:r>
              <a:rPr lang="ru-RU" dirty="0"/>
              <a:t> стена, на которой золотом высечены фамилии 18 бойцов - добровольцев Особого коммунистического отряда из Сибири 139 -1 </a:t>
            </a:r>
            <a:r>
              <a:rPr lang="ru-RU" dirty="0" err="1"/>
              <a:t>Рославльской</a:t>
            </a:r>
            <a:r>
              <a:rPr lang="ru-RU" dirty="0"/>
              <a:t> Краснознаменной дивизии. Именно здесь проходят реконструкции боя на Безымянной высоте.</a:t>
            </a:r>
          </a:p>
        </p:txBody>
      </p:sp>
      <p:pic>
        <p:nvPicPr>
          <p:cNvPr id="1026" name="Picture 2" descr="текст при наведен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62" y="260648"/>
            <a:ext cx="8205022" cy="612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51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4345"/>
            <a:ext cx="7632848" cy="3416320"/>
          </a:xfrm>
          <a:prstGeom prst="rect">
            <a:avLst/>
          </a:prstGeom>
        </p:spPr>
        <p:txBody>
          <a:bodyPr wrap="square">
            <a:spAutoFit/>
          </a:bodyPr>
          <a:lstStyle/>
          <a:p>
            <a:r>
              <a:rPr lang="ru-RU" dirty="0"/>
              <a:t>Безымянная высота, иначе Холм Славы является составной частью "Зеленого пояса Славы Ленинграда", находится на правом берегу Невы у Ивановских порогов во Всеволожском районе. Авторы памятника воинской славы - архитектор </a:t>
            </a:r>
            <a:r>
              <a:rPr lang="ru-RU" dirty="0" err="1"/>
              <a:t>Копыловский</a:t>
            </a:r>
            <a:r>
              <a:rPr lang="ru-RU" dirty="0"/>
              <a:t> и скульпторы </a:t>
            </a:r>
            <a:r>
              <a:rPr lang="ru-RU" dirty="0" err="1"/>
              <a:t>Ястребенецкий</a:t>
            </a:r>
            <a:r>
              <a:rPr lang="ru-RU" dirty="0"/>
              <a:t> и </a:t>
            </a:r>
            <a:r>
              <a:rPr lang="ru-RU" dirty="0" err="1"/>
              <a:t>Козенюк</a:t>
            </a:r>
            <a:r>
              <a:rPr lang="ru-RU" dirty="0"/>
              <a:t>, возведен мемориал в 1968 году. Мемориал представляет из себя 20 метровый пирамидальный насыпной холм выложенный дерном. К смотровым площадкам на остроугольных выступах ведут лестницы, на верхней площадке расположены бронзовые скульптуры, размещены мемориальные надписи. Было предложено несколько названий памятника, но после слов одного из рабочих, прошедшего всю войну "Ну, кажется, наша безымянная высота и готова", за мемориалом закрепилось название "Безымянная высота"</a:t>
            </a:r>
          </a:p>
        </p:txBody>
      </p:sp>
      <p:pic>
        <p:nvPicPr>
          <p:cNvPr id="2050" name="Picture 2" descr="текст при наведен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61" y="474345"/>
            <a:ext cx="8583678" cy="583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98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32" t="8485" r="6614" b="9813"/>
          <a:stretch/>
        </p:blipFill>
        <p:spPr bwMode="auto">
          <a:xfrm>
            <a:off x="1259632" y="620688"/>
            <a:ext cx="6336704" cy="441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5445224"/>
            <a:ext cx="6552728" cy="461665"/>
          </a:xfrm>
          <a:prstGeom prst="rect">
            <a:avLst/>
          </a:prstGeom>
          <a:noFill/>
        </p:spPr>
        <p:txBody>
          <a:bodyPr wrap="square" rtlCol="0">
            <a:spAutoFit/>
          </a:bodyPr>
          <a:lstStyle/>
          <a:p>
            <a:pPr algn="ctr"/>
            <a:r>
              <a:rPr lang="ru-RU" sz="2400" b="1" dirty="0" smtClean="0">
                <a:solidFill>
                  <a:srgbClr val="C00000"/>
                </a:solidFill>
              </a:rPr>
              <a:t>КНИГА ПАМЯТИ МБОУ СОШ №156</a:t>
            </a:r>
            <a:endParaRPr lang="ru-RU" sz="2400" b="1" dirty="0">
              <a:solidFill>
                <a:srgbClr val="C00000"/>
              </a:solidFill>
            </a:endParaRPr>
          </a:p>
        </p:txBody>
      </p:sp>
    </p:spTree>
    <p:extLst>
      <p:ext uri="{BB962C8B-B14F-4D97-AF65-F5344CB8AC3E}">
        <p14:creationId xmlns:p14="http://schemas.microsoft.com/office/powerpoint/2010/main" val="270163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8585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520</Words>
  <Application>Microsoft Office PowerPoint</Application>
  <PresentationFormat>Экран (4:3)</PresentationFormat>
  <Paragraphs>25</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Monotype Corsiva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безымянной высоте</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Алмазова</dc:creator>
  <cp:lastModifiedBy>Евгения Алмазова</cp:lastModifiedBy>
  <cp:revision>8</cp:revision>
  <dcterms:created xsi:type="dcterms:W3CDTF">2015-05-07T14:59:04Z</dcterms:created>
  <dcterms:modified xsi:type="dcterms:W3CDTF">2016-01-04T11:00:51Z</dcterms:modified>
</cp:coreProperties>
</file>