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3921" r:id="rId2"/>
    <p:sldMasterId id="2147483981" r:id="rId3"/>
  </p:sldMasterIdLst>
  <p:sldIdLst>
    <p:sldId id="26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4" r:id="rId37"/>
    <p:sldId id="267" r:id="rId38"/>
    <p:sldId id="258" r:id="rId39"/>
    <p:sldId id="259" r:id="rId40"/>
    <p:sldId id="263" r:id="rId41"/>
    <p:sldId id="262" r:id="rId42"/>
    <p:sldId id="264" r:id="rId43"/>
    <p:sldId id="265" r:id="rId44"/>
    <p:sldId id="261" r:id="rId45"/>
    <p:sldId id="260" r:id="rId46"/>
    <p:sldId id="335" r:id="rId47"/>
    <p:sldId id="298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30314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314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D25-EE49-4C23-9693-D0497569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6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B280-A434-4427-954B-15780AD60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1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1BB1-730F-4803-B4DF-FA6611203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9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291559-03E4-4445-8C31-24C5247FF645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C8B1B4-0EC5-4B53-908B-4370926ED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9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C016-47EA-41FE-B95C-BADF6BEFFADE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CF05-4E1D-41B4-9671-2F080DED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0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BBF9EF2B-FEA6-4676-931E-57E5F48F6FF2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210E6-B8D4-46E5-A9B5-B9D3C73B3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5944-FBDC-42EA-8855-47CB089A7E43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DE3C-3AC8-42DA-87DD-2CFA7BA28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4920-9B81-44ED-828E-B35B326E6F0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151C-0A65-4268-B221-044B2EA38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5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7690-C9A6-4157-8B47-6DD824CE366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0F1-248B-411E-9604-37D5B4CEC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5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0BF9-CB38-4CC3-88D9-96E3A9C803D2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579-AE02-4C11-AC74-FEF00842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2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2183-F241-4F2F-8A1E-06D320565E8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15F7-ABD7-4089-B067-8EE483B6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8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181C-7A4C-40AC-8708-B288638D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84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8"/>
          <p:cNvGrpSpPr>
            <a:grpSpLocks/>
          </p:cNvGrpSpPr>
          <p:nvPr/>
        </p:nvGrpSpPr>
        <p:grpSpPr bwMode="auto">
          <a:xfrm>
            <a:off x="8150225" y="-6350"/>
            <a:ext cx="1000125" cy="6870700"/>
            <a:chOff x="5134" y="-4"/>
            <a:chExt cx="630" cy="4328"/>
          </a:xfrm>
        </p:grpSpPr>
        <p:pic>
          <p:nvPicPr>
            <p:cNvPr id="6" name="Прямоугольник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8BB87094-A4B6-4A79-B083-66C5263857A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F2A2C569-FD2B-43D7-8315-C4C4550F2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0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49EF-BA2D-422C-A366-740508100AE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3123-79E8-4F5D-AE96-10E37069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5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2FF5C-684B-4ACE-B324-A5EF5C1213F0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F4D564EC-1DDE-43ED-8968-355AA3A2F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08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E77AE9-B81B-438F-A875-F7A86E55A7C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CAA6F6-6F7D-4425-90B1-73634BFF1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33BB-99C7-4102-A242-467015E83690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FAF7-D4A6-4717-B7F4-AB3AF7C66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38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DD74F5B3-6514-46F9-BFEF-BC5AF139245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719190-8932-4F81-B2A9-634EC615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0370-247B-4BEA-803E-D769BDE37FE4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6407-42D1-42AC-A13E-F9B1CDDB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85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E965-6279-4570-A77F-FCA2C0231BD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ECB3-67C4-48E6-B768-798253F7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0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97CC-1654-4471-8847-4215E7B888C0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04DD-4C80-4A98-9A94-5BEB8A095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19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C18-8C75-4B05-8070-4943813E59D2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4838-78B3-413D-9140-77D4BD66E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843D-6A0A-45A5-9B36-54DE25A07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3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CF9C-39C4-463C-8691-82A0FA30A3B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52B5-5EAC-47C9-9268-A69ACF5E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30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8"/>
          <p:cNvGrpSpPr>
            <a:grpSpLocks/>
          </p:cNvGrpSpPr>
          <p:nvPr/>
        </p:nvGrpSpPr>
        <p:grpSpPr bwMode="auto">
          <a:xfrm>
            <a:off x="8150225" y="-6350"/>
            <a:ext cx="1000125" cy="6870700"/>
            <a:chOff x="5134" y="-4"/>
            <a:chExt cx="630" cy="4328"/>
          </a:xfrm>
        </p:grpSpPr>
        <p:pic>
          <p:nvPicPr>
            <p:cNvPr id="6" name="Прямоугольник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FEEF437F-AF53-417B-9BFB-419A0EE654D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51B0884E-BEED-4946-ACD5-9A88E33FD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FEC1-E21A-4955-AC92-02F8138D431A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A815-3851-4721-A7F6-5FA058A9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BD856-1BB1-4C72-B880-FA9FC4AB588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EDCBBB43-AC89-4821-886C-4990B8D08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D408-8DB8-40EC-A4F9-E7579C2C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7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201C-C9FD-47E4-BC4E-CA479809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1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11C-5715-4147-8FFE-4D7AE6BB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6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342E-F3A5-4241-99B0-81D3F841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5E20-09D9-4640-A3BD-9071134D5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2F1D-8F1C-442C-AA0E-1E70EA702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7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020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0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0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0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0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0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0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0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0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0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1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1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1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1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1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21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021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21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30212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2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12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2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2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87BF460-012A-41A5-9629-8DA221AC2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8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3576B26-6E64-4D90-BF5C-A37F4C8E9DFF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3E32C32-C264-419A-9A16-F3B913FD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64" r:id="rId2"/>
    <p:sldLayoutId id="2147484280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81" r:id="rId9"/>
    <p:sldLayoutId id="2147484270" r:id="rId10"/>
    <p:sldLayoutId id="21474842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F1ED18B-B0D8-465A-AA7D-5D6DFFB88394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9123BAC-8E33-472F-A68E-27F1041A9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1" r:id="rId2"/>
    <p:sldLayoutId id="2147484284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85" r:id="rId9"/>
    <p:sldLayoutId id="2147484277" r:id="rId10"/>
    <p:sldLayoutId id="21474842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wm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Кожевникова Е.В. </a:t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ГКОУ РМ «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Инсарская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общеобразовательная школа - интернат для детей - сирот и детей, оставшихся без попечения родителей, с ограниченными возможностями здоровья»</a:t>
            </a:r>
            <a:b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2513"/>
            <a:ext cx="7772400" cy="27368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 </a:t>
            </a:r>
          </a:p>
          <a:p>
            <a:pPr algn="ctr" eaLnBrk="1" hangingPunct="1">
              <a:defRPr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КНИГЕ Е. ПЕРМЯКА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ОГОНЬ ВОДУ ЗАМУЖ ВЗЯЛ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04703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0" y="580548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Профессия пожарного — одна из самых сложных </a:t>
            </a:r>
          </a:p>
          <a:p>
            <a:pPr algn="ctr"/>
            <a:r>
              <a:rPr lang="ru-RU" sz="2400">
                <a:solidFill>
                  <a:srgbClr val="000000"/>
                </a:solidFill>
              </a:rPr>
              <a:t>профессий в мире.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vneftekamsk.ucoz.ru/_nw/0/59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50006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50825" y="692150"/>
            <a:ext cx="33893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Нужно научиться лазить по выдвижной лестнице, пользоваться противогазом, двигаться в густом дыму, бегать, прыгать, поднимать тяжести… Но самое трудное – это в каждое мгновение быть готовым рисковать своей жизнью, чтобы спасти чью-то другую.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unise.ru/files/news/2013/06/13/news_13062013_11996949_47e370fb80c90e21eb7324464479e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1342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0" y="5373688"/>
            <a:ext cx="95043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   Во всем мире профессия пожарного входит в десятку</a:t>
            </a:r>
          </a:p>
          <a:p>
            <a:r>
              <a:rPr lang="ru-RU" sz="2400">
                <a:solidFill>
                  <a:srgbClr val="000000"/>
                </a:solidFill>
              </a:rPr>
              <a:t> самых опасных и рискованных. Кодекс чести пожарного обязывает рисковать собственной жизнью во имя спасения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532923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438"/>
            <a:ext cx="2952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3276600" y="4437063"/>
            <a:ext cx="5867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   Пожарный – это не просто профессия, это особое состояние души. Такая душа никогда не черствеет, она не замыкается в себе; она всегда открыта и всегда готова к подвигу.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photosuzdal.ru/fire/fir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69151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0" y="5657850"/>
            <a:ext cx="9145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   Настоящий пожарный не знает, что такое усталость, не знает слов «не могу». В любое время суток, в любую погоду, в любом состоянии и настроении он готов идти в огонь и в воду.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477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0" y="501332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  Спасти и помочь. Такая цель стоит перед пожарными каждый день. Экстремальная ситуация для них – ситуация штатная, обычный будний день. Человеческое горе – это то, что они видят перед собой постоянно.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ttp://fire-fight.ru/uploads/posts/2008-08/1218441586_www-fire-fight-ru-bmp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0"/>
            <a:ext cx="33813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Rectangle 1"/>
          <p:cNvSpPr txBox="1">
            <a:spLocks noChangeArrowheads="1"/>
          </p:cNvSpPr>
          <p:nvPr/>
        </p:nvSpPr>
        <p:spPr bwMode="auto">
          <a:xfrm>
            <a:off x="0" y="0"/>
            <a:ext cx="4824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ts val="600"/>
              </a:spcBef>
              <a:buClr>
                <a:srgbClr val="B83D68"/>
              </a:buClr>
              <a:buSzPct val="100000"/>
              <a:buFont typeface="Arial" pitchFamily="34" charset="0"/>
              <a:buNone/>
            </a:pPr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        </a:t>
            </a:r>
            <a:r>
              <a:rPr lang="ru-RU" sz="2400">
                <a:solidFill>
                  <a:srgbClr val="000000"/>
                </a:solidFill>
                <a:latin typeface="DejaVu Sans"/>
              </a:rPr>
              <a:t>Пожарные одеты в специальные огнеупорные костюмы, а голову защищает каска</a:t>
            </a:r>
            <a:r>
              <a:rPr lang="en-GB" sz="2400">
                <a:solidFill>
                  <a:srgbClr val="000000"/>
                </a:solidFill>
                <a:latin typeface="DejaVu Sans"/>
              </a:rPr>
              <a:t>.</a:t>
            </a:r>
          </a:p>
        </p:txBody>
      </p:sp>
      <p:sp>
        <p:nvSpPr>
          <p:cNvPr id="28677" name="Rectangle 1"/>
          <p:cNvSpPr txBox="1">
            <a:spLocks noChangeArrowheads="1"/>
          </p:cNvSpPr>
          <p:nvPr/>
        </p:nvSpPr>
        <p:spPr bwMode="auto">
          <a:xfrm>
            <a:off x="3714750" y="5273675"/>
            <a:ext cx="5429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ts val="600"/>
              </a:spcBef>
              <a:buClr>
                <a:srgbClr val="B13F9A"/>
              </a:buClr>
              <a:buSzPct val="100000"/>
              <a:buFont typeface="Arial" pitchFamily="34" charset="0"/>
              <a:buNone/>
            </a:pPr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        </a:t>
            </a:r>
            <a:r>
              <a:rPr lang="en-GB" sz="2400">
                <a:solidFill>
                  <a:srgbClr val="000000"/>
                </a:solidFill>
                <a:latin typeface="DejaVu Sans"/>
              </a:rPr>
              <a:t>Они приезжают на специальной пожарной машине, которая оснащена высокой лестницей, баком с водой и шлангом.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581183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068638"/>
            <a:ext cx="4116387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Rectangle 1"/>
          <p:cNvSpPr txBox="1">
            <a:spLocks noChangeArrowheads="1"/>
          </p:cNvSpPr>
          <p:nvPr/>
        </p:nvSpPr>
        <p:spPr bwMode="auto">
          <a:xfrm>
            <a:off x="0" y="5665788"/>
            <a:ext cx="874871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ts val="600"/>
              </a:spcBef>
              <a:buClr>
                <a:srgbClr val="B13F9A"/>
              </a:buClr>
              <a:buSzPct val="100000"/>
              <a:buFont typeface="Arial" pitchFamily="34" charset="0"/>
              <a:buNone/>
            </a:pPr>
            <a:r>
              <a:rPr lang="ru-RU" sz="2400">
                <a:solidFill>
                  <a:srgbClr val="000000"/>
                </a:solidFill>
                <a:latin typeface="DejaVu Sans"/>
              </a:rPr>
              <a:t>         </a:t>
            </a:r>
            <a:r>
              <a:rPr lang="en-GB" sz="2400">
                <a:solidFill>
                  <a:srgbClr val="000000"/>
                </a:solidFill>
                <a:latin typeface="DejaVu Sans"/>
              </a:rPr>
              <a:t>Часто при пожаре страдают люди, поэтому вызывают скорую помощь. Врачи осматривают больных на месте или сразу везут в больницу.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242048" cy="29487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Первичные средства тушения пожара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Вода, песок, земля, огнетушители, мыльный раствор, порошок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23" name="Group 7"/>
          <p:cNvGrpSpPr>
            <a:grpSpLocks/>
          </p:cNvGrpSpPr>
          <p:nvPr/>
        </p:nvGrpSpPr>
        <p:grpSpPr bwMode="auto">
          <a:xfrm>
            <a:off x="6972300" y="0"/>
            <a:ext cx="2171700" cy="3554413"/>
            <a:chOff x="3560" y="1797"/>
            <a:chExt cx="1368" cy="223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1797"/>
              <a:ext cx="1361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3560" y="1797"/>
              <a:ext cx="1368" cy="222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0724" name="Picture 5" descr="1214205478_img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62515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33413"/>
            <a:ext cx="3162300" cy="750887"/>
          </a:xfrm>
        </p:spPr>
      </p:pic>
      <p:graphicFrame>
        <p:nvGraphicFramePr>
          <p:cNvPr id="22624" name="Group 96"/>
          <p:cNvGraphicFramePr>
            <a:graphicFrameLocks noGrp="1"/>
          </p:cNvGraphicFramePr>
          <p:nvPr/>
        </p:nvGraphicFramePr>
        <p:xfrm>
          <a:off x="4500563" y="285750"/>
          <a:ext cx="3622675" cy="4117975"/>
        </p:xfrm>
        <a:graphic>
          <a:graphicData uri="http://schemas.openxmlformats.org/drawingml/2006/table">
            <a:tbl>
              <a:tblPr/>
              <a:tblGrid>
                <a:gridCol w="307975"/>
                <a:gridCol w="307975"/>
                <a:gridCol w="304800"/>
                <a:gridCol w="368300"/>
                <a:gridCol w="301625"/>
                <a:gridCol w="396875"/>
                <a:gridCol w="315912"/>
                <a:gridCol w="360363"/>
                <a:gridCol w="347662"/>
                <a:gridCol w="312738"/>
                <a:gridCol w="298450"/>
              </a:tblGrid>
              <a:tr h="55086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12" name="Rectangle 85"/>
          <p:cNvSpPr>
            <a:spLocks noChangeArrowheads="1"/>
          </p:cNvSpPr>
          <p:nvPr/>
        </p:nvSpPr>
        <p:spPr bwMode="auto">
          <a:xfrm>
            <a:off x="0" y="2000250"/>
            <a:ext cx="68040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41" tIns="0" rIns="82841" bIns="0"/>
          <a:lstStyle/>
          <a:p>
            <a:pPr>
              <a:defRPr/>
            </a:pPr>
            <a:r>
              <a:rPr lang="ru-RU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Вопросы: </a:t>
            </a:r>
            <a:endParaRPr lang="ru-RU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Светит, но обжигает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и 3. Средства тушения огня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Бытовой прибор, из-за которого,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если он будет оставлен включенным, 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может произойти пожар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Чем подают воду при пожаре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Сигнал, издаваемый пожарным 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автомобилем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Откуда набирают воду для тушения пожара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Основное средство для борьбы с огнем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6084888" y="333375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П    </a:t>
            </a:r>
            <a:r>
              <a:rPr lang="ru-RU" b="1">
                <a:solidFill>
                  <a:srgbClr val="0000FF"/>
                </a:solidFill>
              </a:rPr>
              <a:t>л  </a:t>
            </a:r>
            <a:r>
              <a:rPr lang="ru-RU" b="1">
                <a:solidFill>
                  <a:srgbClr val="FF6600"/>
                </a:solidFill>
              </a:rPr>
              <a:t>а    м   я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6084888" y="836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П    </a:t>
            </a:r>
            <a:r>
              <a:rPr lang="ru-RU" b="1">
                <a:solidFill>
                  <a:srgbClr val="0000FF"/>
                </a:solidFill>
              </a:rPr>
              <a:t>е   </a:t>
            </a:r>
            <a:r>
              <a:rPr lang="ru-RU" b="1">
                <a:solidFill>
                  <a:srgbClr val="FF6600"/>
                </a:solidFill>
              </a:rPr>
              <a:t>н    а</a:t>
            </a:r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5795963" y="141287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П   е    </a:t>
            </a:r>
            <a:r>
              <a:rPr lang="ru-RU" b="1">
                <a:solidFill>
                  <a:srgbClr val="0000FF"/>
                </a:solidFill>
              </a:rPr>
              <a:t>с   </a:t>
            </a:r>
            <a:r>
              <a:rPr lang="ru-RU" b="1">
                <a:solidFill>
                  <a:srgbClr val="FF6600"/>
                </a:solidFill>
              </a:rPr>
              <a:t>о   к</a:t>
            </a:r>
          </a:p>
        </p:txBody>
      </p:sp>
      <p:sp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6084888" y="184467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У     </a:t>
            </a:r>
            <a:r>
              <a:rPr lang="ru-RU" b="1">
                <a:solidFill>
                  <a:srgbClr val="0000FF"/>
                </a:solidFill>
              </a:rPr>
              <a:t>т   </a:t>
            </a:r>
            <a:r>
              <a:rPr lang="ru-RU" b="1">
                <a:solidFill>
                  <a:srgbClr val="FF6600"/>
                </a:solidFill>
              </a:rPr>
              <a:t>ю   г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435600" y="24209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Ш л    а    </a:t>
            </a:r>
            <a:r>
              <a:rPr lang="ru-RU" b="1">
                <a:solidFill>
                  <a:srgbClr val="0000FF"/>
                </a:solidFill>
              </a:rPr>
              <a:t>н   </a:t>
            </a:r>
            <a:r>
              <a:rPr lang="ru-RU" b="1">
                <a:solidFill>
                  <a:srgbClr val="FF6600"/>
                </a:solidFill>
              </a:rPr>
              <a:t>г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6084888" y="2924175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С    </a:t>
            </a:r>
            <a:r>
              <a:rPr lang="ru-RU" b="1">
                <a:solidFill>
                  <a:srgbClr val="0000FF"/>
                </a:solidFill>
              </a:rPr>
              <a:t>и   </a:t>
            </a:r>
            <a:r>
              <a:rPr lang="ru-RU" b="1">
                <a:solidFill>
                  <a:srgbClr val="FF6600"/>
                </a:solidFill>
              </a:rPr>
              <a:t>р   е   н   а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4500563" y="35004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К   о  л    о   д   е   </a:t>
            </a:r>
            <a:r>
              <a:rPr lang="ru-RU" b="1">
                <a:solidFill>
                  <a:srgbClr val="0000FF"/>
                </a:solidFill>
              </a:rPr>
              <a:t>ц</a:t>
            </a:r>
          </a:p>
        </p:txBody>
      </p:sp>
      <p:sp>
        <p:nvSpPr>
          <p:cNvPr id="22635" name="Text Box 107"/>
          <p:cNvSpPr txBox="1">
            <a:spLocks noChangeArrowheads="1"/>
          </p:cNvSpPr>
          <p:nvPr/>
        </p:nvSpPr>
        <p:spPr bwMode="auto">
          <a:xfrm>
            <a:off x="5435600" y="40052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00"/>
                </a:solidFill>
              </a:rPr>
              <a:t>В    о  д   </a:t>
            </a:r>
            <a:r>
              <a:rPr lang="ru-RU" b="1">
                <a:solidFill>
                  <a:srgbClr val="0000FF"/>
                </a:solidFill>
              </a:rPr>
              <a:t>а </a:t>
            </a:r>
          </a:p>
        </p:txBody>
      </p:sp>
      <p:pic>
        <p:nvPicPr>
          <p:cNvPr id="31837" name="Рисунок 2" descr="MCj023327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37063"/>
            <a:ext cx="3533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7" grpId="0"/>
      <p:bldP spid="22620" grpId="0"/>
      <p:bldP spid="3" grpId="0"/>
      <p:bldP spid="22627" grpId="0"/>
      <p:bldP spid="22630" grpId="0"/>
      <p:bldP spid="22631" grpId="0"/>
      <p:bldP spid="22633" grpId="0"/>
      <p:bldP spid="22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7758113" cy="31432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rgbClr val="E3640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3300" b="1" dirty="0" smtClean="0">
                <a:solidFill>
                  <a:srgbClr val="E36406"/>
                </a:solidFill>
                <a:latin typeface="Times New Roman" pitchFamily="18" charset="0"/>
                <a:cs typeface="Times New Roman" pitchFamily="18" charset="0"/>
              </a:rPr>
              <a:t>Рыжий зверь в печи сидит, рыжий зверь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E36406"/>
                </a:solidFill>
                <a:latin typeface="Times New Roman" pitchFamily="18" charset="0"/>
                <a:cs typeface="Times New Roman" pitchFamily="18" charset="0"/>
              </a:rPr>
              <a:t>на всех сердит.</a:t>
            </a:r>
          </a:p>
          <a:p>
            <a:pPr eaLnBrk="1" hangingPunct="1">
              <a:defRPr/>
            </a:pPr>
            <a:r>
              <a:rPr lang="ru-RU" sz="3300" b="1" dirty="0" smtClean="0">
                <a:solidFill>
                  <a:srgbClr val="E36406"/>
                </a:solidFill>
                <a:latin typeface="Times New Roman" pitchFamily="18" charset="0"/>
                <a:cs typeface="Times New Roman" pitchFamily="18" charset="0"/>
              </a:rPr>
              <a:t>Он от злобы ест дрова, целый час.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E36406"/>
                </a:solidFill>
                <a:latin typeface="Times New Roman" pitchFamily="18" charset="0"/>
                <a:cs typeface="Times New Roman" pitchFamily="18" charset="0"/>
              </a:rPr>
              <a:t>А может два.</a:t>
            </a:r>
          </a:p>
          <a:p>
            <a:pPr eaLnBrk="1" hangingPunct="1">
              <a:defRPr/>
            </a:pPr>
            <a:r>
              <a:rPr lang="ru-RU" sz="3300" b="1" dirty="0" smtClean="0">
                <a:solidFill>
                  <a:srgbClr val="E36406"/>
                </a:solidFill>
                <a:latin typeface="Times New Roman" pitchFamily="18" charset="0"/>
                <a:cs typeface="Times New Roman" pitchFamily="18" charset="0"/>
              </a:rPr>
              <a:t>Ты рукой его не тронь, искусает всю ладонь.                                     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27538" y="3357563"/>
            <a:ext cx="2930525" cy="2643187"/>
            <a:chOff x="2789" y="2115"/>
            <a:chExt cx="1846" cy="1665"/>
          </a:xfrm>
        </p:grpSpPr>
        <p:pic>
          <p:nvPicPr>
            <p:cNvPr id="14340" name="Рисунок 3" descr="C:\ресурсы\Картинки\Огонь\i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430"/>
              <a:ext cx="144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789" y="2115"/>
              <a:ext cx="10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 i="1">
                  <a:solidFill>
                    <a:srgbClr val="FF3300"/>
                  </a:solidFill>
                  <a:latin typeface="Georgia" pitchFamily="18" charset="0"/>
                </a:rPr>
                <a:t>огонь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11188" y="765175"/>
            <a:ext cx="79930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00000"/>
                </a:solidFill>
                <a:latin typeface="Trebuchet MS" pitchFamily="34" charset="0"/>
              </a:rPr>
              <a:t>1.По какому телефону надо звонить в случае пожара?</a:t>
            </a:r>
            <a:r>
              <a:rPr lang="ru-RU" sz="4000">
                <a:solidFill>
                  <a:srgbClr val="000000"/>
                </a:solidFill>
                <a:latin typeface="Trebuchet MS" pitchFamily="34" charset="0"/>
              </a:rPr>
              <a:t/>
            </a:r>
            <a:br>
              <a:rPr lang="ru-RU" sz="4000">
                <a:solidFill>
                  <a:srgbClr val="000000"/>
                </a:solidFill>
                <a:latin typeface="Trebuchet MS" pitchFamily="34" charset="0"/>
              </a:rPr>
            </a:br>
            <a:endParaRPr lang="ru-RU" sz="40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2771" name="Содержимое 2"/>
          <p:cNvSpPr txBox="1">
            <a:spLocks/>
          </p:cNvSpPr>
          <p:nvPr/>
        </p:nvSpPr>
        <p:spPr bwMode="auto">
          <a:xfrm>
            <a:off x="1476375" y="2420938"/>
            <a:ext cx="73437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3200">
                <a:solidFill>
                  <a:srgbClr val="000000"/>
                </a:solidFill>
                <a:latin typeface="Trebuchet MS" pitchFamily="34" charset="0"/>
              </a:rPr>
              <a:t>        </a:t>
            </a:r>
            <a:r>
              <a:rPr lang="ru-RU" sz="3600">
                <a:solidFill>
                  <a:srgbClr val="000000"/>
                </a:solidFill>
                <a:latin typeface="Trebuchet MS" pitchFamily="34" charset="0"/>
              </a:rPr>
              <a:t>01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3600">
                <a:solidFill>
                  <a:srgbClr val="000000"/>
                </a:solidFill>
                <a:latin typeface="Trebuchet MS" pitchFamily="34" charset="0"/>
              </a:rPr>
              <a:t>       02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3600">
                <a:solidFill>
                  <a:srgbClr val="000000"/>
                </a:solidFill>
                <a:latin typeface="Trebuchet MS" pitchFamily="34" charset="0"/>
              </a:rPr>
              <a:t>       03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3600">
                <a:solidFill>
                  <a:srgbClr val="000000"/>
                </a:solidFill>
                <a:latin typeface="Trebuchet MS" pitchFamily="34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3213100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250" y="3860800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19250" y="2565400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7993063" cy="1511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2. Какой цвет используется для покраски предметов пожаротушения?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1547813" y="2924175"/>
            <a:ext cx="7210425" cy="20383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синий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зелёный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красный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3716338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2275" y="4365625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63713" y="2997200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7993063" cy="1520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3. Что помогает пожарным подняться на верхние этажи?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03350" y="2492375"/>
            <a:ext cx="7283450" cy="25415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лифт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раздвижная лестница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водосточная труба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3284538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2275" y="3860800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92275" y="2565400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4500" cy="1593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4. Что не надо делать, если вы заметили пожар?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547813" y="2565400"/>
            <a:ext cx="7210425" cy="28289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начинать тушить пожар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звать взрослых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вызывать пожарных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3357563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2275" y="3933825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92275" y="2708275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064500" cy="2016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5. Какой бытовой прибор, оставленный включённым в сеть, становится причиной пожара чаще всего?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547813" y="3068638"/>
            <a:ext cx="7210425" cy="2325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утюг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радиоприёмник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телевизор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3860800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35150" y="4437063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35150" y="3213100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08962" cy="2232025"/>
          </a:xfrm>
        </p:spPr>
        <p:txBody>
          <a:bodyPr/>
          <a:lstStyle/>
          <a:p>
            <a:pPr>
              <a:defRPr/>
            </a:pPr>
            <a:r>
              <a:rPr lang="ru-RU" sz="4000" smtClean="0">
                <a:solidFill>
                  <a:srgbClr val="C00000"/>
                </a:solidFill>
              </a:rPr>
              <a:t>6. Какая из игр может привести к пожару?</a:t>
            </a:r>
            <a:r>
              <a:rPr lang="ru-RU" sz="3600" smtClean="0">
                <a:solidFill>
                  <a:srgbClr val="0070C0"/>
                </a:solidFill>
              </a:rPr>
              <a:t/>
            </a:r>
            <a:br>
              <a:rPr lang="ru-RU" sz="3600" smtClean="0">
                <a:solidFill>
                  <a:srgbClr val="0070C0"/>
                </a:solidFill>
              </a:rPr>
            </a:br>
            <a:endParaRPr lang="ru-RU" sz="3600" smtClean="0">
              <a:solidFill>
                <a:srgbClr val="0070C0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8075612" cy="32321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складывание домика из кубиков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складывание домика из спичек       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складывание картинок из пазлов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3789363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650" y="4437063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27088" y="3068638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921625" cy="2016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7. Что пожарные надевают на голову при тушении пожара?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39750" y="2852738"/>
            <a:ext cx="7281863" cy="37433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шапку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шлем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каску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3644900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650" y="4292600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84213" y="2924175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064500" cy="1943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8. Найди группу, в которой перечислены жидкости, которые могут стать причиной пожара.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827088" y="2636838"/>
            <a:ext cx="7210425" cy="36734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растительное масло, вода, молоко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бензин, керосин, ацетон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уксус, минеральная вода, моющее средство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3933825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58888" y="4508500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187450" y="2781300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064500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9. Какое действие не поможет потушить пожар?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7210425" cy="36718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r>
              <a:rPr lang="ru-RU" sz="3600" smtClean="0"/>
              <a:t>заливание пламени водой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засыпание пламени песком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набрасывание на пламя шторы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2924175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0113" y="3573463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27088" y="2205038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25512" y="332656"/>
            <a:ext cx="8218488" cy="1714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dirty="0" smtClean="0">
                <a:solidFill>
                  <a:srgbClr val="C00000"/>
                </a:solidFill>
              </a:rPr>
              <a:t>Ключ к ответам</a:t>
            </a:r>
            <a:br>
              <a:rPr lang="ru-RU" sz="6600" dirty="0" smtClean="0">
                <a:solidFill>
                  <a:srgbClr val="C00000"/>
                </a:solidFill>
              </a:rPr>
            </a:br>
            <a:endParaRPr lang="ru-RU" sz="6600" dirty="0" smtClean="0">
              <a:solidFill>
                <a:srgbClr val="C0000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28289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   </a:t>
            </a:r>
            <a:endParaRPr lang="ru-RU" sz="36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08850" y="1628775"/>
            <a:ext cx="642938" cy="7858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50825" y="1628775"/>
            <a:ext cx="785813" cy="785813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87450" y="1628775"/>
            <a:ext cx="792163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203575" y="1628775"/>
            <a:ext cx="785813" cy="785813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284663" y="1628775"/>
            <a:ext cx="785812" cy="785813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5600" y="1628775"/>
            <a:ext cx="642938" cy="7858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00788" y="1628775"/>
            <a:ext cx="792162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01013" y="1557338"/>
            <a:ext cx="792162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8538" y="1628775"/>
            <a:ext cx="641350" cy="7858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DE6C36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18732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C:\ресурсы\Картинки\Огонь\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25538"/>
            <a:ext cx="219868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3" descr="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43063"/>
            <a:ext cx="22209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14"/>
          <p:cNvSpPr>
            <a:spLocks noChangeArrowheads="1" noChangeShapeType="1" noTextEdit="1"/>
          </p:cNvSpPr>
          <p:nvPr/>
        </p:nvSpPr>
        <p:spPr bwMode="auto">
          <a:xfrm>
            <a:off x="1214438" y="260350"/>
            <a:ext cx="5086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Огонь - друг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КНИГИ О ПОЖАРАХ И ПОЖАРНЫХ</a:t>
            </a:r>
          </a:p>
        </p:txBody>
      </p:sp>
      <p:pic>
        <p:nvPicPr>
          <p:cNvPr id="44035" name="Picture 2" descr="C:\Users\Слава\Desktop\konashevich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3754437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3" descr="C:\Users\Слава\Desktop\1298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412875"/>
            <a:ext cx="3683000" cy="477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5059" name="Picture 2" descr="C:\Users\Слава\Desktop\546b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3" y="1268413"/>
            <a:ext cx="3687762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3" descr="C:\Users\Слава\Desktop\fd3ebd6d74d3a3ae27b0a0f32c09f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268413"/>
            <a:ext cx="3819525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6084" name="Picture 2" descr="C:\Users\Слава\Desktop\koshkin-dom-978-5-271-39208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96975"/>
            <a:ext cx="475297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0898" name="Picture 2" descr="C:\Users\Слава\Desktop\img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468153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C:\Users\Слава\Desktop\5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3" y="1484313"/>
            <a:ext cx="31686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лава\Desktop\5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31311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3" descr="C:\Users\Слава\Desktop\c0be22c31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98463"/>
            <a:ext cx="4968875" cy="576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Евгений Андреевич Пермяк</a:t>
            </a:r>
            <a:r>
              <a:rPr lang="ru-RU" sz="44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ГОДЫ ЖИЗНИ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1902-1982</a:t>
            </a:r>
            <a:r>
              <a:rPr lang="ru-RU" sz="3200" dirty="0" smtClean="0"/>
              <a:t> </a:t>
            </a:r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DSCI2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5988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Е.А.Пермяк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620713"/>
            <a:ext cx="8640762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       </a:t>
            </a:r>
            <a:r>
              <a:rPr lang="ru-RU" sz="3700" dirty="0" smtClean="0"/>
              <a:t>Евгений Андреевич Пермяк родился в 1902 году на Урале .Там он прожил более тридцати лет . В рабочем Воткинске , в других заводских центрах он ещё в детстве познакомился с жизнью заводов , рудников , приисков.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На самом деле фамилия писателя – Виссов . Но , занявшись литературой , он взял себе псевдоним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Псевдоним – это такая литературная или артистическая маска , подпись , которой автор заменяет своё настоящее имя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Евгений Андреевич выбрал себе псевдоним по названию города Перми 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Будущему писателю посчастливилось : он учился в школе , где было обязательным изучение одного из семи преподававшихся там ремёсел . Евгений Пермяк изучил пять из этих ремёсел : столярное , слесарное , сапожное , кузнечное и токарное. 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981075"/>
            <a:ext cx="62960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C:\ресурсы\Картинки\Огонь\4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24479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i?id=18770588&amp;to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70263"/>
            <a:ext cx="40846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Под этим именем выходили его романы для взрослых и книжки для детей . Большинство произведений Е.А. Пермяка посвящено труду или связано с ним .</a:t>
            </a:r>
          </a:p>
          <a:p>
            <a:pPr eaLnBrk="1" hangingPunct="1">
              <a:defRPr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smtClean="0"/>
              <a:t>Из наиболее известных книг для детей назовём книгу о выборе профессий «Кем быть?», повесть «Детство Маврика», сборники сказок «Дедушкина копилка», и «Памятные узелки», книги рассказов для детей «Тонкая струна» , «Торопливый ножик» ,        «На все цвета радуги» и другие.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DSCI2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8576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DSCI2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04813"/>
            <a:ext cx="415448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SCI2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900487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DSCI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084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3970" name="Picture 2" descr="K:\Е. Пермяк\2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620713"/>
            <a:ext cx="4679950" cy="547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700808"/>
            <a:ext cx="6552728" cy="2007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285875" y="476250"/>
            <a:ext cx="54467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Огонь - враг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43063"/>
            <a:ext cx="3019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 descr="C:\ресурсы\Картинки\Огонь\i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696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" descr="MCj029029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3284537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solidFill>
                  <a:srgbClr val="CF6DA4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Правила пожарной безопасности в городской квартире</a:t>
            </a:r>
            <a:r>
              <a:rPr lang="ru-RU" sz="3200" b="1" cap="all" dirty="0">
                <a:ln w="0"/>
                <a:solidFill>
                  <a:srgbClr val="CF6DA4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81438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балуйтесь со спичками, зажигалками. Это – одна из причин пожаров.</a:t>
            </a:r>
          </a:p>
          <a:p>
            <a:pPr eaLnBrk="0" hangingPunct="0">
              <a:buFontTx/>
              <a:buChar char="•"/>
            </a:pP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оставляйте без присмотра включенные электроприборы, особенно утюги, обогреватели, телевизоры, светильники и др. Уходя, не забудьте их выключить.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8436" name="Picture 3" descr="C:\Documents and Settings\1\Рабочий стол\20081016\Image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929188"/>
            <a:ext cx="34099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1\Рабочий стол\20081016\Image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357313"/>
            <a:ext cx="3571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Прямоугольник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207963"/>
            <a:ext cx="8289926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50" y="1595438"/>
            <a:ext cx="8358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Неосторожное обращение с огнем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спички, костер;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Нарушение правил пожарной безопасности при эксплуатации печей;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Утечка бытового газа;</a:t>
            </a: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Неосторожное обращение с пиротехническими изделиями ( хлопушки, петарды, бенгальские огни, фейерверки и т. д.)</a:t>
            </a:r>
          </a:p>
        </p:txBody>
      </p:sp>
      <p:pic>
        <p:nvPicPr>
          <p:cNvPr id="19460" name="Рисунок 7" descr="C:\ресурсы\Картинки\Огонь\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57375"/>
            <a:ext cx="1571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56404" cy="38576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правил безопасности при пользовании электробытовыми приборами;</a:t>
            </a:r>
            <a: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Нарушение правил хранения и использования горючих и легковоспламеняющихся жидкостей;</a:t>
            </a:r>
            <a:r>
              <a:rPr lang="ru-RU" sz="4000" b="0" cap="none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</a:br>
            <a:endParaRPr lang="ru-RU" dirty="0"/>
          </a:p>
        </p:txBody>
      </p:sp>
      <p:pic>
        <p:nvPicPr>
          <p:cNvPr id="20483" name="Picture 4" descr="C:\Documents and Settings\1\Рабочий стол\20081016\Image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857625"/>
            <a:ext cx="47863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45" y="1071546"/>
            <a:ext cx="7929618" cy="55197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при возникновении пожара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FF3300"/>
                </a:solidFill>
              </a:rPr>
              <a:t/>
            </a:r>
            <a:br>
              <a:rPr lang="ru-RU" sz="2700" dirty="0" smtClean="0">
                <a:solidFill>
                  <a:srgbClr val="FF3300"/>
                </a:solidFill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1.ваши действия при загорании телевизора. </a:t>
            </a: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1.Обесточить  телевизор (вытащить  вилку  из  розетки). </a:t>
            </a:r>
            <a:b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Сообщить  в  пожарную  охрану  по  телефону  01.</a:t>
            </a:r>
            <a:b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3.Если  горение  продолжается,  накрыть  телевизор  плотной  тканью,  подходя  к      телевизору  с  боку,  можно  его  облить  водой. </a:t>
            </a:r>
            <a:b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4. Если  вы  не  в  силах  справиться  с  огнём,  покинуть  помещение,  плотно  закрыв  двери,  окна.  Сообщить  соседям. </a:t>
            </a:r>
            <a:endParaRPr lang="ru-RU" sz="31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 descr="C:\Documents and Settings\1\Мои документы\My Pictures\Scan Pictures\20081018\Imag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172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учи">
  <a:themeElements>
    <a:clrScheme name="Лучи 5">
      <a:dk1>
        <a:srgbClr val="48562C"/>
      </a:dk1>
      <a:lt1>
        <a:srgbClr val="FFFFFF"/>
      </a:lt1>
      <a:dk2>
        <a:srgbClr val="546434"/>
      </a:dk2>
      <a:lt2>
        <a:srgbClr val="FFFFCC"/>
      </a:lt2>
      <a:accent1>
        <a:srgbClr val="7B8A6E"/>
      </a:accent1>
      <a:accent2>
        <a:srgbClr val="527C3A"/>
      </a:accent2>
      <a:accent3>
        <a:srgbClr val="B3B8AE"/>
      </a:accent3>
      <a:accent4>
        <a:srgbClr val="DADADA"/>
      </a:accent4>
      <a:accent5>
        <a:srgbClr val="BFC4BA"/>
      </a:accent5>
      <a:accent6>
        <a:srgbClr val="497034"/>
      </a:accent6>
      <a:hlink>
        <a:srgbClr val="55B55E"/>
      </a:hlink>
      <a:folHlink>
        <a:srgbClr val="85B3B1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206</TotalTime>
  <Words>934</Words>
  <Application>Microsoft Office PowerPoint</Application>
  <PresentationFormat>Экран (4:3)</PresentationFormat>
  <Paragraphs>142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Wingdings</vt:lpstr>
      <vt:lpstr>Calibri</vt:lpstr>
      <vt:lpstr>Trebuchet MS</vt:lpstr>
      <vt:lpstr>Wingdings 2</vt:lpstr>
      <vt:lpstr>Times New Roman</vt:lpstr>
      <vt:lpstr>Georgia</vt:lpstr>
      <vt:lpstr>DejaVu Sans</vt:lpstr>
      <vt:lpstr>Лучи</vt:lpstr>
      <vt:lpstr>Изящная</vt:lpstr>
      <vt:lpstr>5_Изящная</vt:lpstr>
      <vt:lpstr>Воспитатель: Кожевникова Е.В.   ГКОУ РМ «Инсарская общеобразовательная школа - интернат для детей - сирот и детей, оставшихся без попечения родителей, с ограниченными возможностями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Нарушение правил безопасности при пользовании электробытовыми приборами;    Нарушение правил хранения и использования горючих и легковоспламеняющихся жидкостей; </vt:lpstr>
      <vt:lpstr>Действия при возникновении пожара    1.ваши действия при загорании телевизора.    1.Обесточить  телевизор (вытащить  вилку  из  розетки).  2. Сообщить  в  пожарную  охрану  по  телефону  01.  3.Если  горение  продолжается,  накрыть  телевизор  плотной  тканью,  подходя  к      телевизору  с  боку,  можно  его  облить  водой.  4. Если  вы  не  в  силах  справиться  с  огнём,  покинуть  помещение,  плотно  закрыв  двери,  окна.  Сообщить  соседям.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Первичные средства тушения пожара Вода, песок, земля, огнетушители, мыльный раствор, порошок</vt:lpstr>
      <vt:lpstr>Презентация PowerPoint</vt:lpstr>
      <vt:lpstr>Презентация PowerPoint</vt:lpstr>
      <vt:lpstr>2. Какой цвет используется для покраски предметов пожаротушения? </vt:lpstr>
      <vt:lpstr> 3. Что помогает пожарным подняться на верхние этажи? </vt:lpstr>
      <vt:lpstr>4. Что не надо делать, если вы заметили пожар? </vt:lpstr>
      <vt:lpstr> 5. Какой бытовой прибор, оставленный включённым в сеть, становится причиной пожара чаще всего? </vt:lpstr>
      <vt:lpstr>6. Какая из игр может привести к пожару? </vt:lpstr>
      <vt:lpstr>7. Что пожарные надевают на голову при тушении пожара? </vt:lpstr>
      <vt:lpstr>8. Найди группу, в которой перечислены жидкости, которые могут стать причиной пожара. </vt:lpstr>
      <vt:lpstr>9. Какое действие не поможет потушить пожар? </vt:lpstr>
      <vt:lpstr>Ключ к ответам </vt:lpstr>
      <vt:lpstr>КНИГИ О ПОЖАРАХ И ПОЖАРНЫХ</vt:lpstr>
      <vt:lpstr>Презентация PowerPoint</vt:lpstr>
      <vt:lpstr>Презентация PowerPoint</vt:lpstr>
      <vt:lpstr>Презентация PowerPoint</vt:lpstr>
      <vt:lpstr>Презентация PowerPoint</vt:lpstr>
      <vt:lpstr>Евгений Андреевич Пермяк </vt:lpstr>
      <vt:lpstr>Е.А.Пермяк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Андреевич Пермяк</dc:title>
  <dc:creator>Лёха</dc:creator>
  <cp:lastModifiedBy>Слава</cp:lastModifiedBy>
  <cp:revision>22</cp:revision>
  <dcterms:created xsi:type="dcterms:W3CDTF">2009-01-30T10:16:32Z</dcterms:created>
  <dcterms:modified xsi:type="dcterms:W3CDTF">2016-01-02T18:41:27Z</dcterms:modified>
</cp:coreProperties>
</file>