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2775" autoAdjust="0"/>
    <p:restoredTop sz="94660"/>
  </p:normalViewPr>
  <p:slideViewPr>
    <p:cSldViewPr>
      <p:cViewPr varScale="1">
        <p:scale>
          <a:sx n="116" d="100"/>
          <a:sy n="116" d="100"/>
        </p:scale>
        <p:origin x="-162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lideshare.net/guest82f94d5/ss-2362966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0430" y="1071546"/>
            <a:ext cx="5029208" cy="3286148"/>
          </a:xfrm>
        </p:spPr>
        <p:txBody>
          <a:bodyPr>
            <a:normAutofit fontScale="90000"/>
          </a:bodyPr>
          <a:lstStyle/>
          <a:p>
            <a:r>
              <a:rPr lang="ru-RU" sz="3300" dirty="0" smtClean="0"/>
              <a:t>мониторинг  учащихся 8-9 классов коррекционных школ по предмету «Швейное дело» в форме тестирования.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71802" y="4643446"/>
            <a:ext cx="5786478" cy="1643074"/>
          </a:xfrm>
        </p:spPr>
        <p:txBody>
          <a:bodyPr/>
          <a:lstStyle/>
          <a:p>
            <a:r>
              <a:rPr lang="ru-RU" dirty="0" smtClean="0"/>
              <a:t>ГКС(К)ОУ школа-интернат г. Моздок</a:t>
            </a:r>
          </a:p>
          <a:p>
            <a:r>
              <a:rPr lang="ru-RU" dirty="0" smtClean="0"/>
              <a:t>Учитель швейного дела: </a:t>
            </a:r>
            <a:r>
              <a:rPr lang="ru-RU" dirty="0" err="1" smtClean="0"/>
              <a:t>Клинчаева</a:t>
            </a:r>
            <a:r>
              <a:rPr lang="ru-RU" dirty="0" smtClean="0"/>
              <a:t> С.Г.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857232"/>
            <a:ext cx="7239000" cy="4846320"/>
          </a:xfrm>
        </p:spPr>
        <p:txBody>
          <a:bodyPr/>
          <a:lstStyle/>
          <a:p>
            <a:pPr lvl="0"/>
            <a:r>
              <a:rPr lang="ru-RU" dirty="0" smtClean="0"/>
              <a:t>8.Универсальные швейные машины – это машины, предназначенные:</a:t>
            </a:r>
          </a:p>
          <a:p>
            <a:pPr lvl="0"/>
            <a:r>
              <a:rPr lang="ru-RU" dirty="0" smtClean="0"/>
              <a:t>а)для выполнения зигзагообразной строчки</a:t>
            </a:r>
          </a:p>
          <a:p>
            <a:pPr lvl="0"/>
            <a:r>
              <a:rPr lang="ru-RU" dirty="0" smtClean="0"/>
              <a:t>б)выполнения только одной операции</a:t>
            </a:r>
          </a:p>
          <a:p>
            <a:pPr lvl="0"/>
            <a:r>
              <a:rPr lang="ru-RU" dirty="0" smtClean="0"/>
              <a:t>в)выполнения нескольких операций</a:t>
            </a:r>
          </a:p>
          <a:p>
            <a:endParaRPr lang="ru-RU" dirty="0"/>
          </a:p>
        </p:txBody>
      </p:sp>
      <p:pic>
        <p:nvPicPr>
          <p:cNvPr id="4" name="Рисунок 3" descr="loisirs-creatifs-coutu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3589716"/>
            <a:ext cx="5357850" cy="30137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МАТЕРИАЛОВЕДЕНИЕ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1.К натуральным волокнам относятся:</a:t>
            </a:r>
          </a:p>
          <a:p>
            <a:pPr lvl="0"/>
            <a:r>
              <a:rPr lang="ru-RU" dirty="0" smtClean="0"/>
              <a:t>а)волокна, которые встречаются в природе</a:t>
            </a:r>
          </a:p>
          <a:p>
            <a:pPr lvl="0"/>
            <a:r>
              <a:rPr lang="ru-RU" dirty="0" smtClean="0"/>
              <a:t>б)волокна, которые получают на     предприятиях химической промышленности</a:t>
            </a:r>
          </a:p>
          <a:p>
            <a:endParaRPr lang="ru-RU" dirty="0"/>
          </a:p>
        </p:txBody>
      </p:sp>
      <p:pic>
        <p:nvPicPr>
          <p:cNvPr id="4" name="Рисунок 3" descr="_odejdy_1426852809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3886186"/>
            <a:ext cx="4071966" cy="2443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642918"/>
            <a:ext cx="7239000" cy="4846320"/>
          </a:xfrm>
        </p:spPr>
        <p:txBody>
          <a:bodyPr/>
          <a:lstStyle/>
          <a:p>
            <a:pPr lvl="0"/>
            <a:r>
              <a:rPr lang="ru-RU" dirty="0" smtClean="0"/>
              <a:t>2.К волокнам растительного происхождения относятся:</a:t>
            </a:r>
          </a:p>
          <a:p>
            <a:pPr lvl="0"/>
            <a:r>
              <a:rPr lang="ru-RU" dirty="0" smtClean="0"/>
              <a:t>а)лён и хлопок</a:t>
            </a:r>
          </a:p>
          <a:p>
            <a:pPr lvl="0"/>
            <a:r>
              <a:rPr lang="ru-RU" dirty="0" smtClean="0"/>
              <a:t>б)хлопок и шерсть</a:t>
            </a:r>
          </a:p>
          <a:p>
            <a:pPr lvl="0"/>
            <a:r>
              <a:rPr lang="ru-RU" dirty="0" smtClean="0"/>
              <a:t>в)шерсть и лён</a:t>
            </a:r>
            <a:endParaRPr lang="ru-RU" dirty="0"/>
          </a:p>
        </p:txBody>
      </p:sp>
      <p:pic>
        <p:nvPicPr>
          <p:cNvPr id="4" name="Рисунок 3" descr="1237446193_a0198d24faf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3286124"/>
            <a:ext cx="4048132" cy="28589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14356"/>
            <a:ext cx="7239000" cy="4846320"/>
          </a:xfrm>
        </p:spPr>
        <p:txBody>
          <a:bodyPr/>
          <a:lstStyle/>
          <a:p>
            <a:pPr lvl="0"/>
            <a:r>
              <a:rPr lang="ru-RU" dirty="0" smtClean="0"/>
              <a:t>3.Ткацкое производство – это:</a:t>
            </a:r>
          </a:p>
          <a:p>
            <a:pPr lvl="0"/>
            <a:r>
              <a:rPr lang="ru-RU" dirty="0" smtClean="0"/>
              <a:t>а)получение ткани путем переплетения нитей</a:t>
            </a:r>
          </a:p>
          <a:p>
            <a:pPr lvl="0"/>
            <a:r>
              <a:rPr lang="ru-RU" dirty="0" smtClean="0"/>
              <a:t>б)получение пряжи путём скручивания волокон</a:t>
            </a:r>
            <a:endParaRPr lang="ru-RU" dirty="0"/>
          </a:p>
        </p:txBody>
      </p:sp>
      <p:pic>
        <p:nvPicPr>
          <p:cNvPr id="6" name="Рисунок 5" descr="960x5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3357562"/>
            <a:ext cx="4643443" cy="30956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00108"/>
            <a:ext cx="7239000" cy="4846320"/>
          </a:xfrm>
        </p:spPr>
        <p:txBody>
          <a:bodyPr/>
          <a:lstStyle/>
          <a:p>
            <a:pPr lvl="0"/>
            <a:r>
              <a:rPr lang="ru-RU" dirty="0" smtClean="0"/>
              <a:t>4.Какими становятся ткани после добавления к ним синтетических волокон?</a:t>
            </a:r>
          </a:p>
          <a:p>
            <a:pPr lvl="0"/>
            <a:r>
              <a:rPr lang="ru-RU" dirty="0" smtClean="0"/>
              <a:t>а)стойкими к износу</a:t>
            </a:r>
          </a:p>
          <a:p>
            <a:pPr lvl="0"/>
            <a:r>
              <a:rPr lang="ru-RU" dirty="0" smtClean="0"/>
              <a:t>б)хорошо пропускают влагу</a:t>
            </a:r>
          </a:p>
          <a:p>
            <a:pPr lvl="0"/>
            <a:r>
              <a:rPr lang="ru-RU" dirty="0" smtClean="0"/>
              <a:t>в)быстро изнашиваются</a:t>
            </a:r>
          </a:p>
          <a:p>
            <a:endParaRPr lang="ru-RU" dirty="0"/>
          </a:p>
        </p:txBody>
      </p:sp>
      <p:pic>
        <p:nvPicPr>
          <p:cNvPr id="6" name="Picture 11" descr="MCj0250977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3143248"/>
            <a:ext cx="3357586" cy="28779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642918"/>
            <a:ext cx="7239000" cy="4846320"/>
          </a:xfrm>
        </p:spPr>
        <p:txBody>
          <a:bodyPr/>
          <a:lstStyle/>
          <a:p>
            <a:pPr lvl="0"/>
            <a:r>
              <a:rPr lang="ru-RU" dirty="0" smtClean="0"/>
              <a:t>5.Какими по происхождению являются синтетические ткани?</a:t>
            </a:r>
          </a:p>
          <a:p>
            <a:pPr lvl="0"/>
            <a:r>
              <a:rPr lang="ru-RU" dirty="0" smtClean="0"/>
              <a:t>а)химическими</a:t>
            </a:r>
          </a:p>
          <a:p>
            <a:pPr lvl="0"/>
            <a:r>
              <a:rPr lang="ru-RU" dirty="0" smtClean="0"/>
              <a:t>б)натуральными</a:t>
            </a:r>
          </a:p>
          <a:p>
            <a:endParaRPr lang="ru-RU" dirty="0"/>
          </a:p>
        </p:txBody>
      </p:sp>
      <p:pic>
        <p:nvPicPr>
          <p:cNvPr id="4" name="Picture 5" descr="j02336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905228"/>
            <a:ext cx="3214710" cy="361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71480"/>
            <a:ext cx="7239000" cy="4846320"/>
          </a:xfrm>
        </p:spPr>
        <p:txBody>
          <a:bodyPr/>
          <a:lstStyle/>
          <a:p>
            <a:pPr lvl="0"/>
            <a:r>
              <a:rPr lang="ru-RU" dirty="0" smtClean="0"/>
              <a:t>6.В каком направлении ткань больше садится?</a:t>
            </a:r>
          </a:p>
          <a:p>
            <a:pPr lvl="0"/>
            <a:r>
              <a:rPr lang="ru-RU" dirty="0" smtClean="0"/>
              <a:t>а)по долевой нити</a:t>
            </a:r>
          </a:p>
          <a:p>
            <a:pPr lvl="0"/>
            <a:r>
              <a:rPr lang="ru-RU" dirty="0" smtClean="0"/>
              <a:t>б)поперечной нити</a:t>
            </a:r>
          </a:p>
          <a:p>
            <a:pPr lvl="0"/>
            <a:r>
              <a:rPr lang="ru-RU" dirty="0" smtClean="0"/>
              <a:t>в)косому срезу ткани</a:t>
            </a:r>
            <a:endParaRPr lang="ru-RU" dirty="0"/>
          </a:p>
        </p:txBody>
      </p:sp>
      <p:pic>
        <p:nvPicPr>
          <p:cNvPr id="4" name="Рисунок 3" descr="image_2791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3223230"/>
            <a:ext cx="3643338" cy="32871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14356"/>
            <a:ext cx="7239000" cy="4846320"/>
          </a:xfrm>
        </p:spPr>
        <p:txBody>
          <a:bodyPr/>
          <a:lstStyle/>
          <a:p>
            <a:pPr lvl="0"/>
            <a:r>
              <a:rPr lang="ru-RU" dirty="0" smtClean="0"/>
              <a:t>7.Гигроскопичность ткани – это:</a:t>
            </a:r>
          </a:p>
          <a:p>
            <a:pPr lvl="0"/>
            <a:r>
              <a:rPr lang="ru-RU" dirty="0" smtClean="0"/>
              <a:t>а)способность ткани образовывать складки, </a:t>
            </a:r>
            <a:r>
              <a:rPr lang="ru-RU" dirty="0" err="1" smtClean="0"/>
              <a:t>замины</a:t>
            </a:r>
            <a:endParaRPr lang="ru-RU" dirty="0" smtClean="0"/>
          </a:p>
          <a:p>
            <a:pPr lvl="0"/>
            <a:r>
              <a:rPr lang="ru-RU" dirty="0" smtClean="0"/>
              <a:t>б)способность ткани пропускать воздух</a:t>
            </a:r>
          </a:p>
          <a:p>
            <a:pPr lvl="0"/>
            <a:r>
              <a:rPr lang="ru-RU" dirty="0" smtClean="0"/>
              <a:t>в)способность ткани хорошо пропускать воду</a:t>
            </a:r>
          </a:p>
          <a:p>
            <a:endParaRPr lang="ru-RU" dirty="0"/>
          </a:p>
        </p:txBody>
      </p:sp>
      <p:pic>
        <p:nvPicPr>
          <p:cNvPr id="4" name="Рисунок 3" descr="173319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3643314"/>
            <a:ext cx="5548328" cy="2948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7239000" cy="4846320"/>
          </a:xfrm>
        </p:spPr>
        <p:txBody>
          <a:bodyPr/>
          <a:lstStyle/>
          <a:p>
            <a:pPr lvl="0"/>
            <a:r>
              <a:rPr lang="ru-RU" dirty="0" smtClean="0"/>
              <a:t>8.Прядение – это процесс:</a:t>
            </a:r>
          </a:p>
          <a:p>
            <a:pPr lvl="0"/>
            <a:r>
              <a:rPr lang="ru-RU" dirty="0" smtClean="0"/>
              <a:t>а)получение тканей из нитей путём их переплетения между собой</a:t>
            </a:r>
          </a:p>
          <a:p>
            <a:pPr lvl="0"/>
            <a:r>
              <a:rPr lang="ru-RU" dirty="0" smtClean="0"/>
              <a:t>б)получение пряжи из волокон путём скручивания их между собой</a:t>
            </a:r>
          </a:p>
          <a:p>
            <a:pPr lvl="0"/>
            <a:r>
              <a:rPr lang="ru-RU" dirty="0" smtClean="0"/>
              <a:t>в)получение однотонной ткани путём её окрашивания</a:t>
            </a:r>
          </a:p>
          <a:p>
            <a:endParaRPr lang="ru-RU" dirty="0"/>
          </a:p>
        </p:txBody>
      </p:sp>
      <p:pic>
        <p:nvPicPr>
          <p:cNvPr id="4" name="Рисунок 3" descr="12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3824266"/>
            <a:ext cx="5000660" cy="30337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КОНСТРУИРОВАНИЕ И МОДЕЛИРОВАНИЕ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857364"/>
            <a:ext cx="7239000" cy="4846320"/>
          </a:xfrm>
        </p:spPr>
        <p:txBody>
          <a:bodyPr/>
          <a:lstStyle/>
          <a:p>
            <a:pPr lvl="0"/>
            <a:r>
              <a:rPr lang="ru-RU" dirty="0" smtClean="0"/>
              <a:t>1.Как записываются мерки длины?</a:t>
            </a:r>
          </a:p>
          <a:p>
            <a:pPr lvl="0"/>
            <a:r>
              <a:rPr lang="ru-RU" dirty="0" smtClean="0"/>
              <a:t>а)после снятия значение мерки делится пополам</a:t>
            </a:r>
          </a:p>
          <a:p>
            <a:pPr lvl="0"/>
            <a:r>
              <a:rPr lang="ru-RU" dirty="0" smtClean="0"/>
              <a:t>б)после снятия значение мерки записывается полностью</a:t>
            </a:r>
          </a:p>
          <a:p>
            <a:pPr lvl="0"/>
            <a:r>
              <a:rPr lang="ru-RU" dirty="0" smtClean="0"/>
              <a:t>в)не знаю</a:t>
            </a:r>
          </a:p>
          <a:p>
            <a:endParaRPr lang="ru-RU" dirty="0"/>
          </a:p>
        </p:txBody>
      </p:sp>
      <p:pic>
        <p:nvPicPr>
          <p:cNvPr id="4" name="Рисунок 3" descr="6569522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714752"/>
            <a:ext cx="3071834" cy="3030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857232"/>
            <a:ext cx="7467600" cy="487375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Тестирование – наиболее популярная форма исследования подготовленности учащихся не только в общеобразовательных, но и в коррекционных школах. Использование тестовых заданий, представленных различными вариантами ответов, соответствует конкретно-операционному мышлению ученика, но</a:t>
            </a:r>
            <a:r>
              <a:rPr lang="en-US" dirty="0" smtClean="0"/>
              <a:t> </a:t>
            </a:r>
            <a:r>
              <a:rPr lang="ru-RU" dirty="0" smtClean="0"/>
              <a:t>в то же время при решении этих заданий он может применить свое умение логически мыслить. Следовательно, тесты служат не только для проверки уровня усвоения полученных знаний, но и способствуют развитию. При выполнении теста ставится отметка:</a:t>
            </a:r>
          </a:p>
          <a:p>
            <a:r>
              <a:rPr lang="ru-RU" dirty="0" smtClean="0"/>
              <a:t>«5» - при выполнении 80-100 % всех заданий;</a:t>
            </a:r>
          </a:p>
          <a:p>
            <a:r>
              <a:rPr lang="ru-RU" dirty="0" smtClean="0"/>
              <a:t>«4» - при выполнении 60-80 % заданий;</a:t>
            </a:r>
          </a:p>
          <a:p>
            <a:r>
              <a:rPr lang="ru-RU" dirty="0" smtClean="0"/>
              <a:t>«3» - при выполнении 50-60 % заданий.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7239000" cy="4846320"/>
          </a:xfrm>
        </p:spPr>
        <p:txBody>
          <a:bodyPr/>
          <a:lstStyle/>
          <a:p>
            <a:pPr lvl="0"/>
            <a:r>
              <a:rPr lang="ru-RU" dirty="0" smtClean="0"/>
              <a:t>2.Пижаму относят:</a:t>
            </a:r>
          </a:p>
          <a:p>
            <a:pPr lvl="0"/>
            <a:r>
              <a:rPr lang="ru-RU" dirty="0" smtClean="0"/>
              <a:t>а)к постельному белью</a:t>
            </a:r>
          </a:p>
          <a:p>
            <a:pPr lvl="0"/>
            <a:r>
              <a:rPr lang="ru-RU" dirty="0" smtClean="0"/>
              <a:t>б)столовому белью</a:t>
            </a:r>
          </a:p>
          <a:p>
            <a:pPr lvl="0"/>
            <a:r>
              <a:rPr lang="ru-RU" dirty="0" smtClean="0"/>
              <a:t>в)нательному белью</a:t>
            </a:r>
            <a:endParaRPr lang="ru-RU" dirty="0"/>
          </a:p>
        </p:txBody>
      </p:sp>
      <p:pic>
        <p:nvPicPr>
          <p:cNvPr id="4" name="Рисунок 3" descr="pijam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16" y="2786058"/>
            <a:ext cx="4572032" cy="3556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00108"/>
            <a:ext cx="7239000" cy="4846320"/>
          </a:xfrm>
        </p:spPr>
        <p:txBody>
          <a:bodyPr/>
          <a:lstStyle/>
          <a:p>
            <a:pPr lvl="0"/>
            <a:r>
              <a:rPr lang="ru-RU" dirty="0" smtClean="0"/>
              <a:t>3.Прямая юбка – это:</a:t>
            </a:r>
          </a:p>
          <a:p>
            <a:pPr lvl="0"/>
            <a:r>
              <a:rPr lang="ru-RU" dirty="0" smtClean="0"/>
              <a:t>а)плечевое изделие</a:t>
            </a:r>
          </a:p>
          <a:p>
            <a:pPr lvl="0"/>
            <a:r>
              <a:rPr lang="ru-RU" dirty="0" smtClean="0"/>
              <a:t>б)поясное изделие</a:t>
            </a:r>
          </a:p>
          <a:p>
            <a:pPr lvl="0"/>
            <a:r>
              <a:rPr lang="ru-RU" dirty="0" smtClean="0"/>
              <a:t>в)зимнее изделие</a:t>
            </a:r>
          </a:p>
          <a:p>
            <a:endParaRPr lang="ru-RU" dirty="0"/>
          </a:p>
        </p:txBody>
      </p:sp>
      <p:pic>
        <p:nvPicPr>
          <p:cNvPr id="4" name="Рисунок 3" descr="1-poshiv-yubk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6" y="2571744"/>
            <a:ext cx="3431817" cy="3241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642918"/>
            <a:ext cx="7239000" cy="4846320"/>
          </a:xfrm>
        </p:spPr>
        <p:txBody>
          <a:bodyPr/>
          <a:lstStyle/>
          <a:p>
            <a:pPr lvl="0"/>
            <a:r>
              <a:rPr lang="ru-RU" dirty="0" smtClean="0"/>
              <a:t>4.Размер швейного изделия определяют по мерке:</a:t>
            </a:r>
          </a:p>
          <a:p>
            <a:pPr lvl="0"/>
            <a:r>
              <a:rPr lang="ru-RU" dirty="0" smtClean="0"/>
              <a:t>а)</a:t>
            </a:r>
            <a:r>
              <a:rPr lang="ru-RU" dirty="0" err="1" smtClean="0"/>
              <a:t>полуобхват</a:t>
            </a:r>
            <a:r>
              <a:rPr lang="ru-RU" dirty="0" smtClean="0"/>
              <a:t> груди </a:t>
            </a:r>
            <a:r>
              <a:rPr lang="en-US" dirty="0" smtClean="0"/>
              <a:t>I</a:t>
            </a:r>
            <a:r>
              <a:rPr lang="ru-RU" dirty="0" smtClean="0"/>
              <a:t> (</a:t>
            </a:r>
            <a:r>
              <a:rPr lang="en-US" dirty="0" smtClean="0"/>
              <a:t>C</a:t>
            </a:r>
            <a:r>
              <a:rPr lang="ru-RU" dirty="0" smtClean="0"/>
              <a:t>г</a:t>
            </a:r>
            <a:r>
              <a:rPr lang="en-US" dirty="0" smtClean="0"/>
              <a:t>I</a:t>
            </a:r>
            <a:r>
              <a:rPr lang="ru-RU" dirty="0" smtClean="0"/>
              <a:t>)</a:t>
            </a:r>
          </a:p>
          <a:p>
            <a:pPr lvl="0"/>
            <a:r>
              <a:rPr lang="ru-RU" dirty="0" smtClean="0"/>
              <a:t>б)</a:t>
            </a:r>
            <a:r>
              <a:rPr lang="ru-RU" dirty="0" err="1" smtClean="0"/>
              <a:t>полуобхват</a:t>
            </a:r>
            <a:r>
              <a:rPr lang="ru-RU" dirty="0" smtClean="0"/>
              <a:t> груди </a:t>
            </a:r>
            <a:r>
              <a:rPr lang="en-US" dirty="0" smtClean="0"/>
              <a:t>II</a:t>
            </a:r>
            <a:r>
              <a:rPr lang="ru-RU" dirty="0" smtClean="0"/>
              <a:t> (</a:t>
            </a:r>
            <a:r>
              <a:rPr lang="en-US" dirty="0" smtClean="0"/>
              <a:t>C</a:t>
            </a:r>
            <a:r>
              <a:rPr lang="ru-RU" dirty="0" smtClean="0"/>
              <a:t>г </a:t>
            </a:r>
            <a:r>
              <a:rPr lang="en-US" dirty="0" smtClean="0"/>
              <a:t>II</a:t>
            </a:r>
            <a:r>
              <a:rPr lang="ru-RU" dirty="0" smtClean="0"/>
              <a:t>)</a:t>
            </a:r>
          </a:p>
          <a:p>
            <a:pPr lvl="0"/>
            <a:r>
              <a:rPr lang="ru-RU" dirty="0" smtClean="0"/>
              <a:t>в)ширина груди (</a:t>
            </a:r>
            <a:r>
              <a:rPr lang="ru-RU" dirty="0" err="1" smtClean="0"/>
              <a:t>Шг</a:t>
            </a:r>
            <a:r>
              <a:rPr lang="ru-RU" dirty="0" smtClean="0"/>
              <a:t>)</a:t>
            </a:r>
          </a:p>
          <a:p>
            <a:endParaRPr lang="ru-RU" dirty="0"/>
          </a:p>
        </p:txBody>
      </p:sp>
      <p:pic>
        <p:nvPicPr>
          <p:cNvPr id="4" name="Рисунок 3" descr="15590955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3078266"/>
            <a:ext cx="5072098" cy="33786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28604"/>
            <a:ext cx="7239000" cy="4846320"/>
          </a:xfrm>
        </p:spPr>
        <p:txBody>
          <a:bodyPr/>
          <a:lstStyle/>
          <a:p>
            <a:pPr lvl="0"/>
            <a:r>
              <a:rPr lang="ru-RU" dirty="0" smtClean="0"/>
              <a:t>5.Силуэт в одежде – это:</a:t>
            </a:r>
          </a:p>
          <a:p>
            <a:pPr lvl="0"/>
            <a:r>
              <a:rPr lang="ru-RU" dirty="0" smtClean="0"/>
              <a:t>а)отделка швейного изделия</a:t>
            </a:r>
          </a:p>
          <a:p>
            <a:pPr lvl="0"/>
            <a:r>
              <a:rPr lang="ru-RU" dirty="0" smtClean="0"/>
              <a:t>б)степень прилегания одежды к телу человека</a:t>
            </a:r>
          </a:p>
          <a:p>
            <a:pPr lvl="0"/>
            <a:r>
              <a:rPr lang="ru-RU" dirty="0" smtClean="0"/>
              <a:t>в)верхняя отрезная часть изделия</a:t>
            </a:r>
          </a:p>
          <a:p>
            <a:endParaRPr lang="ru-RU" dirty="0"/>
          </a:p>
        </p:txBody>
      </p:sp>
      <p:pic>
        <p:nvPicPr>
          <p:cNvPr id="5" name="Picture 11" descr="MCj0343937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2928934"/>
            <a:ext cx="2357454" cy="35110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00108"/>
            <a:ext cx="7239000" cy="4846320"/>
          </a:xfrm>
        </p:spPr>
        <p:txBody>
          <a:bodyPr/>
          <a:lstStyle/>
          <a:p>
            <a:pPr lvl="0"/>
            <a:r>
              <a:rPr lang="ru-RU" dirty="0" smtClean="0"/>
              <a:t>6.Какие мерки необходимы для расчёта раствора вытачек:</a:t>
            </a:r>
          </a:p>
          <a:p>
            <a:pPr lvl="0"/>
            <a:r>
              <a:rPr lang="ru-RU" dirty="0" smtClean="0"/>
              <a:t>а)ширина груди и ширина спины</a:t>
            </a:r>
          </a:p>
          <a:p>
            <a:pPr lvl="0"/>
            <a:r>
              <a:rPr lang="ru-RU" dirty="0" smtClean="0"/>
              <a:t>б)обхват талии и ширина спины</a:t>
            </a:r>
          </a:p>
          <a:p>
            <a:pPr lvl="0"/>
            <a:r>
              <a:rPr lang="ru-RU" dirty="0" smtClean="0"/>
              <a:t>в)обхват талии и обхват бедер</a:t>
            </a:r>
          </a:p>
          <a:p>
            <a:endParaRPr lang="ru-RU" dirty="0"/>
          </a:p>
        </p:txBody>
      </p:sp>
      <p:pic>
        <p:nvPicPr>
          <p:cNvPr id="4" name="Picture 10" descr="j02296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2071678"/>
            <a:ext cx="2160587" cy="4249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642918"/>
            <a:ext cx="7239000" cy="4846320"/>
          </a:xfrm>
        </p:spPr>
        <p:txBody>
          <a:bodyPr/>
          <a:lstStyle/>
          <a:p>
            <a:pPr lvl="0"/>
            <a:r>
              <a:rPr lang="ru-RU" dirty="0" smtClean="0"/>
              <a:t>7.Как проходит нить основы на деталях кроя?</a:t>
            </a:r>
          </a:p>
          <a:p>
            <a:pPr lvl="0"/>
            <a:r>
              <a:rPr lang="ru-RU" dirty="0" smtClean="0"/>
              <a:t>а)по долевому срезу</a:t>
            </a:r>
          </a:p>
          <a:p>
            <a:pPr lvl="0"/>
            <a:r>
              <a:rPr lang="ru-RU" dirty="0" smtClean="0"/>
              <a:t>б)по поперечному срезу</a:t>
            </a:r>
          </a:p>
          <a:p>
            <a:pPr lvl="0"/>
            <a:r>
              <a:rPr lang="ru-RU" dirty="0" smtClean="0"/>
              <a:t>в)по косому срезу</a:t>
            </a:r>
          </a:p>
          <a:p>
            <a:endParaRPr lang="ru-RU" dirty="0"/>
          </a:p>
        </p:txBody>
      </p:sp>
      <p:pic>
        <p:nvPicPr>
          <p:cNvPr id="4" name="Рисунок 3" descr="Mannequin Dress Sewing Machine Isolated_Previ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1643050"/>
            <a:ext cx="3737228" cy="443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85794"/>
            <a:ext cx="7239000" cy="4846320"/>
          </a:xfrm>
        </p:spPr>
        <p:txBody>
          <a:bodyPr/>
          <a:lstStyle/>
          <a:p>
            <a:pPr lvl="0"/>
            <a:r>
              <a:rPr lang="ru-RU" dirty="0" smtClean="0"/>
              <a:t>8.Как называется построение чертежей деталей одежды?</a:t>
            </a:r>
          </a:p>
          <a:p>
            <a:pPr lvl="0"/>
            <a:r>
              <a:rPr lang="ru-RU" dirty="0" smtClean="0"/>
              <a:t>а)моделирование</a:t>
            </a:r>
          </a:p>
          <a:p>
            <a:pPr lvl="0"/>
            <a:r>
              <a:rPr lang="ru-RU" dirty="0" smtClean="0"/>
              <a:t>б)конструирование</a:t>
            </a:r>
          </a:p>
          <a:p>
            <a:pPr lvl="0"/>
            <a:r>
              <a:rPr lang="ru-RU" dirty="0" smtClean="0"/>
              <a:t>в)отделка</a:t>
            </a:r>
          </a:p>
          <a:p>
            <a:endParaRPr lang="ru-RU" dirty="0"/>
          </a:p>
        </p:txBody>
      </p:sp>
      <p:pic>
        <p:nvPicPr>
          <p:cNvPr id="4" name="Рисунок 3" descr="shity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68" y="2493858"/>
            <a:ext cx="4214842" cy="38355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ТЕХНОЛОГИЯ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1.Каким способом можно перенести линии с одной стороны на другую?</a:t>
            </a:r>
          </a:p>
          <a:p>
            <a:pPr lvl="0"/>
            <a:r>
              <a:rPr lang="ru-RU" dirty="0" smtClean="0"/>
              <a:t>а)перечертить карандашом</a:t>
            </a:r>
          </a:p>
          <a:p>
            <a:pPr lvl="0"/>
            <a:r>
              <a:rPr lang="ru-RU" dirty="0" smtClean="0"/>
              <a:t>б)копировальными стежками</a:t>
            </a:r>
          </a:p>
          <a:p>
            <a:pPr lvl="0"/>
            <a:r>
              <a:rPr lang="ru-RU" dirty="0" smtClean="0"/>
              <a:t>в)при помощи швейной машины</a:t>
            </a:r>
          </a:p>
          <a:p>
            <a:endParaRPr lang="ru-RU" dirty="0"/>
          </a:p>
        </p:txBody>
      </p:sp>
      <p:pic>
        <p:nvPicPr>
          <p:cNvPr id="4" name="Рисунок 3" descr="85659301_1_1000x700_portniha-ischu-rabotu-almat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54" y="3929066"/>
            <a:ext cx="2214578" cy="2588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928670"/>
            <a:ext cx="7239000" cy="4846320"/>
          </a:xfrm>
        </p:spPr>
        <p:txBody>
          <a:bodyPr/>
          <a:lstStyle/>
          <a:p>
            <a:pPr lvl="0"/>
            <a:r>
              <a:rPr lang="ru-RU" dirty="0" smtClean="0"/>
              <a:t>2.Горловину в блузке без воротника можно обработать:</a:t>
            </a:r>
          </a:p>
          <a:p>
            <a:pPr lvl="0"/>
            <a:r>
              <a:rPr lang="ru-RU" dirty="0" smtClean="0"/>
              <a:t>а)швом в подгибку с закрытым срезом</a:t>
            </a:r>
          </a:p>
          <a:p>
            <a:pPr lvl="0"/>
            <a:r>
              <a:rPr lang="ru-RU" dirty="0" smtClean="0"/>
              <a:t>б)двойным швом</a:t>
            </a:r>
          </a:p>
          <a:p>
            <a:pPr lvl="0"/>
            <a:r>
              <a:rPr lang="ru-RU" dirty="0" smtClean="0"/>
              <a:t>в)окантовочным швом</a:t>
            </a:r>
          </a:p>
          <a:p>
            <a:endParaRPr lang="ru-RU" dirty="0"/>
          </a:p>
        </p:txBody>
      </p:sp>
      <p:pic>
        <p:nvPicPr>
          <p:cNvPr id="4" name="Рисунок 3" descr="spellbinder4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0" y="2571744"/>
            <a:ext cx="3762368" cy="376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7239000" cy="4846320"/>
          </a:xfrm>
        </p:spPr>
        <p:txBody>
          <a:bodyPr/>
          <a:lstStyle/>
          <a:p>
            <a:pPr lvl="0"/>
            <a:r>
              <a:rPr lang="ru-RU" dirty="0" smtClean="0"/>
              <a:t>3.Подкройная обтачка – это:</a:t>
            </a:r>
          </a:p>
          <a:p>
            <a:pPr lvl="0"/>
            <a:r>
              <a:rPr lang="ru-RU" dirty="0" smtClean="0"/>
              <a:t>а)полоска ткани, выкроенная по косому направлению долевой нити</a:t>
            </a:r>
          </a:p>
          <a:p>
            <a:pPr lvl="0"/>
            <a:r>
              <a:rPr lang="ru-RU" dirty="0" smtClean="0"/>
              <a:t>б)деталь, выкроенная в форме обрабатываемого среза</a:t>
            </a:r>
          </a:p>
          <a:p>
            <a:pPr lvl="0"/>
            <a:r>
              <a:rPr lang="ru-RU" dirty="0" smtClean="0"/>
              <a:t>в)полоска ткани, выкроенная по поперечному направлению долевой нити</a:t>
            </a:r>
            <a:endParaRPr lang="ru-RU" dirty="0"/>
          </a:p>
        </p:txBody>
      </p:sp>
      <p:pic>
        <p:nvPicPr>
          <p:cNvPr id="5" name="Рисунок 4" descr="15590955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4019701"/>
            <a:ext cx="4260852" cy="28382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МАШИНОВЕДЕНИЕ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1.Подготовка швейной машины к шитью заключается:</a:t>
            </a:r>
          </a:p>
          <a:p>
            <a:pPr lvl="0"/>
            <a:r>
              <a:rPr lang="ru-RU" dirty="0" smtClean="0"/>
              <a:t>а)в соблюдении техники безопасности</a:t>
            </a:r>
          </a:p>
          <a:p>
            <a:pPr lvl="0"/>
            <a:r>
              <a:rPr lang="ru-RU" dirty="0" smtClean="0"/>
              <a:t>б)проверке наличия иглы и шпульного  колпачка</a:t>
            </a:r>
          </a:p>
          <a:p>
            <a:pPr lvl="0"/>
            <a:r>
              <a:rPr lang="ru-RU" dirty="0" smtClean="0"/>
              <a:t>в)организации ручного рабочего места</a:t>
            </a:r>
            <a:endParaRPr lang="ru-RU" dirty="0"/>
          </a:p>
        </p:txBody>
      </p:sp>
      <p:pic>
        <p:nvPicPr>
          <p:cNvPr id="5" name="Рисунок 4" descr="527e01058df7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4357694"/>
            <a:ext cx="2714644" cy="18052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7239000" cy="4846320"/>
          </a:xfrm>
        </p:spPr>
        <p:txBody>
          <a:bodyPr/>
          <a:lstStyle/>
          <a:p>
            <a:pPr lvl="0"/>
            <a:r>
              <a:rPr lang="ru-RU" dirty="0" smtClean="0"/>
              <a:t>4.Каким швом нельзя соединить кокетку с основной деталью?</a:t>
            </a:r>
          </a:p>
          <a:p>
            <a:pPr lvl="0"/>
            <a:r>
              <a:rPr lang="ru-RU" dirty="0" smtClean="0"/>
              <a:t>а)стачным швом</a:t>
            </a:r>
          </a:p>
          <a:p>
            <a:pPr lvl="0"/>
            <a:r>
              <a:rPr lang="ru-RU" dirty="0" smtClean="0"/>
              <a:t>б)накладным швом</a:t>
            </a:r>
          </a:p>
          <a:p>
            <a:pPr lvl="0"/>
            <a:r>
              <a:rPr lang="ru-RU" dirty="0" smtClean="0"/>
              <a:t>в)запошивочным швом</a:t>
            </a:r>
          </a:p>
          <a:p>
            <a:endParaRPr lang="ru-RU" dirty="0"/>
          </a:p>
        </p:txBody>
      </p:sp>
      <p:pic>
        <p:nvPicPr>
          <p:cNvPr id="4" name="Рисунок 3" descr="retouch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3286124"/>
            <a:ext cx="4810132" cy="3240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928670"/>
            <a:ext cx="7239000" cy="4846320"/>
          </a:xfrm>
        </p:spPr>
        <p:txBody>
          <a:bodyPr/>
          <a:lstStyle/>
          <a:p>
            <a:pPr lvl="0"/>
            <a:r>
              <a:rPr lang="ru-RU" dirty="0" smtClean="0"/>
              <a:t>5.Каким способом нельзя обработать нижний срез в блузке?</a:t>
            </a:r>
          </a:p>
          <a:p>
            <a:pPr lvl="0"/>
            <a:r>
              <a:rPr lang="ru-RU" dirty="0" smtClean="0"/>
              <a:t>а)стачным швом</a:t>
            </a:r>
          </a:p>
          <a:p>
            <a:pPr lvl="0"/>
            <a:r>
              <a:rPr lang="ru-RU" dirty="0" smtClean="0"/>
              <a:t>б)окантовочным швом</a:t>
            </a:r>
          </a:p>
          <a:p>
            <a:pPr lvl="0"/>
            <a:r>
              <a:rPr lang="ru-RU" dirty="0" smtClean="0"/>
              <a:t>в)швом вподгибку с закрытым срезом</a:t>
            </a:r>
          </a:p>
          <a:p>
            <a:endParaRPr lang="ru-RU" dirty="0"/>
          </a:p>
        </p:txBody>
      </p:sp>
      <p:pic>
        <p:nvPicPr>
          <p:cNvPr id="4" name="Рисунок 3" descr="201311011721hq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82" y="3234983"/>
            <a:ext cx="3786214" cy="3623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7239000" cy="4846320"/>
          </a:xfrm>
        </p:spPr>
        <p:txBody>
          <a:bodyPr/>
          <a:lstStyle/>
          <a:p>
            <a:pPr lvl="0"/>
            <a:r>
              <a:rPr lang="ru-RU" dirty="0" smtClean="0"/>
              <a:t>6.Для выполнения влажно-тепловой обработки необходимы:</a:t>
            </a:r>
          </a:p>
          <a:p>
            <a:r>
              <a:rPr lang="ru-RU" dirty="0" smtClean="0"/>
              <a:t>а)швейная машина</a:t>
            </a:r>
          </a:p>
          <a:p>
            <a:r>
              <a:rPr lang="ru-RU" dirty="0" smtClean="0"/>
              <a:t>б)швейная игла</a:t>
            </a:r>
          </a:p>
          <a:p>
            <a:r>
              <a:rPr lang="ru-RU" dirty="0" smtClean="0"/>
              <a:t>в)электрический утюг</a:t>
            </a:r>
          </a:p>
          <a:p>
            <a:endParaRPr lang="ru-RU" dirty="0"/>
          </a:p>
        </p:txBody>
      </p:sp>
      <p:pic>
        <p:nvPicPr>
          <p:cNvPr id="4" name="Рисунок 3" descr="13322483-young-woman-irons-cloth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2071678"/>
            <a:ext cx="30099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7239000" cy="4846320"/>
          </a:xfrm>
        </p:spPr>
        <p:txBody>
          <a:bodyPr/>
          <a:lstStyle/>
          <a:p>
            <a:pPr lvl="0"/>
            <a:r>
              <a:rPr lang="ru-RU" dirty="0" smtClean="0"/>
              <a:t>7.Сметывание – это:</a:t>
            </a:r>
          </a:p>
          <a:p>
            <a:pPr lvl="0"/>
            <a:r>
              <a:rPr lang="ru-RU" dirty="0" smtClean="0"/>
              <a:t>а)соединение деталей стежками временного назначения</a:t>
            </a:r>
          </a:p>
          <a:p>
            <a:pPr lvl="0"/>
            <a:r>
              <a:rPr lang="ru-RU" dirty="0" smtClean="0"/>
              <a:t>б)соединение деталей стачным  швом</a:t>
            </a:r>
          </a:p>
          <a:p>
            <a:pPr lvl="0"/>
            <a:r>
              <a:rPr lang="ru-RU" dirty="0" smtClean="0"/>
              <a:t>в)отделка изделия</a:t>
            </a:r>
            <a:endParaRPr lang="ru-RU" dirty="0"/>
          </a:p>
        </p:txBody>
      </p:sp>
      <p:pic>
        <p:nvPicPr>
          <p:cNvPr id="4" name="Рисунок 3" descr="16794048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58" y="2857496"/>
            <a:ext cx="3757620" cy="37220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14356"/>
            <a:ext cx="7239000" cy="4846320"/>
          </a:xfrm>
        </p:spPr>
        <p:txBody>
          <a:bodyPr/>
          <a:lstStyle/>
          <a:p>
            <a:pPr lvl="0"/>
            <a:r>
              <a:rPr lang="ru-RU" dirty="0" smtClean="0"/>
              <a:t>8.Кокетка – это:</a:t>
            </a:r>
          </a:p>
          <a:p>
            <a:pPr lvl="0"/>
            <a:r>
              <a:rPr lang="ru-RU" dirty="0" smtClean="0"/>
              <a:t>а)верхняя отрезная часть изделия</a:t>
            </a:r>
          </a:p>
          <a:p>
            <a:pPr lvl="0"/>
            <a:r>
              <a:rPr lang="ru-RU" dirty="0" smtClean="0"/>
              <a:t>б)припуск на обработку срезов</a:t>
            </a:r>
          </a:p>
          <a:p>
            <a:pPr lvl="0"/>
            <a:r>
              <a:rPr lang="ru-RU" dirty="0" smtClean="0"/>
              <a:t>в)полоска ткани, выкроенная по долевой нити</a:t>
            </a:r>
          </a:p>
          <a:p>
            <a:endParaRPr lang="ru-RU" dirty="0"/>
          </a:p>
        </p:txBody>
      </p:sp>
      <p:pic>
        <p:nvPicPr>
          <p:cNvPr id="4" name="Рисунок 3" descr="image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0" y="3143248"/>
            <a:ext cx="3282696" cy="3236976"/>
          </a:xfrm>
          <a:prstGeom prst="rect">
            <a:avLst/>
          </a:prstGeom>
        </p:spPr>
      </p:pic>
      <p:pic>
        <p:nvPicPr>
          <p:cNvPr id="5" name="Рисунок 4" descr="076-plate-a-silueta-s-kontrastnoy-kruzhevnoy-kok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000348"/>
            <a:ext cx="3714776" cy="3714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Используемые материалы: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Учебные пособия по швейному делу 5 -6 </a:t>
            </a:r>
            <a:r>
              <a:rPr lang="ru-RU" dirty="0" err="1" smtClean="0"/>
              <a:t>кл</a:t>
            </a:r>
            <a:r>
              <a:rPr lang="ru-RU" dirty="0" smtClean="0"/>
              <a:t>; 7 – 8кл под ред</a:t>
            </a:r>
            <a:r>
              <a:rPr lang="ru-RU" dirty="0" smtClean="0"/>
              <a:t>.</a:t>
            </a:r>
            <a:r>
              <a:rPr lang="en-US" smtClean="0"/>
              <a:t> </a:t>
            </a:r>
            <a:r>
              <a:rPr lang="ru-RU" smtClean="0"/>
              <a:t>Г.Г.Мозговая</a:t>
            </a:r>
            <a:r>
              <a:rPr lang="ru-RU" dirty="0" smtClean="0"/>
              <a:t>, Г.Б. </a:t>
            </a:r>
            <a:r>
              <a:rPr lang="ru-RU" dirty="0" err="1" smtClean="0"/>
              <a:t>Картушина</a:t>
            </a:r>
            <a:r>
              <a:rPr lang="ru-RU" dirty="0" smtClean="0"/>
              <a:t>  М,«Просвещение» 1990</a:t>
            </a:r>
          </a:p>
          <a:p>
            <a:r>
              <a:rPr lang="ru-RU" dirty="0" smtClean="0"/>
              <a:t>Трудовое обучение. Швейное дело. 5-9 классы. Контрольно-измерительные материалы, вариативные тестовые задания. Под ред. </a:t>
            </a:r>
            <a:r>
              <a:rPr lang="ru-RU" dirty="0" err="1" smtClean="0"/>
              <a:t>Н.А.Бородкина</a:t>
            </a:r>
            <a:endParaRPr lang="ru-RU" dirty="0" smtClean="0"/>
          </a:p>
          <a:p>
            <a:r>
              <a:rPr lang="ru-RU" u="sng" dirty="0" smtClean="0">
                <a:hlinkClick r:id="rId2"/>
              </a:rPr>
              <a:t>http://www.slideshare.net/guest82f94d5/ss-2362966</a:t>
            </a:r>
            <a:r>
              <a:rPr lang="ru-RU" dirty="0" smtClean="0"/>
              <a:t> - Методические рекомендации по созданию презентаций.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928670"/>
            <a:ext cx="7124728" cy="5169876"/>
          </a:xfrm>
        </p:spPr>
        <p:txBody>
          <a:bodyPr/>
          <a:lstStyle/>
          <a:p>
            <a:pPr lvl="0"/>
            <a:r>
              <a:rPr lang="ru-RU" dirty="0" smtClean="0"/>
              <a:t>2.В швейной машине прижимная лапка относится:</a:t>
            </a:r>
          </a:p>
          <a:p>
            <a:pPr lvl="0"/>
            <a:r>
              <a:rPr lang="ru-RU" dirty="0" smtClean="0"/>
              <a:t>а)к механизму иглы</a:t>
            </a:r>
          </a:p>
          <a:p>
            <a:pPr lvl="0"/>
            <a:r>
              <a:rPr lang="ru-RU" dirty="0" smtClean="0"/>
              <a:t>б)механизму двигателя ткани</a:t>
            </a:r>
          </a:p>
          <a:p>
            <a:pPr lvl="0"/>
            <a:r>
              <a:rPr lang="ru-RU" dirty="0" smtClean="0"/>
              <a:t>в)механизму челнока</a:t>
            </a:r>
            <a:endParaRPr lang="ru-RU" dirty="0"/>
          </a:p>
        </p:txBody>
      </p:sp>
      <p:pic>
        <p:nvPicPr>
          <p:cNvPr id="8" name="Рисунок 7" descr="retouch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3571876"/>
            <a:ext cx="4738694" cy="3192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928670"/>
            <a:ext cx="7239000" cy="4846320"/>
          </a:xfrm>
        </p:spPr>
        <p:txBody>
          <a:bodyPr/>
          <a:lstStyle/>
          <a:p>
            <a:pPr lvl="0"/>
            <a:r>
              <a:rPr lang="ru-RU" dirty="0" smtClean="0"/>
              <a:t>3.Регулятор строчки швейной машины    нужен:</a:t>
            </a:r>
          </a:p>
          <a:p>
            <a:pPr lvl="0"/>
            <a:r>
              <a:rPr lang="ru-RU" dirty="0" smtClean="0"/>
              <a:t>а)для регулирования натяжения верхней нити</a:t>
            </a:r>
          </a:p>
          <a:p>
            <a:pPr lvl="0"/>
            <a:r>
              <a:rPr lang="ru-RU" dirty="0" smtClean="0"/>
              <a:t>б)регулирования длины стежка</a:t>
            </a:r>
          </a:p>
          <a:p>
            <a:pPr lvl="0"/>
            <a:r>
              <a:rPr lang="ru-RU" dirty="0" smtClean="0"/>
              <a:t>в)регулирования натяжения нижней нити</a:t>
            </a:r>
          </a:p>
          <a:p>
            <a:endParaRPr lang="ru-RU" dirty="0"/>
          </a:p>
        </p:txBody>
      </p:sp>
      <p:pic>
        <p:nvPicPr>
          <p:cNvPr id="4" name="Рисунок 3" descr="work-i-search-for-work-seamstress-1-1.8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3786190"/>
            <a:ext cx="3857620" cy="2879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14356"/>
            <a:ext cx="7239000" cy="4846320"/>
          </a:xfrm>
        </p:spPr>
        <p:txBody>
          <a:bodyPr/>
          <a:lstStyle/>
          <a:p>
            <a:pPr lvl="0"/>
            <a:r>
              <a:rPr lang="ru-RU" dirty="0" smtClean="0"/>
              <a:t>4.Если машинная строчка петляет сверху,  нужно:</a:t>
            </a:r>
          </a:p>
          <a:p>
            <a:pPr lvl="0"/>
            <a:r>
              <a:rPr lang="ru-RU" dirty="0" smtClean="0"/>
              <a:t>а)усилить натяжение нижней нити</a:t>
            </a:r>
          </a:p>
          <a:p>
            <a:pPr lvl="0"/>
            <a:r>
              <a:rPr lang="ru-RU" dirty="0" smtClean="0"/>
              <a:t>б)усилить  натяжение верхней нити</a:t>
            </a:r>
          </a:p>
          <a:p>
            <a:pPr lvl="0"/>
            <a:r>
              <a:rPr lang="ru-RU" dirty="0" smtClean="0"/>
              <a:t>в)ослабить натяжение нижней нити</a:t>
            </a:r>
          </a:p>
          <a:p>
            <a:endParaRPr lang="ru-RU" dirty="0"/>
          </a:p>
        </p:txBody>
      </p:sp>
      <p:pic>
        <p:nvPicPr>
          <p:cNvPr id="4" name="Рисунок 3" descr="common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3571876"/>
            <a:ext cx="4381504" cy="29191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14356"/>
            <a:ext cx="7239000" cy="4846320"/>
          </a:xfrm>
        </p:spPr>
        <p:txBody>
          <a:bodyPr/>
          <a:lstStyle/>
          <a:p>
            <a:pPr lvl="0"/>
            <a:r>
              <a:rPr lang="ru-RU" dirty="0" smtClean="0"/>
              <a:t>5.Если машинная строчка петляет снизу,  нужно:</a:t>
            </a:r>
          </a:p>
          <a:p>
            <a:pPr lvl="0"/>
            <a:r>
              <a:rPr lang="ru-RU" dirty="0" smtClean="0"/>
              <a:t>а)ослабить натяжение верхней нити</a:t>
            </a:r>
          </a:p>
          <a:p>
            <a:pPr lvl="0"/>
            <a:r>
              <a:rPr lang="ru-RU" dirty="0" smtClean="0"/>
              <a:t>б)ослабить натяжение нижней нити</a:t>
            </a:r>
          </a:p>
          <a:p>
            <a:pPr lvl="0"/>
            <a:r>
              <a:rPr lang="ru-RU" dirty="0" smtClean="0"/>
              <a:t>в)усилить натяжение верхней нити</a:t>
            </a:r>
          </a:p>
          <a:p>
            <a:endParaRPr lang="ru-RU" dirty="0"/>
          </a:p>
        </p:txBody>
      </p:sp>
      <p:pic>
        <p:nvPicPr>
          <p:cNvPr id="4" name="Рисунок 3" descr="shvei-m6110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3413668"/>
            <a:ext cx="3857652" cy="34443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7239000" cy="4846320"/>
          </a:xfrm>
        </p:spPr>
        <p:txBody>
          <a:bodyPr/>
          <a:lstStyle/>
          <a:p>
            <a:pPr lvl="0"/>
            <a:r>
              <a:rPr lang="ru-RU" dirty="0" smtClean="0"/>
              <a:t>6.Пропуск стежков в машинной строчке происходит:</a:t>
            </a:r>
          </a:p>
          <a:p>
            <a:pPr lvl="0"/>
            <a:r>
              <a:rPr lang="ru-RU" dirty="0" smtClean="0"/>
              <a:t>а)из-за неправильной заправки верхней нити</a:t>
            </a:r>
          </a:p>
          <a:p>
            <a:pPr lvl="0"/>
            <a:r>
              <a:rPr lang="ru-RU" dirty="0" smtClean="0"/>
              <a:t>б)кривой иглы</a:t>
            </a:r>
          </a:p>
          <a:p>
            <a:pPr lvl="0"/>
            <a:r>
              <a:rPr lang="ru-RU" dirty="0" smtClean="0"/>
              <a:t>в)сильного натяжения обеих нитей</a:t>
            </a:r>
          </a:p>
          <a:p>
            <a:endParaRPr lang="ru-RU" dirty="0"/>
          </a:p>
        </p:txBody>
      </p:sp>
      <p:pic>
        <p:nvPicPr>
          <p:cNvPr id="4" name="Рисунок 3" descr="12992711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8" y="3571876"/>
            <a:ext cx="2232026" cy="28697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714356"/>
            <a:ext cx="7239000" cy="4846320"/>
          </a:xfrm>
        </p:spPr>
        <p:txBody>
          <a:bodyPr/>
          <a:lstStyle/>
          <a:p>
            <a:pPr lvl="0"/>
            <a:r>
              <a:rPr lang="ru-RU" dirty="0" smtClean="0"/>
              <a:t>7.Специальные швейные машины – это машины, предназначенные:</a:t>
            </a:r>
          </a:p>
          <a:p>
            <a:pPr lvl="0"/>
            <a:r>
              <a:rPr lang="ru-RU" dirty="0" smtClean="0"/>
              <a:t>а)для выполнения только одной операции</a:t>
            </a:r>
          </a:p>
          <a:p>
            <a:pPr lvl="0"/>
            <a:r>
              <a:rPr lang="ru-RU" dirty="0" smtClean="0"/>
              <a:t>б)выполнения нескольких операций</a:t>
            </a:r>
          </a:p>
          <a:p>
            <a:pPr lvl="0"/>
            <a:r>
              <a:rPr lang="ru-RU" dirty="0" smtClean="0"/>
              <a:t>г)выполнения зигзагообразной строчки</a:t>
            </a:r>
          </a:p>
          <a:p>
            <a:endParaRPr lang="ru-RU" dirty="0"/>
          </a:p>
        </p:txBody>
      </p:sp>
      <p:pic>
        <p:nvPicPr>
          <p:cNvPr id="4" name="Рисунок 3" descr="h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3929066"/>
            <a:ext cx="2286016" cy="2072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160</TotalTime>
  <Words>773</Words>
  <PresentationFormat>Экран (4:3)</PresentationFormat>
  <Paragraphs>140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Изящная</vt:lpstr>
      <vt:lpstr>мониторинг  учащихся 8-9 классов коррекционных школ по предмету «Швейное дело» в форме тестирования. </vt:lpstr>
      <vt:lpstr>Слайд 2</vt:lpstr>
      <vt:lpstr>МАШИНОВЕДЕНИЕ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МАТЕРИАЛОВЕДЕНИЕ 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КОНСТРУИРОВАНИЕ И МОДЕЛИРОВАНИЕ 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ТЕХНОЛОГИЯ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Используемые материалы: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Контрольные  вопросы для учащихся 8-9 классов коррекционных школ по предмету «Швейное дело» в форме тестирования. </dc:title>
  <dc:creator>АрТеМ</dc:creator>
  <cp:lastModifiedBy>Пользователь</cp:lastModifiedBy>
  <cp:revision>19</cp:revision>
  <dcterms:created xsi:type="dcterms:W3CDTF">2015-08-24T12:05:54Z</dcterms:created>
  <dcterms:modified xsi:type="dcterms:W3CDTF">2015-10-18T08:06:26Z</dcterms:modified>
</cp:coreProperties>
</file>