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12" r:id="rId2"/>
    <p:sldId id="306" r:id="rId3"/>
    <p:sldId id="262" r:id="rId4"/>
    <p:sldId id="299" r:id="rId5"/>
    <p:sldId id="297" r:id="rId6"/>
    <p:sldId id="261" r:id="rId7"/>
    <p:sldId id="305" r:id="rId8"/>
    <p:sldId id="264" r:id="rId9"/>
    <p:sldId id="320" r:id="rId10"/>
    <p:sldId id="258" r:id="rId11"/>
    <p:sldId id="280" r:id="rId12"/>
    <p:sldId id="295" r:id="rId13"/>
    <p:sldId id="269" r:id="rId14"/>
    <p:sldId id="296" r:id="rId15"/>
    <p:sldId id="310" r:id="rId16"/>
    <p:sldId id="315" r:id="rId17"/>
    <p:sldId id="259" r:id="rId18"/>
    <p:sldId id="276" r:id="rId19"/>
    <p:sldId id="316" r:id="rId20"/>
    <p:sldId id="318" r:id="rId21"/>
    <p:sldId id="319" r:id="rId22"/>
    <p:sldId id="321" r:id="rId23"/>
    <p:sldId id="286" r:id="rId24"/>
    <p:sldId id="313" r:id="rId25"/>
    <p:sldId id="314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6600"/>
    <a:srgbClr val="990033"/>
    <a:srgbClr val="CC6600"/>
    <a:srgbClr val="FFFF00"/>
    <a:srgbClr val="336600"/>
    <a:srgbClr val="69FD9A"/>
    <a:srgbClr val="ABBD03"/>
    <a:srgbClr val="4A6E65"/>
    <a:srgbClr val="94B6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67151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                                     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№2» г. Сосногорска Республики Коми</a:t>
            </a:r>
          </a:p>
          <a:p>
            <a:pPr algn="ctr"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Конституция Российской Федерации  – основной закон страны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 права в 11 классе</a:t>
            </a:r>
          </a:p>
          <a:p>
            <a:pPr algn="r">
              <a:buNone/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Ольбикова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Н.Л., </a:t>
            </a:r>
          </a:p>
          <a:p>
            <a:pPr algn="r">
              <a:buNone/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 обществознания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857628"/>
            <a:ext cx="435771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 dirty="0" smtClean="0">
                <a:solidFill>
                  <a:srgbClr val="FF0000"/>
                </a:solidFill>
              </a:rPr>
              <a:t>«Научиться жить по Конституции - это и есть высшая школа демократии, школа, которую все мы обязаны освоить».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Путин В.В., Президент РФ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 smtClean="0">
              <a:solidFill>
                <a:srgbClr val="C00000"/>
              </a:solidFill>
            </a:endParaRPr>
          </a:p>
          <a:p>
            <a:pPr algn="r"/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Konst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571744"/>
            <a:ext cx="3286148" cy="3847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9001156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2.   </a:t>
            </a:r>
            <a:r>
              <a:rPr lang="ru-RU" sz="2800" b="1" dirty="0" smtClean="0">
                <a:solidFill>
                  <a:srgbClr val="CC0099"/>
                </a:solidFill>
                <a:latin typeface="+mj-lt"/>
              </a:rPr>
              <a:t>Грамотность написания и п</a:t>
            </a:r>
            <a:r>
              <a:rPr lang="ru-RU" sz="2800" b="1" dirty="0" smtClean="0">
                <a:solidFill>
                  <a:srgbClr val="CC0099"/>
                </a:solidFill>
                <a:latin typeface="+mj-lt"/>
                <a:cs typeface="Times New Roman" pitchFamily="18" charset="0"/>
              </a:rPr>
              <a:t>роверка знания </a:t>
            </a:r>
            <a:endParaRPr lang="ru-RU" sz="2800" b="1" dirty="0" smtClean="0">
              <a:solidFill>
                <a:srgbClr val="CC0099"/>
              </a:solidFill>
              <a:latin typeface="+mj-lt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CC0099"/>
                </a:solidFill>
                <a:latin typeface="+mj-lt"/>
              </a:rPr>
              <a:t>правоведческих терминов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C0099"/>
                </a:solidFill>
                <a:latin typeface="+mj-lt"/>
              </a:rPr>
              <a:t>по теме «Конституционное право»</a:t>
            </a:r>
            <a:endParaRPr lang="ru-RU" sz="2800" b="1" dirty="0">
              <a:solidFill>
                <a:srgbClr val="CC0099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2143116"/>
            <a:ext cx="307183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FFFF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нституц</a:t>
            </a:r>
            <a:r>
              <a:rPr lang="ru-RU" sz="2800" b="1" dirty="0" smtClean="0">
                <a:solidFill>
                  <a:srgbClr val="FFFF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endParaRPr lang="ru-RU" sz="2800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5008" y="2143116"/>
            <a:ext cx="2857520" cy="50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</a:t>
            </a:r>
            <a:r>
              <a:rPr lang="ru-RU" sz="2800" b="1" dirty="0" smtClean="0">
                <a:solidFill>
                  <a:srgbClr val="FFC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</a:t>
            </a:r>
            <a:r>
              <a:rPr lang="ru-RU" sz="2800" b="1" dirty="0" smtClean="0">
                <a:solidFill>
                  <a:srgbClr val="FFC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2800" dirty="0" smtClean="0">
              <a:solidFill>
                <a:srgbClr val="FFC000"/>
              </a:solidFill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43240" y="2928934"/>
            <a:ext cx="3000396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Сув</a:t>
            </a:r>
            <a:r>
              <a:rPr lang="ru-RU" sz="2800" b="1" dirty="0" smtClean="0">
                <a:solidFill>
                  <a:srgbClr val="00B05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00B05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B05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тет</a:t>
            </a:r>
            <a:endParaRPr lang="ru-RU" sz="2800" b="1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3643314"/>
            <a:ext cx="2714644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C0099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solidFill>
                  <a:srgbClr val="CC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мбу</a:t>
            </a:r>
            <a:r>
              <a:rPr lang="ru-RU" sz="2800" b="1" dirty="0" smtClean="0">
                <a:solidFill>
                  <a:srgbClr val="CC0099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solidFill>
                  <a:srgbClr val="CC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смен</a:t>
            </a:r>
            <a:endParaRPr lang="ru-RU" sz="2800" dirty="0" smtClean="0">
              <a:solidFill>
                <a:srgbClr val="CC0099"/>
              </a:solidFill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3643314"/>
            <a:ext cx="2571768" cy="5715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FFFF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lang="ru-RU" sz="2800" b="1" dirty="0" smtClean="0">
                <a:solidFill>
                  <a:srgbClr val="FFFF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рендум</a:t>
            </a:r>
            <a:endParaRPr lang="ru-RU" sz="2800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57752" y="6000768"/>
            <a:ext cx="2857520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lang="ru-RU" sz="2800" b="1" dirty="0" smtClean="0">
                <a:solidFill>
                  <a:srgbClr val="0070C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rgbClr val="0070C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рац</a:t>
            </a:r>
            <a:r>
              <a:rPr lang="ru-RU" sz="2800" b="1" dirty="0" smtClean="0">
                <a:solidFill>
                  <a:srgbClr val="0070C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endParaRPr lang="ru-RU" sz="2800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43636" y="5143512"/>
            <a:ext cx="2571768" cy="500066"/>
          </a:xfrm>
          <a:prstGeom prst="rect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r>
              <a:rPr lang="ru-RU" sz="28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2910" y="5143512"/>
            <a:ext cx="285752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r>
              <a:rPr lang="ru-RU" sz="2800" b="1" dirty="0" smtClean="0">
                <a:solidFill>
                  <a:srgbClr val="C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амбула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43042" y="6000768"/>
            <a:ext cx="2500330" cy="500066"/>
          </a:xfrm>
          <a:prstGeom prst="rect">
            <a:avLst/>
          </a:prstGeom>
          <a:solidFill>
            <a:srgbClr val="69FD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мпичмен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57422" y="4429132"/>
            <a:ext cx="4143404" cy="500066"/>
          </a:xfrm>
          <a:prstGeom prst="rect">
            <a:avLst/>
          </a:prstGeom>
          <a:solidFill>
            <a:srgbClr val="FC6A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…п…л…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тет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42"/>
            <a:ext cx="8715436" cy="62151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u="sng" dirty="0" smtClean="0">
                <a:solidFill>
                  <a:srgbClr val="FF0000"/>
                </a:solidFill>
                <a:latin typeface="Arial Black" pitchFamily="34" charset="0"/>
              </a:rPr>
              <a:t> Конкурс «</a:t>
            </a:r>
            <a:r>
              <a:rPr lang="ru-RU" sz="3600" b="1" i="1" u="sng" cap="all" dirty="0" smtClean="0">
                <a:solidFill>
                  <a:srgbClr val="FF0000"/>
                </a:solidFill>
                <a:latin typeface="Arial Black" pitchFamily="34" charset="0"/>
              </a:rPr>
              <a:t>Ветви власти</a:t>
            </a:r>
            <a:r>
              <a:rPr lang="ru-RU" sz="3600" b="1" i="1" u="sng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  <a:endParaRPr lang="ru-RU" sz="36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   </a:t>
            </a:r>
          </a:p>
          <a:p>
            <a:pPr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Определить, к какой ветви государственной власти относятся предлагаемые ситуации.  За каждый правильный ответ  - 1 балл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lvl="0"/>
            <a:r>
              <a:rPr lang="ru-RU" sz="2300" b="1" dirty="0" smtClean="0">
                <a:solidFill>
                  <a:srgbClr val="C00000"/>
                </a:solidFill>
              </a:rPr>
              <a:t>Министр принимает решение о строительстве завода.</a:t>
            </a:r>
          </a:p>
          <a:p>
            <a:pPr lvl="0" algn="r"/>
            <a:r>
              <a:rPr lang="ru-RU" sz="2300" b="1" dirty="0" smtClean="0">
                <a:solidFill>
                  <a:srgbClr val="C00000"/>
                </a:solidFill>
              </a:rPr>
              <a:t>-  </a:t>
            </a:r>
            <a:r>
              <a:rPr lang="ru-RU" sz="2300" b="1" dirty="0" smtClean="0">
                <a:solidFill>
                  <a:srgbClr val="990033"/>
                </a:solidFill>
                <a:latin typeface="Arial Black" pitchFamily="34" charset="0"/>
              </a:rPr>
              <a:t>Исполнительная</a:t>
            </a:r>
          </a:p>
          <a:p>
            <a:pPr lvl="0"/>
            <a:r>
              <a:rPr lang="ru-RU" sz="2300" b="1" dirty="0" smtClean="0">
                <a:solidFill>
                  <a:srgbClr val="00B050"/>
                </a:solidFill>
              </a:rPr>
              <a:t>Парламент принимает закон о государственной границе.</a:t>
            </a:r>
          </a:p>
          <a:p>
            <a:pPr lvl="0" algn="r"/>
            <a:r>
              <a:rPr lang="ru-RU" sz="2300" b="1" dirty="0" smtClean="0">
                <a:solidFill>
                  <a:srgbClr val="990033"/>
                </a:solidFill>
              </a:rPr>
              <a:t>- </a:t>
            </a:r>
            <a:r>
              <a:rPr lang="ru-RU" sz="2300" b="1" dirty="0" smtClean="0">
                <a:solidFill>
                  <a:srgbClr val="990033"/>
                </a:solidFill>
                <a:latin typeface="Arial Black" pitchFamily="34" charset="0"/>
              </a:rPr>
              <a:t>Законодательная</a:t>
            </a:r>
          </a:p>
          <a:p>
            <a:pPr lvl="0"/>
            <a:r>
              <a:rPr lang="ru-RU" sz="2300" b="1" dirty="0" smtClean="0">
                <a:solidFill>
                  <a:srgbClr val="7030A0"/>
                </a:solidFill>
              </a:rPr>
              <a:t>Правительство принимает постановление об обеспечении всех школ страны компьютерными классами.</a:t>
            </a:r>
          </a:p>
          <a:p>
            <a:pPr lvl="0" algn="r"/>
            <a:r>
              <a:rPr lang="ru-RU" sz="2300" b="1" dirty="0" smtClean="0">
                <a:solidFill>
                  <a:srgbClr val="990033"/>
                </a:solidFill>
              </a:rPr>
              <a:t>- </a:t>
            </a:r>
            <a:r>
              <a:rPr lang="ru-RU" sz="2300" b="1" dirty="0" smtClean="0">
                <a:solidFill>
                  <a:srgbClr val="990033"/>
                </a:solidFill>
                <a:latin typeface="Arial Black" pitchFamily="34" charset="0"/>
              </a:rPr>
              <a:t>Исполнительная</a:t>
            </a:r>
          </a:p>
          <a:p>
            <a:pPr lvl="0"/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Суд выносит приговор человеку, совершившему кражу.</a:t>
            </a:r>
          </a:p>
          <a:p>
            <a:pPr algn="r"/>
            <a:r>
              <a:rPr lang="ru-RU" sz="2300" b="1" dirty="0" smtClean="0">
                <a:solidFill>
                  <a:srgbClr val="990033"/>
                </a:solidFill>
                <a:latin typeface="Arial Black" pitchFamily="34" charset="0"/>
              </a:rPr>
              <a:t>- Судебная</a:t>
            </a:r>
            <a:endParaRPr lang="ru-RU" sz="2300" b="1" dirty="0">
              <a:solidFill>
                <a:srgbClr val="990033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2857488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Действует правило первой поднятой руки</a:t>
            </a:r>
            <a:endParaRPr lang="ru-RU" sz="1600" b="1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28596" y="928670"/>
            <a:ext cx="8215370" cy="714380"/>
            <a:chOff x="428596" y="785770"/>
            <a:chExt cx="8215370" cy="714380"/>
          </a:xfrm>
        </p:grpSpPr>
        <p:cxnSp>
          <p:nvCxnSpPr>
            <p:cNvPr id="7" name="Прямая со стрелкой 6"/>
            <p:cNvCxnSpPr/>
            <p:nvPr/>
          </p:nvCxnSpPr>
          <p:spPr>
            <a:xfrm rot="10800000" flipV="1">
              <a:off x="2857488" y="785770"/>
              <a:ext cx="1071570" cy="285752"/>
            </a:xfrm>
            <a:prstGeom prst="straightConnector1">
              <a:avLst/>
            </a:prstGeom>
            <a:ln>
              <a:solidFill>
                <a:srgbClr val="CC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6357950" y="785770"/>
              <a:ext cx="785818" cy="285752"/>
            </a:xfrm>
            <a:prstGeom prst="straightConnector1">
              <a:avLst/>
            </a:prstGeom>
            <a:ln>
              <a:solidFill>
                <a:srgbClr val="CC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428596" y="1071522"/>
              <a:ext cx="2571768" cy="42862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Arial Black" pitchFamily="34" charset="0"/>
                </a:rPr>
                <a:t>Законодательная</a:t>
              </a:r>
              <a:endParaRPr lang="ru-RU" b="1" dirty="0">
                <a:latin typeface="Arial Black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00430" y="1142960"/>
              <a:ext cx="2500330" cy="3571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Arial Black" pitchFamily="34" charset="0"/>
                </a:rPr>
                <a:t>Исполнительная</a:t>
              </a:r>
              <a:endParaRPr lang="ru-RU" b="1" dirty="0">
                <a:latin typeface="Arial Black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00892" y="1071522"/>
              <a:ext cx="1643074" cy="3571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Arial Black" pitchFamily="34" charset="0"/>
                </a:rPr>
                <a:t>Судебная</a:t>
              </a:r>
              <a:endParaRPr lang="ru-RU" b="1" dirty="0">
                <a:latin typeface="Arial Black" pitchFamily="34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rot="5400000">
              <a:off x="4714876" y="928646"/>
              <a:ext cx="285752" cy="1588"/>
            </a:xfrm>
            <a:prstGeom prst="straightConnector1">
              <a:avLst/>
            </a:prstGeom>
            <a:ln>
              <a:solidFill>
                <a:srgbClr val="CC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429420"/>
          </a:xfrm>
        </p:spPr>
        <p:txBody>
          <a:bodyPr anchor="ctr">
            <a:normAutofit/>
          </a:bodyPr>
          <a:lstStyle/>
          <a:p>
            <a:pPr lvl="0"/>
            <a:r>
              <a:rPr lang="ru-RU" sz="2300" b="1" dirty="0" smtClean="0">
                <a:solidFill>
                  <a:srgbClr val="CC0099"/>
                </a:solidFill>
              </a:rPr>
              <a:t>Государственная Дума приняла антитабачный закон.</a:t>
            </a:r>
          </a:p>
          <a:p>
            <a:pPr lvl="0" algn="r"/>
            <a:r>
              <a:rPr lang="ru-RU" sz="2300" b="1" dirty="0" smtClean="0">
                <a:solidFill>
                  <a:srgbClr val="990033"/>
                </a:solidFill>
                <a:latin typeface="Arial Black" pitchFamily="34" charset="0"/>
              </a:rPr>
              <a:t>- Законодательная</a:t>
            </a:r>
          </a:p>
          <a:p>
            <a:pPr lvl="0"/>
            <a:r>
              <a:rPr lang="ru-RU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Конституционный Суд принимает решение о несоответствии Указа Президента Конституции страны</a:t>
            </a:r>
            <a:r>
              <a:rPr lang="ru-RU" sz="23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0" algn="r"/>
            <a:r>
              <a:rPr lang="ru-RU" sz="2300" b="1" dirty="0" smtClean="0">
                <a:solidFill>
                  <a:srgbClr val="990033"/>
                </a:solidFill>
              </a:rPr>
              <a:t>- </a:t>
            </a:r>
            <a:r>
              <a:rPr lang="ru-RU" sz="2300" b="1" dirty="0" smtClean="0">
                <a:solidFill>
                  <a:srgbClr val="990033"/>
                </a:solidFill>
                <a:latin typeface="Arial Black" pitchFamily="34" charset="0"/>
              </a:rPr>
              <a:t>Судебная</a:t>
            </a:r>
          </a:p>
          <a:p>
            <a:pPr lvl="0"/>
            <a:r>
              <a:rPr lang="ru-RU" sz="2300" b="1" dirty="0" smtClean="0">
                <a:solidFill>
                  <a:srgbClr val="0070C0"/>
                </a:solidFill>
              </a:rPr>
              <a:t>Совет Федерации назначил дату выборов Президента РФ. </a:t>
            </a:r>
          </a:p>
          <a:p>
            <a:pPr lvl="0" algn="r"/>
            <a:r>
              <a:rPr lang="ru-RU" sz="2300" b="1" dirty="0" smtClean="0">
                <a:solidFill>
                  <a:srgbClr val="990033"/>
                </a:solidFill>
                <a:latin typeface="Arial Black" pitchFamily="34" charset="0"/>
              </a:rPr>
              <a:t>- Законодательная </a:t>
            </a:r>
          </a:p>
          <a:p>
            <a:pPr lvl="0"/>
            <a:r>
              <a:rPr lang="ru-RU" sz="2300" b="1" dirty="0" smtClean="0">
                <a:solidFill>
                  <a:srgbClr val="C00000"/>
                </a:solidFill>
              </a:rPr>
              <a:t>Президент издает Указ о помиловании группы осужденных.</a:t>
            </a:r>
          </a:p>
          <a:p>
            <a:pPr lvl="0" algn="r"/>
            <a:r>
              <a:rPr lang="ru-RU" sz="2300" b="1" dirty="0" smtClean="0">
                <a:solidFill>
                  <a:srgbClr val="C00000"/>
                </a:solidFill>
                <a:latin typeface="Arial Black" pitchFamily="34" charset="0"/>
              </a:rPr>
              <a:t>- </a:t>
            </a:r>
            <a:r>
              <a:rPr lang="ru-RU" sz="2300" b="1" dirty="0" smtClean="0">
                <a:solidFill>
                  <a:srgbClr val="990033"/>
                </a:solidFill>
                <a:latin typeface="Arial Black" pitchFamily="34" charset="0"/>
              </a:rPr>
              <a:t>Исполнительная</a:t>
            </a:r>
          </a:p>
          <a:p>
            <a:pPr lvl="0"/>
            <a:r>
              <a:rPr lang="ru-RU" sz="2300" b="1" dirty="0" smtClean="0">
                <a:solidFill>
                  <a:srgbClr val="00B050"/>
                </a:solidFill>
              </a:rPr>
              <a:t>Полицейский арестовал человека, подозреваемого в совершении грабежа.</a:t>
            </a:r>
          </a:p>
          <a:p>
            <a:pPr lvl="0"/>
            <a:endParaRPr lang="ru-RU" sz="2300" b="1" dirty="0" smtClean="0">
              <a:solidFill>
                <a:srgbClr val="00B050"/>
              </a:solidFill>
            </a:endParaRPr>
          </a:p>
          <a:p>
            <a:pPr lvl="0"/>
            <a:r>
              <a:rPr lang="ru-RU" sz="2300" b="1" dirty="0" smtClean="0">
                <a:solidFill>
                  <a:srgbClr val="7030A0"/>
                </a:solidFill>
              </a:rPr>
              <a:t>Распоряжение Правительства РФ «Об утверждении государственной программы РФ «Развитие здравоохранения»»</a:t>
            </a:r>
            <a:r>
              <a:rPr lang="ru-RU" sz="2300" b="1" i="1" dirty="0" smtClean="0">
                <a:solidFill>
                  <a:srgbClr val="7030A0"/>
                </a:solidFill>
              </a:rPr>
              <a:t> </a:t>
            </a:r>
            <a:endParaRPr lang="ru-RU" sz="2300" b="1" dirty="0" smtClean="0">
              <a:solidFill>
                <a:srgbClr val="7030A0"/>
              </a:solidFill>
            </a:endParaRPr>
          </a:p>
          <a:p>
            <a:pPr lvl="0" algn="r"/>
            <a:r>
              <a:rPr lang="ru-RU" sz="2300" b="1" dirty="0" smtClean="0">
                <a:solidFill>
                  <a:srgbClr val="990033"/>
                </a:solidFill>
                <a:latin typeface="Arial Black" pitchFamily="34" charset="0"/>
              </a:rPr>
              <a:t>- Исполнительная</a:t>
            </a:r>
            <a:endParaRPr lang="ru-RU" sz="2300" dirty="0">
              <a:solidFill>
                <a:srgbClr val="990033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8" y="4857760"/>
            <a:ext cx="32768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>
                <a:solidFill>
                  <a:srgbClr val="990033"/>
                </a:solidFill>
                <a:latin typeface="Arial Black" pitchFamily="34" charset="0"/>
              </a:rPr>
              <a:t>- Исполнительная </a:t>
            </a:r>
            <a:endParaRPr lang="ru-RU" sz="2300" dirty="0">
              <a:solidFill>
                <a:srgbClr val="990033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643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Проверка задания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№2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                           конкурса капитанов: </a:t>
            </a:r>
            <a:r>
              <a:rPr lang="ru-RU" sz="2400" b="1" dirty="0" smtClean="0">
                <a:solidFill>
                  <a:srgbClr val="990033"/>
                </a:solidFill>
              </a:rPr>
              <a:t>объяснить,  что обозначает этот термин (устно). За правильный ответ - 1 балл.</a:t>
            </a:r>
            <a:endParaRPr lang="ru-RU" sz="2400" b="1" dirty="0" smtClean="0">
              <a:solidFill>
                <a:srgbClr val="990033"/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200000"/>
              </a:lnSpc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                                      </a:t>
            </a:r>
            <a:endParaRPr lang="en-US" sz="2600" b="1" dirty="0" smtClean="0">
              <a:latin typeface="Arial Black" pitchFamily="34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  <a:buNone/>
            </a:pPr>
            <a:r>
              <a:rPr lang="ru-RU" sz="2600" b="1" dirty="0" smtClean="0">
                <a:latin typeface="Arial Black" pitchFamily="34" charset="0"/>
                <a:cs typeface="Times New Roman" pitchFamily="18" charset="0"/>
              </a:rPr>
              <a:t>    </a:t>
            </a:r>
            <a:endParaRPr lang="ru-RU" sz="2600" b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  <a:buNone/>
            </a:pPr>
            <a:endParaRPr lang="ru-RU" sz="2600" b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  <a:buNone/>
            </a:pPr>
            <a:endParaRPr lang="ru-RU" sz="2600" b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43702" y="0"/>
            <a:ext cx="2500298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Действует правило первой поднятой руки.</a:t>
            </a:r>
            <a:endParaRPr lang="ru-RU" sz="1600" b="1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2571744"/>
            <a:ext cx="2866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нституц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я 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72198" y="2714620"/>
            <a:ext cx="28552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Сув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тет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14414" y="3357562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Мун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ц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л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тет 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000760" y="3429000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ф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рендум 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86314" y="4214818"/>
            <a:ext cx="392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Ф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рац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я 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472" y="4214818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Пр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амбула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71604" y="5143512"/>
            <a:ext cx="2494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Пр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дент 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072198" y="5000636"/>
            <a:ext cx="252344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мбу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смен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00100" y="5929330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Ап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три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ы 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8" y="5857892"/>
            <a:ext cx="250100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мпичмен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т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500858"/>
          </a:xfrm>
        </p:spPr>
        <p:txBody>
          <a:bodyPr>
            <a:normAutofit/>
          </a:bodyPr>
          <a:lstStyle/>
          <a:p>
            <a:pPr algn="ctr"/>
            <a:endParaRPr lang="en-US" sz="48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4800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85860"/>
            <a:ext cx="3357586" cy="251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20" y="1928802"/>
            <a:ext cx="50720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Конкурс №4</a:t>
            </a:r>
            <a:endParaRPr lang="en-US" sz="40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«Занимательные </a:t>
            </a:r>
            <a:r>
              <a:rPr lang="en-US" sz="4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   </a:t>
            </a:r>
            <a:r>
              <a:rPr lang="ru-RU" sz="4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правоведческие </a:t>
            </a:r>
            <a:endParaRPr lang="en-US" sz="40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задачи»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C00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каждое правильно выполненное задание команда получает 2 балла.</a:t>
            </a:r>
            <a:endParaRPr lang="ru-RU" b="1" dirty="0" smtClean="0">
              <a:solidFill>
                <a:srgbClr val="CC0099"/>
              </a:solidFill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1285860"/>
            <a:ext cx="3357586" cy="785818"/>
          </a:xfrm>
          <a:prstGeom prst="rect">
            <a:avLst/>
          </a:prstGeom>
          <a:solidFill>
            <a:srgbClr val="69FD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«Заморочки из бочки»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4643446"/>
            <a:ext cx="2643206" cy="571504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solidFill>
                <a:srgbClr val="FFFF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Действует правило первой поднятой руки.</a:t>
            </a:r>
            <a:endParaRPr lang="ru-RU" sz="1600" b="1" dirty="0" smtClean="0">
              <a:solidFill>
                <a:srgbClr val="FFFF00"/>
              </a:solidFill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icholas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15140" y="-1"/>
            <a:ext cx="2428860" cy="36322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357166"/>
            <a:ext cx="808951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Arial Black" pitchFamily="34" charset="0"/>
              </a:rPr>
              <a:t>№ 1. </a:t>
            </a:r>
            <a:r>
              <a:rPr lang="ru-RU" sz="2400" b="1" u="sng" dirty="0" smtClean="0">
                <a:solidFill>
                  <a:srgbClr val="C00000"/>
                </a:solidFill>
              </a:rPr>
              <a:t>   </a:t>
            </a:r>
            <a:r>
              <a:rPr lang="ru-RU" sz="2100" b="1" u="sng" dirty="0" smtClean="0">
                <a:solidFill>
                  <a:srgbClr val="7030A0"/>
                </a:solidFill>
              </a:rPr>
              <a:t>17 октября 1905</a:t>
            </a:r>
            <a:r>
              <a:rPr lang="ru-RU" sz="2100" b="1" dirty="0" smtClean="0">
                <a:solidFill>
                  <a:srgbClr val="7030A0"/>
                </a:solidFill>
              </a:rPr>
              <a:t> г.  император Николай </a:t>
            </a:r>
            <a:r>
              <a:rPr lang="en-US" sz="2100" b="1" dirty="0" smtClean="0">
                <a:solidFill>
                  <a:srgbClr val="7030A0"/>
                </a:solidFill>
              </a:rPr>
              <a:t>II</a:t>
            </a:r>
            <a:r>
              <a:rPr lang="ru-RU" sz="21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2100" b="1" dirty="0" smtClean="0">
                <a:solidFill>
                  <a:srgbClr val="7030A0"/>
                </a:solidFill>
              </a:rPr>
              <a:t>издал Высочайший Манифест «Об усовершенствовании государственного порядка». Манифест объявлял о </a:t>
            </a:r>
          </a:p>
          <a:p>
            <a:r>
              <a:rPr lang="ru-RU" sz="2100" b="1" dirty="0" smtClean="0">
                <a:solidFill>
                  <a:srgbClr val="7030A0"/>
                </a:solidFill>
              </a:rPr>
              <a:t>создании законодательного органа, ограничивающего</a:t>
            </a:r>
          </a:p>
          <a:p>
            <a:r>
              <a:rPr lang="ru-RU" sz="2100" b="1" dirty="0" smtClean="0">
                <a:solidFill>
                  <a:srgbClr val="7030A0"/>
                </a:solidFill>
              </a:rPr>
              <a:t> монархическую власть, без согласия которого не мог </a:t>
            </a:r>
          </a:p>
          <a:p>
            <a:r>
              <a:rPr lang="ru-RU" sz="2100" b="1" dirty="0" smtClean="0">
                <a:solidFill>
                  <a:srgbClr val="7030A0"/>
                </a:solidFill>
              </a:rPr>
              <a:t>вступать в силу ни один закон. Сам Николай II, оценивая </a:t>
            </a:r>
          </a:p>
          <a:p>
            <a:r>
              <a:rPr lang="ru-RU" sz="2100" b="1" dirty="0" smtClean="0">
                <a:solidFill>
                  <a:srgbClr val="7030A0"/>
                </a:solidFill>
              </a:rPr>
              <a:t>значение Манифеста 17 октября, писал, что решение </a:t>
            </a:r>
          </a:p>
          <a:p>
            <a:r>
              <a:rPr lang="ru-RU" sz="2100" b="1" dirty="0" smtClean="0">
                <a:solidFill>
                  <a:srgbClr val="7030A0"/>
                </a:solidFill>
              </a:rPr>
              <a:t>дать России гражданские свободы и </a:t>
            </a:r>
          </a:p>
          <a:p>
            <a:r>
              <a:rPr lang="ru-RU" sz="2100" b="1" dirty="0" smtClean="0">
                <a:solidFill>
                  <a:srgbClr val="7030A0"/>
                </a:solidFill>
              </a:rPr>
              <a:t>парламент было для него «страшным», но, </a:t>
            </a:r>
          </a:p>
          <a:p>
            <a:r>
              <a:rPr lang="ru-RU" sz="2100" b="1" dirty="0" smtClean="0">
                <a:solidFill>
                  <a:srgbClr val="7030A0"/>
                </a:solidFill>
              </a:rPr>
              <a:t>тем не менее, это решение «он принял </a:t>
            </a:r>
          </a:p>
          <a:p>
            <a:r>
              <a:rPr lang="ru-RU" sz="2100" b="1" dirty="0" smtClean="0">
                <a:solidFill>
                  <a:srgbClr val="7030A0"/>
                </a:solidFill>
              </a:rPr>
              <a:t>совершенно сознательно</a:t>
            </a:r>
            <a:r>
              <a:rPr lang="ru-RU" sz="2100" b="1" dirty="0" smtClean="0"/>
              <a:t>». </a:t>
            </a:r>
            <a:r>
              <a:rPr lang="ru-RU" sz="2100" b="1" u="sng" dirty="0" smtClean="0">
                <a:solidFill>
                  <a:srgbClr val="FF3300"/>
                </a:solidFill>
              </a:rPr>
              <a:t>Манифест был </a:t>
            </a:r>
          </a:p>
          <a:p>
            <a:r>
              <a:rPr lang="ru-RU" sz="2100" b="1" u="sng" dirty="0" smtClean="0">
                <a:solidFill>
                  <a:srgbClr val="FF3300"/>
                </a:solidFill>
              </a:rPr>
              <a:t>предшественником российской Конституции</a:t>
            </a:r>
            <a:r>
              <a:rPr lang="ru-RU" sz="2100" b="1" u="sng" dirty="0" smtClean="0"/>
              <a:t>.</a:t>
            </a:r>
          </a:p>
          <a:p>
            <a:endParaRPr lang="ru-RU" sz="2000" b="1" u="sng" dirty="0" smtClean="0"/>
          </a:p>
          <a:p>
            <a:r>
              <a:rPr lang="ru-RU" sz="2100" b="1" i="1" u="sng" dirty="0" smtClean="0">
                <a:solidFill>
                  <a:srgbClr val="C00000"/>
                </a:solidFill>
                <a:latin typeface="Arial Black" pitchFamily="34" charset="0"/>
              </a:rPr>
              <a:t>О каком законодательном органе </a:t>
            </a:r>
          </a:p>
          <a:p>
            <a:r>
              <a:rPr lang="ru-RU" sz="2100" b="1" i="1" dirty="0" smtClean="0">
                <a:solidFill>
                  <a:srgbClr val="C00000"/>
                </a:solidFill>
                <a:latin typeface="Arial Black" pitchFamily="34" charset="0"/>
              </a:rPr>
              <a:t>                    </a:t>
            </a:r>
            <a:r>
              <a:rPr lang="ru-RU" sz="2100" b="1" i="1" u="sng" dirty="0" smtClean="0">
                <a:solidFill>
                  <a:srgbClr val="C00000"/>
                </a:solidFill>
                <a:latin typeface="Arial Black" pitchFamily="34" charset="0"/>
              </a:rPr>
              <a:t>идёт речь?</a:t>
            </a:r>
            <a:endParaRPr lang="ru-RU" sz="21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" name="Picture 5" descr="constituti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071810"/>
            <a:ext cx="2085975" cy="2714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00430" y="5929330"/>
            <a:ext cx="5557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Государственная Дума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0"/>
            <a:ext cx="8624918" cy="6429420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  <a:cs typeface="Tahoma" pitchFamily="34" charset="0"/>
              </a:rPr>
              <a:t>№ 2.</a:t>
            </a:r>
            <a:r>
              <a:rPr lang="ru-RU" sz="22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Специальный экземпляр Конституции РФ, выполненный</a:t>
            </a:r>
            <a:r>
              <a:rPr lang="ru-RU" sz="2200" b="1" dirty="0" smtClean="0">
                <a:solidFill>
                  <a:srgbClr val="0070C0"/>
                </a:solidFill>
                <a:latin typeface="Calibri" pitchFamily="34" charset="0"/>
              </a:rPr>
              <a:t> из натуральной красной кожи варана, на обложке присутствует накладной серебряный герб России и тисненая золотом надпись «Конституция Российской Федерации»,</a:t>
            </a:r>
            <a:r>
              <a:rPr lang="ru-RU" sz="22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 постоянно хранится в библиотеке Администрации Президента в Кремле и используется только один раз на 30 день после оглашения результатов президентских выборов. Как называется этот ритуал (церемония</a:t>
            </a: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)?</a:t>
            </a:r>
            <a:endParaRPr lang="ru-RU" sz="24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686"/>
            <a:ext cx="3286148" cy="320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http://pravitelstvokbr.ru/k-br/kbr-main.nsf/0/B5119492E89C8FA6442579FA0045EA92/$FILE/ina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683026"/>
            <a:ext cx="3071834" cy="24896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71934" y="5143512"/>
            <a:ext cx="4857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Инаугурация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 —  </a:t>
            </a: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церемония вступления в  должность.     </a:t>
            </a:r>
            <a:r>
              <a:rPr lang="ru-RU" sz="1600" b="1" dirty="0" smtClean="0">
                <a:solidFill>
                  <a:srgbClr val="990033"/>
                </a:solidFill>
                <a:latin typeface="Arial Black" pitchFamily="34" charset="0"/>
                <a:ea typeface="Times New Roman" pitchFamily="18" charset="0"/>
                <a:cs typeface="Tahoma" pitchFamily="34" charset="0"/>
              </a:rPr>
              <a:t>При вступлении   в  должность  Президент  РФ  приносит присягу  народу   на   экземпляре Конституции РФ.   Текст   присяги закреплен   ст.82   Конституции РФ.</a:t>
            </a:r>
            <a:endParaRPr lang="ru-RU" sz="1600" b="1" dirty="0">
              <a:solidFill>
                <a:srgbClr val="990033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/>
          <a:lstStyle/>
          <a:p>
            <a:pPr algn="just"/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№ 3.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Гражданин В. разработал проект закона о мерах по защите материнства и детства в России. Может ли гражданин В. самостоятельно </a:t>
            </a:r>
            <a:r>
              <a:rPr lang="en-US" sz="2800" b="1" dirty="0" smtClean="0">
                <a:solidFill>
                  <a:srgbClr val="7030A0"/>
                </a:solidFill>
              </a:rPr>
              <a:t>                                                                                    </a:t>
            </a:r>
            <a:r>
              <a:rPr lang="ru-RU" sz="2800" b="1" dirty="0" smtClean="0">
                <a:solidFill>
                  <a:srgbClr val="7030A0"/>
                </a:solidFill>
              </a:rPr>
              <a:t>вынести </a:t>
            </a:r>
            <a:r>
              <a:rPr lang="en-US" sz="2800" b="1" dirty="0" smtClean="0">
                <a:solidFill>
                  <a:srgbClr val="7030A0"/>
                </a:solidFill>
              </a:rPr>
              <a:t>                                                                                          </a:t>
            </a:r>
            <a:r>
              <a:rPr lang="ru-RU" sz="2800" b="1" dirty="0" smtClean="0">
                <a:solidFill>
                  <a:srgbClr val="7030A0"/>
                </a:solidFill>
              </a:rPr>
              <a:t>подготовленный</a:t>
            </a:r>
            <a:r>
              <a:rPr lang="en-US" sz="2800" b="1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</a:t>
            </a:r>
            <a:r>
              <a:rPr lang="ru-RU" sz="2800" b="1" dirty="0" smtClean="0">
                <a:solidFill>
                  <a:srgbClr val="7030A0"/>
                </a:solidFill>
              </a:rPr>
              <a:t> законопроект    </a:t>
            </a:r>
            <a:r>
              <a:rPr lang="en-US" sz="2800" b="1" dirty="0" smtClean="0">
                <a:solidFill>
                  <a:srgbClr val="7030A0"/>
                </a:solidFill>
              </a:rPr>
              <a:t>                                                               </a:t>
            </a:r>
            <a:r>
              <a:rPr lang="ru-RU" sz="2800" b="1" dirty="0" smtClean="0">
                <a:solidFill>
                  <a:srgbClr val="7030A0"/>
                </a:solidFill>
              </a:rPr>
              <a:t>                                                                                  на обсуждение </a:t>
            </a:r>
            <a:r>
              <a:rPr lang="en-US" sz="2800" b="1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        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Государственной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Думой? </a:t>
            </a:r>
          </a:p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214554"/>
            <a:ext cx="557761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85720" y="614364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Заседание Государственной Думы Федерального  собрания Российской Федерации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500858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Нет, не может, поскольку граждане России не относятся к субъектам законодательной инициативы.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714488"/>
            <a:ext cx="5072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СУБЪЕКТЫ ЗАКОНОДАТЕЛЬНОЙ ИНИЦИАТИВЫ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2285992"/>
            <a:ext cx="421484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Президент  Российской Федерации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215082"/>
            <a:ext cx="3786182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Совет Федерации Федерального Собрания Российской Федерации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786190"/>
            <a:ext cx="35718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Депутаты Государственной Думы Федерального Собрания РФ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86578" y="2928934"/>
            <a:ext cx="214314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Правительство </a:t>
            </a:r>
            <a:endParaRPr lang="en-US" b="1" dirty="0" smtClean="0"/>
          </a:p>
          <a:p>
            <a:pPr algn="ctr"/>
            <a:r>
              <a:rPr lang="ru-RU" b="1" dirty="0" smtClean="0"/>
              <a:t>Российской Федерации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5429264"/>
            <a:ext cx="200023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Законодательные </a:t>
            </a:r>
            <a:endParaRPr lang="en-US" b="1" dirty="0" smtClean="0"/>
          </a:p>
          <a:p>
            <a:pPr algn="ctr"/>
            <a:r>
              <a:rPr lang="ru-RU" sz="1600" b="1" dirty="0" smtClean="0"/>
              <a:t>(представительные)</a:t>
            </a:r>
            <a:endParaRPr lang="en-US" sz="1600" b="1" dirty="0" smtClean="0"/>
          </a:p>
          <a:p>
            <a:pPr algn="ctr"/>
            <a:r>
              <a:rPr lang="ru-RU" b="1" dirty="0" smtClean="0"/>
              <a:t> органы  субъектов РФ </a:t>
            </a: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14876" y="4357694"/>
            <a:ext cx="428628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Конституционный суд РФ, Верховный суд РФ, Высший Арбитражный суд РФ </a:t>
            </a:r>
            <a:r>
              <a:rPr lang="ru-RU" sz="1400" b="1" dirty="0" smtClean="0"/>
              <a:t>по вопросам , которые отнесены к их компетенции</a:t>
            </a:r>
            <a:endParaRPr lang="ru-RU" sz="1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2214578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7" y="2143116"/>
            <a:ext cx="223049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714620"/>
            <a:ext cx="2000264" cy="160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907" y="4500570"/>
            <a:ext cx="2238391" cy="167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143380"/>
            <a:ext cx="1431116" cy="21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5286388"/>
            <a:ext cx="236255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5286388"/>
            <a:ext cx="91963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4786314" y="628652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Государственный Совет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Республики Коми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yuz TMA-5 laun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3116"/>
            <a:ext cx="1857388" cy="290217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64371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CC0099"/>
                </a:solidFill>
                <a:latin typeface="Arial Black" pitchFamily="34" charset="0"/>
              </a:rPr>
              <a:t>№ 4. </a:t>
            </a:r>
            <a:r>
              <a:rPr lang="ru-RU" sz="2400" b="1" dirty="0" smtClean="0">
                <a:solidFill>
                  <a:srgbClr val="CC0099"/>
                </a:solidFill>
                <a:latin typeface="Calibri" pitchFamily="34" charset="0"/>
              </a:rPr>
              <a:t>К флагам и изображениям гербов там привыкли.                                            Но 2 апреля </a:t>
            </a:r>
            <a:r>
              <a:rPr lang="ru-RU" sz="2400" b="1" dirty="0" smtClean="0">
                <a:solidFill>
                  <a:srgbClr val="CC0099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1999 года и 15 апреля 2005 года уже вместе с  Конституцией Евросоюза Конституция РФ совершила удивительное путешествие. Так где же побывала брошюра Конституции РФ?</a:t>
            </a:r>
          </a:p>
          <a:p>
            <a:pPr>
              <a:buNone/>
            </a:pPr>
            <a:endParaRPr lang="ru-RU" sz="2400" b="1" dirty="0" smtClean="0">
              <a:solidFill>
                <a:srgbClr val="CC0099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CC0099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2000264" cy="311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5214950"/>
            <a:ext cx="392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Экземпляр Конституции РФ, доставленный на борт орбитального комплекса  «Мир» в 1999 г. Космонавт С.В.Авдеев удостоверил  его пребывание в космосе бортовой печатью ОК «Мир».</a:t>
            </a:r>
            <a:endParaRPr lang="ru-RU" sz="1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928802"/>
            <a:ext cx="400786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86348" y="5072074"/>
            <a:ext cx="32861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Экземпляр Конституции РФ, доставленный на борт Международной космической станции (МКС) в 2005 г. 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14612" y="4643446"/>
            <a:ext cx="20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В космосе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a-CCCP.narod.ru_Mavzole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29" y="0"/>
            <a:ext cx="9107571" cy="6858000"/>
          </a:xfrm>
          <a:prstGeom prst="rect">
            <a:avLst/>
          </a:prstGeom>
        </p:spPr>
      </p:pic>
      <p:pic>
        <p:nvPicPr>
          <p:cNvPr id="5" name="Рисунок 4" descr="200px-Flag_of_Russia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71480"/>
            <a:ext cx="1905000" cy="126682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80px-Coat_of_Arms_of_the_Russian_Federation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0"/>
            <a:ext cx="1500166" cy="178144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конст посл.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357562"/>
            <a:ext cx="4643470" cy="5425658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isometricOffAxis1Top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4714876" y="5786455"/>
            <a:ext cx="44291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rgbClr val="FFFF00"/>
                </a:solidFill>
              </a:rPr>
              <a:t>Конституцию Российской Федерации, по данным соцопросов, читали лишь 18% россиян.</a:t>
            </a:r>
            <a:endParaRPr lang="ru-RU" sz="16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№ 5.  Какая дата является лишней:  1918 г.,  1922 г., 1924 г.,  1936 г.,  1977 г., 1993 г.?</a:t>
            </a:r>
          </a:p>
          <a:p>
            <a:pPr>
              <a:buNone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1285860"/>
            <a:ext cx="5397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C0099"/>
                </a:solidFill>
                <a:latin typeface="Arial Black" pitchFamily="34" charset="0"/>
              </a:rPr>
              <a:t>1922 год  - образование СССР</a:t>
            </a:r>
            <a:endParaRPr lang="ru-RU" sz="2400" b="1" dirty="0">
              <a:solidFill>
                <a:srgbClr val="CC0099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857364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№ 6. </a:t>
            </a:r>
            <a:r>
              <a:rPr lang="ru-RU" sz="2400" b="1" dirty="0" smtClean="0">
                <a:solidFill>
                  <a:srgbClr val="336600"/>
                </a:solidFill>
                <a:latin typeface="Arial Black" pitchFamily="34" charset="0"/>
              </a:rPr>
              <a:t>Он </a:t>
            </a:r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впервые был введён в России </a:t>
            </a:r>
            <a:r>
              <a:rPr lang="ru-RU" sz="2400" b="1" dirty="0" smtClean="0">
                <a:solidFill>
                  <a:srgbClr val="336600"/>
                </a:solidFill>
                <a:latin typeface="Arial Black" pitchFamily="34" charset="0"/>
              </a:rPr>
              <a:t>Петром  Первым.  Он  долгое время был символом только моряков.  В России  в 1917 году он исчез. Но возродился  в 1993 году (Конституция РФ, ст. 70)                 О чём идёт речь?</a:t>
            </a:r>
          </a:p>
        </p:txBody>
      </p:sp>
      <p:pic>
        <p:nvPicPr>
          <p:cNvPr id="8" name="Содержимое 3" descr="Flag_of_Russi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071942"/>
            <a:ext cx="3316092" cy="2215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43372" y="5072074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Государственный флаг Российской Федерации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0"/>
            <a:ext cx="8624918" cy="64294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№ 7. В Конституции России нет иноязычных выражений, хотя журналисты их часто используют, когда пишут о работе Федерального Собрания.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Назовите эти слова.</a:t>
            </a:r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00034" y="4929198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ahoma" pitchFamily="34" charset="0"/>
              </a:rPr>
              <a:t>«спикер» - 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Tahoma" pitchFamily="34" charset="0"/>
              </a:rPr>
              <a:t>англ. (оратор)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ahoma" pitchFamily="34" charset="0"/>
              </a:rPr>
              <a:t>, «парламент» - </a:t>
            </a:r>
            <a:r>
              <a:rPr lang="fr-FR" sz="2400" b="1" dirty="0" smtClean="0">
                <a:solidFill>
                  <a:srgbClr val="002060"/>
                </a:solidFill>
                <a:latin typeface="Arial Narrow" pitchFamily="34" charset="0"/>
              </a:rPr>
              <a:t>(англ. parliament, фр. parlement, от parler — говорить)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ahoma" pitchFamily="34" charset="0"/>
              </a:rPr>
              <a:t>, «сенаторы» - 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(лат. 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senator) - 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член сената)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ahoma" pitchFamily="34" charset="0"/>
              </a:rPr>
              <a:t>, «импичмент» - </a:t>
            </a:r>
            <a:r>
              <a:rPr lang="ru-RU" sz="2400" dirty="0" smtClean="0"/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(англ. 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impeachment — 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недоверие)</a:t>
            </a:r>
            <a:endParaRPr lang="en-US" sz="2400" b="1" dirty="0" smtClean="0">
              <a:solidFill>
                <a:srgbClr val="002060"/>
              </a:solidFill>
              <a:latin typeface="Arial Narrow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5" name="Picture 2" descr="http://im5-tub-ru.yandex.net/i?id=56084626-5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3182"/>
            <a:ext cx="2952785" cy="2214589"/>
          </a:xfrm>
          <a:prstGeom prst="rect">
            <a:avLst/>
          </a:prstGeom>
          <a:noFill/>
        </p:spPr>
      </p:pic>
      <p:pic>
        <p:nvPicPr>
          <p:cNvPr id="6" name="Picture 4" descr="http://im6-tub-ru.yandex.net/i?id=211623034-4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643182"/>
            <a:ext cx="2928958" cy="23002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71802" y="1928802"/>
            <a:ext cx="3409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Федеральное  собрание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821769" y="2393149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500826" y="2357430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</a:rPr>
              <a:t>Конкурс №5 </a:t>
            </a:r>
            <a:r>
              <a:rPr lang="ru-RU" sz="2400" b="1" i="1" u="sng" dirty="0" smtClean="0">
                <a:solidFill>
                  <a:srgbClr val="CC0099"/>
                </a:solidFill>
                <a:latin typeface="Arial Black" pitchFamily="34" charset="0"/>
              </a:rPr>
              <a:t>«Основные признаки Конституции»</a:t>
            </a:r>
            <a:endParaRPr lang="ru-RU" sz="2400" dirty="0" smtClean="0">
              <a:solidFill>
                <a:srgbClr val="CC0099"/>
              </a:solidFill>
              <a:latin typeface="Arial Black" pitchFamily="34" charset="0"/>
            </a:endParaRPr>
          </a:p>
          <a:p>
            <a:pPr algn="just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    </a:t>
            </a:r>
            <a:r>
              <a:rPr lang="ru-RU" sz="1800" b="1" dirty="0" smtClean="0">
                <a:solidFill>
                  <a:srgbClr val="002060"/>
                </a:solidFill>
              </a:rPr>
              <a:t>Какие признаки Конституции РФ как основного нормативного акта отличают от всех других федеральных законов? Время на размышление – 2 минуты. За каждый правильно указанный признак команда получает 1 балл и дополнительный балл за объяснение признака. Действует правило первой поднятой руки.</a:t>
            </a:r>
          </a:p>
          <a:p>
            <a:pPr marL="457200" indent="-45720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1) высшая юридическая сила           </a:t>
            </a:r>
          </a:p>
          <a:p>
            <a:pPr marL="457200" indent="-45720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2) обязательность для всех граждан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3) верховенство          4) нормативно-правовой характер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5) прямое действие         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6) обеспеченность силой государства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7) ядро правовой системы                           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8) учредительный характер</a:t>
            </a:r>
            <a:endParaRPr lang="ru-RU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9) стабильность                         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10) легитимность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143380"/>
            <a:ext cx="38290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43372" y="592933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0070C0"/>
                </a:solidFill>
                <a:latin typeface="Arial Black" pitchFamily="34" charset="0"/>
              </a:rPr>
              <a:t>Ответ: 1, 3, 5, 7, 8, 9, 10. </a:t>
            </a:r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6461" y="2726191"/>
            <a:ext cx="3057539" cy="413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  Конкурс №6. «Какое право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                    выражено в пословице?»</a:t>
            </a:r>
            <a:endParaRPr lang="ru-RU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Определить, какое право в соответствии с Конституцией РФ выражено в пословице. </a:t>
            </a:r>
            <a:r>
              <a:rPr lang="ru-RU" sz="1600" b="1" dirty="0" smtClean="0">
                <a:solidFill>
                  <a:srgbClr val="990033"/>
                </a:solidFill>
              </a:rPr>
              <a:t>За каждый правильный ответ команда получает 1 балл.</a:t>
            </a:r>
            <a:endParaRPr lang="en-US" sz="1600" b="1" dirty="0" smtClean="0">
              <a:solidFill>
                <a:srgbClr val="990033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1. Грамоте учиться – всегда пригодится.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2. При солнышке тепло, при матери – добро.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3. Жить – родине служить. 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4. Всякому мила своя сторона. 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5. Делу – время, потехе - час.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6. Дело  мастера боится.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7. Правда суда не боится.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8. Дружба дружбой, а денежки врозь.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9. Волка ноги кормят. 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10. Хочешь есть калачи, так не сиди на печи. </a:t>
            </a: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16" y="0"/>
            <a:ext cx="2285984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Действует правило первой поднятой руки.</a:t>
            </a:r>
            <a:endParaRPr lang="ru-RU" b="1" dirty="0" smtClean="0">
              <a:solidFill>
                <a:srgbClr val="FFFF00"/>
              </a:solidFill>
              <a:latin typeface="Franklin Gothic Medium Con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2714620"/>
            <a:ext cx="30718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Права Человека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РАЗДЕЛ ПЕРВЫЙ  </a:t>
            </a:r>
            <a:r>
              <a:rPr lang="ru-RU" sz="1600" b="1" dirty="0" smtClean="0">
                <a:solidFill>
                  <a:srgbClr val="C00000"/>
                </a:solidFill>
              </a:rPr>
              <a:t>Глава №2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43636" y="5857892"/>
            <a:ext cx="1285884" cy="285752"/>
          </a:xfrm>
          <a:prstGeom prst="rect">
            <a:avLst/>
          </a:prstGeom>
          <a:solidFill>
            <a:srgbClr val="FFFF00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право на труд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43636" y="4000504"/>
            <a:ext cx="2000232" cy="357190"/>
          </a:xfrm>
          <a:prstGeom prst="rect">
            <a:avLst/>
          </a:prstGeom>
          <a:solidFill>
            <a:srgbClr val="FFFF00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право на образование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72298" y="6215058"/>
            <a:ext cx="2071702" cy="642942"/>
          </a:xfrm>
          <a:prstGeom prst="rect">
            <a:avLst/>
          </a:prstGeom>
          <a:solidFill>
            <a:srgbClr val="FFFF00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право участвовать 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в управлении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делами государства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58050" y="4429132"/>
            <a:ext cx="178595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право на свободу передвижения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58082" y="5643578"/>
            <a:ext cx="178591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право на отдых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86612" y="3286124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6600"/>
                </a:solidFill>
              </a:rPr>
              <a:t>право на достойный жизненный уровень в семье</a:t>
            </a:r>
            <a:endParaRPr lang="ru-RU" sz="1400" b="1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7884" y="2000240"/>
            <a:ext cx="315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образование, ст. 43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9541" y="2500306"/>
            <a:ext cx="434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достойную жизнь в семье, ст.38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2714620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участвовать в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управлении  делами государства как непосредственно, 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так и через своих представителей, ст. 32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5918" y="3786190"/>
            <a:ext cx="415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свободу передвижения, ст. 27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6182" y="4214818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отдых, ст. 37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7554" y="4572008"/>
            <a:ext cx="2230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труд, ст. 37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4678" y="4857760"/>
            <a:ext cx="3256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 на защиту прав и свобод в </a:t>
            </a:r>
          </a:p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суде,  ст. 46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00562" y="5214950"/>
            <a:ext cx="292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достойное вознаграждение за труд, ст. 37</a:t>
            </a:r>
            <a:endParaRPr lang="ru-RU" sz="1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4714884"/>
            <a:ext cx="1500198" cy="285752"/>
          </a:xfrm>
          <a:prstGeom prst="rect">
            <a:avLst/>
          </a:prstGeom>
          <a:solidFill>
            <a:srgbClr val="FFFF00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право на жизнь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7488" y="5786454"/>
            <a:ext cx="3286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труд , право на свободу передвижения, ст. 27, 37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29256" y="6286520"/>
            <a:ext cx="1999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труд, ст. 37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14313" y="285750"/>
            <a:ext cx="8715375" cy="635793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Конкурс</a:t>
            </a:r>
            <a:r>
              <a:rPr lang="ru-RU" b="1" dirty="0" smtClean="0">
                <a:solidFill>
                  <a:srgbClr val="FF0000"/>
                </a:solidFill>
              </a:rPr>
              <a:t> №7.</a:t>
            </a:r>
            <a:r>
              <a:rPr lang="ru-RU" b="1" dirty="0" smtClean="0"/>
              <a:t> </a:t>
            </a:r>
            <a:r>
              <a:rPr lang="ru-RU" sz="2000" b="1" dirty="0" smtClean="0">
                <a:solidFill>
                  <a:srgbClr val="006600"/>
                </a:solidFill>
              </a:rPr>
              <a:t>(домашнее задание)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0070C0"/>
                </a:solidFill>
              </a:rPr>
              <a:t>Творческое задание:  объяснить</a:t>
            </a:r>
          </a:p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«Зачем нужно знать Конституцию РФ?»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Picture 4" descr="492F8B84A43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643182"/>
            <a:ext cx="3821112" cy="3446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286544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Конкурс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0070C0"/>
                </a:solidFill>
              </a:rPr>
              <a:t>Творческое задание:  объяснить</a:t>
            </a:r>
          </a:p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«Зачем нужно знать Конституцию?»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http://top-artist.ru/images/content/index/risunki-ko-dnju-konstitu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14554"/>
            <a:ext cx="4000529" cy="4448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Подведение итогов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481063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9971" y="3357538"/>
            <a:ext cx="527402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42844" y="142852"/>
            <a:ext cx="8848756" cy="6500858"/>
          </a:xfrm>
        </p:spPr>
        <p:txBody>
          <a:bodyPr/>
          <a:lstStyle/>
          <a:p>
            <a:pPr algn="ctr">
              <a:buNone/>
            </a:pP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Конкурс «</a:t>
            </a:r>
            <a:r>
              <a:rPr lang="ru-RU" sz="4000" b="1" i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Президент России</a:t>
            </a:r>
            <a: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Путин В.В.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42844" y="4643445"/>
            <a:ext cx="8858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</a:rPr>
              <a:t>тексте выделить пункты, не относящиеся к полномочиям Президента в соответствии с Конституцией РФ. Время на выполнение задания – 3 минуты. За каждый правильный ответ команда получает 1 балл.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535785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8000" b="1" u="sng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Проверка выполнения конкурса</a:t>
            </a:r>
            <a:r>
              <a:rPr lang="ru-RU" sz="8000" b="1" u="sng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№1</a:t>
            </a:r>
            <a:r>
              <a:rPr lang="ru-RU" sz="8000" b="1" i="1" u="sng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«</a:t>
            </a:r>
            <a:r>
              <a:rPr lang="ru-RU" sz="8000" b="1" i="1" u="sng" cap="all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Президент России</a:t>
            </a:r>
            <a:r>
              <a:rPr lang="ru-RU" sz="8000" b="1" i="1" u="sng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»</a:t>
            </a:r>
            <a:r>
              <a:rPr lang="en-US" sz="8000" b="1" u="sng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 sz="8000" b="1" u="sng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6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А) назначает с согласия Государственной Думы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        Председателя Правительства Российской Федерации.</a:t>
            </a:r>
          </a:p>
          <a:p>
            <a:pPr algn="just">
              <a:lnSpc>
                <a:spcPct val="120000"/>
              </a:lnSpc>
              <a:buNone/>
            </a:pPr>
            <a:endParaRPr lang="ru-RU" sz="6000" b="1" dirty="0" smtClean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Б) подписывает указ о назначении вице-адмирала </a:t>
            </a:r>
            <a:r>
              <a:rPr lang="ru-RU" sz="48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(ФИО</a:t>
            </a:r>
            <a:r>
              <a:rPr lang="ru-RU" sz="6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) </a:t>
            </a:r>
          </a:p>
          <a:p>
            <a:pPr>
              <a:lnSpc>
                <a:spcPct val="120000"/>
              </a:lnSpc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          на должность командующего Балтийским флотом.  </a:t>
            </a:r>
          </a:p>
          <a:p>
            <a:pPr>
              <a:lnSpc>
                <a:spcPct val="120000"/>
              </a:lnSpc>
              <a:buNone/>
            </a:pPr>
            <a:endParaRPr lang="ru-RU" sz="6000" b="1" dirty="0" smtClean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6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В) представляет Государственной Думе кандидатуру для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           назначения на должность Председателя Центрального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           банка Российской Федерации. </a:t>
            </a:r>
          </a:p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Г) подписывает распоряжение о назначении Генерального прокурора. </a:t>
            </a:r>
          </a:p>
          <a:p>
            <a:endParaRPr lang="ru-RU" sz="6000" b="1" dirty="0" smtClean="0">
              <a:latin typeface="Arial Black" pitchFamily="34" charset="0"/>
              <a:cs typeface="Arial" pitchFamily="34" charset="0"/>
            </a:endParaRPr>
          </a:p>
          <a:p>
            <a:endParaRPr lang="ru-RU" sz="6000" b="1" dirty="0" smtClean="0">
              <a:latin typeface="Arial Black" pitchFamily="34" charset="0"/>
              <a:cs typeface="Arial" pitchFamily="34" charset="0"/>
            </a:endParaRPr>
          </a:p>
          <a:p>
            <a:endParaRPr lang="ru-RU" sz="6000" b="1" dirty="0" smtClean="0">
              <a:latin typeface="Arial Black" pitchFamily="34" charset="0"/>
              <a:cs typeface="Arial" pitchFamily="34" charset="0"/>
            </a:endParaRPr>
          </a:p>
          <a:p>
            <a:r>
              <a:rPr lang="ru-RU" sz="6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Д) подписывает Указ о награждении группы полицейских государственными орденами и медалями. </a:t>
            </a:r>
          </a:p>
          <a:p>
            <a:endParaRPr lang="ru-RU" sz="6000" b="1" dirty="0" smtClean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      Е) подписывает договор о добрососедстве и союзничестве  в XXI веке между Россией и Казахстаном. </a:t>
            </a:r>
          </a:p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                                                  Ж) </a:t>
            </a:r>
            <a:r>
              <a:rPr lang="ru-RU" sz="6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подписывает Указ об объявлении амнистии.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endParaRPr lang="ru-RU" sz="6000" b="1" dirty="0" smtClean="0">
              <a:solidFill>
                <a:srgbClr val="CC6600"/>
              </a:solidFill>
              <a:latin typeface="Arial Black" pitchFamily="34" charset="0"/>
              <a:cs typeface="Arial" pitchFamily="34" charset="0"/>
            </a:endParaRPr>
          </a:p>
          <a:p>
            <a:endParaRPr lang="ru-RU" sz="6000" b="1" dirty="0" smtClean="0">
              <a:latin typeface="Arial Black" pitchFamily="34" charset="0"/>
              <a:cs typeface="Arial" pitchFamily="34" charset="0"/>
            </a:endParaRPr>
          </a:p>
          <a:p>
            <a:endParaRPr lang="ru-RU" sz="6000" b="1" dirty="0" smtClean="0">
              <a:latin typeface="Arial Black" pitchFamily="34" charset="0"/>
              <a:cs typeface="Arial" pitchFamily="34" charset="0"/>
            </a:endParaRPr>
          </a:p>
          <a:p>
            <a:pPr algn="r"/>
            <a:r>
              <a:rPr lang="ru-RU" sz="6000" b="1" dirty="0" smtClean="0">
                <a:latin typeface="Arial Black" pitchFamily="34" charset="0"/>
                <a:cs typeface="Arial" pitchFamily="34" charset="0"/>
              </a:rPr>
              <a:t>                                                                              </a:t>
            </a:r>
            <a:r>
              <a:rPr lang="ru-RU" sz="6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З) принимает решение о назначении нового посла России в Монголии. </a:t>
            </a:r>
          </a:p>
          <a:p>
            <a:pPr algn="just">
              <a:lnSpc>
                <a:spcPct val="120000"/>
              </a:lnSpc>
            </a:pPr>
            <a:endParaRPr lang="ru-RU" sz="5600" b="1" dirty="0" smtClean="0">
              <a:latin typeface="Arial Black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4400" b="1" dirty="0" smtClean="0">
              <a:latin typeface="Arial Black" pitchFamily="34" charset="0"/>
              <a:cs typeface="Times New Roman" pitchFamily="18" charset="0"/>
            </a:endParaRPr>
          </a:p>
          <a:p>
            <a:endParaRPr lang="ru-RU" sz="4300" b="1" dirty="0" smtClean="0">
              <a:latin typeface="Arial Black" pitchFamily="34" charset="0"/>
              <a:cs typeface="Arial" pitchFamily="34" charset="0"/>
            </a:endParaRPr>
          </a:p>
          <a:p>
            <a:endParaRPr lang="ru-RU" sz="4300" b="1" dirty="0" smtClean="0">
              <a:latin typeface="Arial Black" pitchFamily="34" charset="0"/>
              <a:cs typeface="Arial" pitchFamily="34" charset="0"/>
            </a:endParaRPr>
          </a:p>
          <a:p>
            <a:endParaRPr lang="ru-RU" sz="4300" b="1" dirty="0" smtClean="0">
              <a:latin typeface="Arial Black" pitchFamily="34" charset="0"/>
              <a:cs typeface="Arial" pitchFamily="34" charset="0"/>
            </a:endParaRPr>
          </a:p>
          <a:p>
            <a:endParaRPr lang="ru-RU" sz="2900" b="1" dirty="0" smtClean="0">
              <a:latin typeface="Arial Black" pitchFamily="34" charset="0"/>
              <a:cs typeface="Arial" pitchFamily="34" charset="0"/>
            </a:endParaRPr>
          </a:p>
          <a:p>
            <a:endParaRPr lang="ru-RU" sz="2900" b="1" dirty="0" smtClean="0">
              <a:latin typeface="Arial Black" pitchFamily="34" charset="0"/>
              <a:cs typeface="Arial" pitchFamily="34" charset="0"/>
            </a:endParaRPr>
          </a:p>
          <a:p>
            <a:endParaRPr lang="ru-RU" sz="2900" b="1" dirty="0" smtClean="0">
              <a:latin typeface="Arial Black" pitchFamily="34" charset="0"/>
              <a:cs typeface="Arial" pitchFamily="34" charset="0"/>
            </a:endParaRPr>
          </a:p>
          <a:p>
            <a:endParaRPr lang="ru-RU" sz="2900" b="1" dirty="0" smtClean="0"/>
          </a:p>
          <a:p>
            <a:pPr>
              <a:lnSpc>
                <a:spcPct val="120000"/>
              </a:lnSpc>
            </a:pPr>
            <a:endParaRPr lang="ru-RU" sz="1600" b="1" u="sng" dirty="0" smtClean="0"/>
          </a:p>
          <a:p>
            <a:pPr>
              <a:lnSpc>
                <a:spcPct val="120000"/>
              </a:lnSpc>
            </a:pPr>
            <a:endParaRPr lang="ru-RU" sz="1600" u="sng" dirty="0" smtClean="0"/>
          </a:p>
          <a:p>
            <a:pPr algn="r">
              <a:lnSpc>
                <a:spcPct val="120000"/>
              </a:lnSpc>
            </a:pPr>
            <a:endParaRPr lang="ru-RU" sz="2400" b="1" dirty="0" smtClean="0">
              <a:latin typeface="Arial Black" pitchFamily="34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buNone/>
            </a:pPr>
            <a:endParaRPr lang="ru-RU" sz="2400" b="1" dirty="0" smtClean="0">
              <a:latin typeface="Arial Black" pitchFamily="34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buNone/>
            </a:pPr>
            <a:endParaRPr lang="ru-RU" sz="1600" b="1" dirty="0" smtClean="0">
              <a:latin typeface="Arial Black" pitchFamily="34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buNone/>
            </a:pPr>
            <a:endParaRPr lang="en-US" sz="1600" b="1" dirty="0" smtClean="0">
              <a:latin typeface="Arial Black" pitchFamily="34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buNone/>
            </a:pPr>
            <a:r>
              <a:rPr lang="ru-RU" sz="1600" u="sng" dirty="0" smtClean="0"/>
              <a:t>                 </a:t>
            </a:r>
          </a:p>
          <a:p>
            <a:pPr algn="r">
              <a:lnSpc>
                <a:spcPct val="120000"/>
              </a:lnSpc>
            </a:pPr>
            <a:endParaRPr lang="ru-RU" sz="16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214950"/>
            <a:ext cx="2928958" cy="150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85786" y="6143644"/>
            <a:ext cx="2494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Рабочий кабинет президента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в Сенатском дворце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6182" y="5357826"/>
            <a:ext cx="5012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Полномочие  объявлять амнистию  возлагается</a:t>
            </a:r>
          </a:p>
          <a:p>
            <a:r>
              <a:rPr lang="ru-RU" sz="14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1400" b="1" u="sng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Гос</a:t>
            </a:r>
            <a:r>
              <a:rPr lang="ru-RU" sz="14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Думу (ст. 103, пункт «ж" ч. 1,  Конституции РФ)</a:t>
            </a:r>
            <a:endParaRPr lang="ru-RU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1071546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Статья 83, пункт "а" </a:t>
            </a:r>
            <a:endParaRPr lang="ru-RU" sz="1400" b="1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929058" y="1857364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Статья 83, пункт "л": </a:t>
            </a:r>
            <a:endParaRPr lang="ru-RU" sz="1400" b="1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2714620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Статья 83, пункт "г" </a:t>
            </a:r>
            <a:endParaRPr lang="ru-RU" sz="1400" b="1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428596" y="3286124"/>
            <a:ext cx="8501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Назначается на должность и освобождается  от должности Советом Федерации по представлению Президента РФ.</a:t>
            </a:r>
            <a:r>
              <a:rPr lang="ru-RU" sz="14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(ст. 1</a:t>
            </a:r>
            <a:r>
              <a:rPr lang="en-US" sz="14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29</a:t>
            </a:r>
            <a:r>
              <a:rPr lang="ru-RU" sz="14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ч.1, глава7,  Конституции РФ)</a:t>
            </a:r>
            <a:endParaRPr lang="ru-RU" sz="1400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4214818"/>
            <a:ext cx="2028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Статья 89, пункт "б" </a:t>
            </a:r>
            <a:endParaRPr lang="ru-RU" sz="1400" dirty="0">
              <a:solidFill>
                <a:srgbClr val="CC00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2" y="4786322"/>
            <a:ext cx="2028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Статья 86, пункт "б" </a:t>
            </a:r>
            <a:endParaRPr lang="ru-RU" sz="1400" dirty="0">
              <a:solidFill>
                <a:srgbClr val="CC009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6572264" y="6357958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статья 86, пункт "а" </a:t>
            </a:r>
            <a:endParaRPr lang="ru-RU" sz="1400" dirty="0">
              <a:solidFill>
                <a:srgbClr val="CC0099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0343" y="714356"/>
            <a:ext cx="245365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39"/>
            <a:ext cx="1571604" cy="224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50085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ru-RU" sz="15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И)  освобождает от должности Председателя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     </a:t>
            </a:r>
            <a:r>
              <a:rPr lang="ru-RU" sz="15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Конституционного Суда.</a:t>
            </a:r>
          </a:p>
          <a:p>
            <a:pPr>
              <a:lnSpc>
                <a:spcPct val="120000"/>
              </a:lnSpc>
            </a:pPr>
            <a:endParaRPr lang="ru-RU" sz="1500" b="1" u="sng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К) </a:t>
            </a:r>
            <a:r>
              <a:rPr lang="ru-RU" sz="1500" dirty="0" smtClean="0">
                <a:solidFill>
                  <a:srgbClr val="0070C0"/>
                </a:solidFill>
                <a:latin typeface="Arial Black" pitchFamily="34" charset="0"/>
              </a:rPr>
              <a:t>вносит в Государственную Думу проект нового закона</a:t>
            </a:r>
          </a:p>
          <a:p>
            <a:pPr>
              <a:lnSpc>
                <a:spcPct val="120000"/>
              </a:lnSpc>
              <a:buNone/>
            </a:pPr>
            <a:r>
              <a:rPr lang="ru-RU" sz="1500" dirty="0" smtClean="0">
                <a:solidFill>
                  <a:srgbClr val="0070C0"/>
                </a:solidFill>
                <a:latin typeface="Arial Black" pitchFamily="34" charset="0"/>
              </a:rPr>
              <a:t>          «Об образовании».</a:t>
            </a:r>
            <a:r>
              <a:rPr lang="ru-RU" sz="15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ru-RU" sz="15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                     </a:t>
            </a:r>
            <a:r>
              <a:rPr lang="ru-RU" sz="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Л) </a:t>
            </a:r>
            <a:r>
              <a:rPr lang="ru-RU" sz="15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вводит чрезвычайное положение в Москве </a:t>
            </a:r>
          </a:p>
          <a:p>
            <a:pPr algn="r">
              <a:lnSpc>
                <a:spcPct val="120000"/>
              </a:lnSpc>
              <a:buNone/>
            </a:pPr>
            <a:r>
              <a:rPr lang="ru-RU" sz="15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в связи с забастовкой водителей.</a:t>
            </a:r>
          </a:p>
          <a:p>
            <a:pPr>
              <a:lnSpc>
                <a:spcPct val="120000"/>
              </a:lnSpc>
            </a:pPr>
            <a:endParaRPr lang="ru-RU" sz="1500" b="1" u="sng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1500" b="1" u="sng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1500" b="1" u="sng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15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              </a:t>
            </a:r>
            <a:r>
              <a:rPr lang="ru-RU" sz="15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М) </a:t>
            </a:r>
            <a:r>
              <a:rPr lang="ru-RU" sz="15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разрабатывает и представляет Государственной Думе федеральный бюджет и обеспечивает его исполнение.</a:t>
            </a:r>
            <a:endParaRPr lang="ru-RU" sz="15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endParaRPr lang="ru-RU" sz="1500" b="1" u="sng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               </a:t>
            </a:r>
            <a:r>
              <a:rPr lang="ru-RU" sz="15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Н) принимает федеральные законы</a:t>
            </a:r>
            <a:endParaRPr lang="ru-RU" sz="1500" b="1" u="sng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1600" b="1" u="sng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О) </a:t>
            </a:r>
            <a:r>
              <a:rPr lang="ru-RU" sz="1500" dirty="0" smtClean="0">
                <a:solidFill>
                  <a:srgbClr val="0070C0"/>
                </a:solidFill>
                <a:latin typeface="Arial Black" pitchFamily="34" charset="0"/>
              </a:rPr>
              <a:t>подписывает </a:t>
            </a:r>
            <a:r>
              <a:rPr lang="ru-RU" sz="1500" dirty="0" smtClean="0">
                <a:solidFill>
                  <a:srgbClr val="0070C0"/>
                </a:solidFill>
                <a:latin typeface="Arial Black" pitchFamily="34" charset="0"/>
              </a:rPr>
              <a:t>указ о </a:t>
            </a:r>
            <a:r>
              <a:rPr lang="ru-RU" sz="1500" dirty="0" smtClean="0">
                <a:solidFill>
                  <a:srgbClr val="0070C0"/>
                </a:solidFill>
                <a:latin typeface="Arial Black" pitchFamily="34" charset="0"/>
              </a:rPr>
              <a:t>приёме </a:t>
            </a:r>
            <a:r>
              <a:rPr lang="ru-RU" sz="1500" dirty="0" smtClean="0">
                <a:solidFill>
                  <a:srgbClr val="0070C0"/>
                </a:solidFill>
                <a:latin typeface="Arial Black" pitchFamily="34" charset="0"/>
              </a:rPr>
              <a:t>в гражданство Российской Федерации французского актера </a:t>
            </a:r>
            <a:r>
              <a:rPr lang="ru-RU" sz="1500" dirty="0" err="1" smtClean="0">
                <a:solidFill>
                  <a:srgbClr val="0070C0"/>
                </a:solidFill>
                <a:latin typeface="Arial Black" pitchFamily="34" charset="0"/>
              </a:rPr>
              <a:t>Жерара</a:t>
            </a:r>
            <a:r>
              <a:rPr lang="ru-RU" sz="1500" dirty="0" smtClean="0">
                <a:solidFill>
                  <a:srgbClr val="0070C0"/>
                </a:solidFill>
                <a:latin typeface="Arial Black" pitchFamily="34" charset="0"/>
              </a:rPr>
              <a:t> </a:t>
            </a:r>
            <a:r>
              <a:rPr lang="ru-RU" sz="1500" dirty="0" err="1" smtClean="0">
                <a:solidFill>
                  <a:srgbClr val="0070C0"/>
                </a:solidFill>
                <a:latin typeface="Arial Black" pitchFamily="34" charset="0"/>
              </a:rPr>
              <a:t>Депардье</a:t>
            </a:r>
            <a:r>
              <a:rPr lang="ru-RU" sz="1500" dirty="0" smtClean="0">
                <a:solidFill>
                  <a:srgbClr val="0070C0"/>
                </a:solidFill>
                <a:latin typeface="Arial Black" pitchFamily="34" charset="0"/>
              </a:rPr>
              <a:t>. </a:t>
            </a:r>
            <a:endParaRPr lang="ru-RU" sz="1500" b="1" dirty="0" smtClean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1600" b="1" u="sng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1600" b="1" dirty="0" smtClean="0"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1600" b="1" dirty="0" smtClean="0">
              <a:latin typeface="Arial Black" pitchFamily="34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571480"/>
            <a:ext cx="66437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Председатель Конституционного </a:t>
            </a:r>
          </a:p>
          <a:p>
            <a:pPr algn="r"/>
            <a:r>
              <a:rPr lang="ru-RU" sz="14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Суда РФ избирается судьями К/с, а не назначается.</a:t>
            </a:r>
            <a:endPara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64" y="2428868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                         </a:t>
            </a:r>
            <a:r>
              <a:rPr lang="ru-RU" sz="14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Чрезвычайное положение вводится лишь при наличии обстоятельств, которые представляют собой непосредственную угрозу жизни и безопасности граждан или конституционному строю РФ и устранение которых невозможно без применения </a:t>
            </a:r>
          </a:p>
          <a:p>
            <a:pPr algn="r"/>
            <a:r>
              <a:rPr lang="ru-RU" sz="14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чрезвычайных мер. </a:t>
            </a:r>
            <a:r>
              <a:rPr lang="ru-RU" sz="1400" b="1" u="sng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(статья 88)    </a:t>
            </a:r>
            <a:endParaRPr lang="ru-RU" sz="1400" b="1" u="sng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14290"/>
            <a:ext cx="228598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 flipH="1">
            <a:off x="3143240" y="1571612"/>
            <a:ext cx="3000395" cy="3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статья 86, пункт "г"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9058" y="4000504"/>
            <a:ext cx="5072066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Возлагается на Правительство, </a:t>
            </a:r>
            <a:r>
              <a:rPr lang="ru-RU" sz="1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статья 114, пункт "а"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285852" y="4643446"/>
            <a:ext cx="7643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статья 105, пункт  1: Федеральные законы принимаются Государственной Думой</a:t>
            </a:r>
            <a:endParaRPr lang="ru-RU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60" y="5357826"/>
            <a:ext cx="199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статья 89, пункт "а"</a:t>
            </a:r>
            <a:endParaRPr lang="ru-RU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256" y="6072206"/>
            <a:ext cx="2535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/>
              <a:t> </a:t>
            </a:r>
            <a:r>
              <a:rPr lang="ru-RU" b="1" i="1" u="sng" dirty="0" smtClean="0">
                <a:solidFill>
                  <a:srgbClr val="FF0000"/>
                </a:solidFill>
              </a:rPr>
              <a:t>Ответ:   Г, Ж, И, Л, М, Н.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42844" y="285728"/>
            <a:ext cx="8858312" cy="6429420"/>
          </a:xfrm>
        </p:spPr>
        <p:txBody>
          <a:bodyPr>
            <a:normAutofit fontScale="92500" lnSpcReduction="10000"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№ 2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«Пропущенное слово»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   1.</a:t>
            </a:r>
            <a:r>
              <a:rPr lang="ru-RU" sz="1600" b="1" i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b="1" i="1" u="sng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Конституция Российской Федерации. Раздел первый. Основные положения.   Глава 1. Основы конституционного строя. Статья 7 :</a:t>
            </a:r>
            <a:endParaRPr lang="ru-RU" sz="1600" b="1" u="sng" dirty="0" smtClean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Российская Федерация -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государство, политика которого направлена на создание условий, обеспечивающих достойную жизнь и свободное развитие человека.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2.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Конституция Российской Федерации.</a:t>
            </a:r>
            <a:r>
              <a:rPr lang="ru-RU" sz="1600" b="1" i="1" u="sng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Раздел первый. Основные положения. Глава 6. Правительство Российской Федерации. Статья 110:</a:t>
            </a: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Правительство Российской Федерации состоит из Председателя    Правительства Российской Федерации, заместителей Председателя Правительства Российской Федерации и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__________________________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3.</a:t>
            </a:r>
            <a:r>
              <a:rPr lang="ru-RU" sz="1600" b="1" u="sng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Конституция Российской</a:t>
            </a:r>
            <a:r>
              <a:rPr lang="ru-RU" sz="1600" b="1" i="1" u="sng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Федерации.</a:t>
            </a:r>
            <a:r>
              <a:rPr lang="ru-RU" sz="1600" b="1" i="1" u="sng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Раздел первый. Основные положения. Глава 1. Основы конституционного строя. Статья 14: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Российская Федерация -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___________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государство. Никакая религия не может устанавливаться в качестве государственной или обязательной.</a:t>
            </a:r>
            <a:endParaRPr lang="ru-RU" sz="2400" b="1" i="1" u="sng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2232" y="142852"/>
            <a:ext cx="2571768" cy="5715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643702" y="142852"/>
            <a:ext cx="25002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Действует правило первой поднятой руки.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185736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35769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ФЕДЕРАЛЬНЫХ МИНИСТРОВ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528638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СВЕТСКОЕ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50085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Российская Федерация - </a:t>
            </a:r>
            <a:r>
              <a:rPr lang="ru-RU" sz="2200" b="1" i="1" dirty="0" smtClean="0"/>
              <a:t>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Россия есть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____________________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федеративное правовое государство с республиканской формой правления.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5</a:t>
            </a:r>
            <a:r>
              <a:rPr lang="ru-RU" sz="4000" b="1" i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700" b="1" i="1" u="sng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Конституция Российской Федерации. Раздел первый. Основные положения.   Глава 1. Основы конституционного строя. Статья  82 :</a:t>
            </a:r>
            <a:endParaRPr lang="ru-RU" sz="1700" dirty="0" smtClean="0"/>
          </a:p>
          <a:p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При вступлении в должность Президент Российской Федерации приносит народу следующую присягу: </a:t>
            </a:r>
          </a:p>
          <a:p>
            <a:pPr>
              <a:buNone/>
            </a:pP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"Клянусь при осуществлении полномочий Президента Российской Федерации уважать и охранять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_____________________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 и гражданина, соблюдать и защищать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_______________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Федерации, защищать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_______________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и независимость, безопасность и целостность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__________________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верно служить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___________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endParaRPr lang="ru-RU" sz="22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87154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4.</a:t>
            </a:r>
            <a:r>
              <a:rPr lang="ru-RU" b="1" i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b="1" i="1" u="sng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Конституция Российской Федерации. Раздел первый. Основные положения.   Глава 1. Основы конституционного строя. Статья  1 :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1071546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ДЕМОКРАТИЧЕСКОЕ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4500570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ПРАВА И СВОБОДЫ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4857760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КОНСТИТУЦИЮ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5214950"/>
            <a:ext cx="2428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СУВЕРЕНИТЕТ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5500702"/>
            <a:ext cx="2109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5857892"/>
            <a:ext cx="127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НАРОДУ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705880" cy="5722959"/>
          </a:xfrm>
        </p:spPr>
        <p:txBody>
          <a:bodyPr>
            <a:normAutofit/>
          </a:bodyPr>
          <a:lstStyle/>
          <a:p>
            <a:endParaRPr lang="ru-RU" sz="5400" b="1" dirty="0" smtClean="0"/>
          </a:p>
          <a:p>
            <a:pPr algn="ctr"/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№3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Конкурс капитанов</a:t>
            </a:r>
            <a:endParaRPr lang="ru-RU" sz="48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>
              <a:buNone/>
            </a:pPr>
            <a:r>
              <a:rPr lang="ru-RU" b="1" i="1" u="sng" dirty="0" smtClean="0">
                <a:solidFill>
                  <a:srgbClr val="FF0000"/>
                </a:solidFill>
              </a:rPr>
              <a:t>1. «</a:t>
            </a:r>
            <a:r>
              <a:rPr lang="ru-RU" b="1" i="1" u="sng" cap="all" dirty="0" smtClean="0">
                <a:solidFill>
                  <a:srgbClr val="FF0000"/>
                </a:solidFill>
              </a:rPr>
              <a:t>Субъекты Российской Федерации</a:t>
            </a:r>
            <a:r>
              <a:rPr lang="ru-RU" b="1" i="1" u="sng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upload.wikimedia.org/wikipedia/commons/thumb/f/fe/Coat_of_Arms_of_the_Komi_Republic.svg/129px-Coat_of_Arms_of_the_Komi_Republic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1228725" cy="1428750"/>
          </a:xfrm>
          <a:prstGeom prst="rect">
            <a:avLst/>
          </a:prstGeom>
          <a:noFill/>
        </p:spPr>
      </p:pic>
      <p:pic>
        <p:nvPicPr>
          <p:cNvPr id="5" name="Picture 4" descr="http://upload.wikimedia.org/wikipedia/commons/thumb/8/87/Coat_of_Arms_of_Republic_of_Karelia.svg/109px-Coat_of_Arms_of_Republic_of_Kareli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071546"/>
            <a:ext cx="1038225" cy="1428750"/>
          </a:xfrm>
          <a:prstGeom prst="rect">
            <a:avLst/>
          </a:prstGeom>
          <a:noFill/>
        </p:spPr>
      </p:pic>
      <p:pic>
        <p:nvPicPr>
          <p:cNvPr id="7" name="Picture 18" descr="http://upload.wikimedia.org/wikipedia/commons/thumb/8/8f/Emblem_of_Kazakhstan.svg/120px-Emblem_of_Kazakhstan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071546"/>
            <a:ext cx="1285884" cy="1285885"/>
          </a:xfrm>
          <a:prstGeom prst="rect">
            <a:avLst/>
          </a:prstGeom>
          <a:noFill/>
        </p:spPr>
      </p:pic>
      <p:pic>
        <p:nvPicPr>
          <p:cNvPr id="8" name="Picture 6" descr="http://upload.wikimedia.org/wikipedia/commons/thumb/0/07/Coat_of_Arms_of_Saint_Petersburg_%282003%29.svg/143px-Coat_of_Arms_of_Saint_Petersburg_%282003%29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857496"/>
            <a:ext cx="1362075" cy="1428750"/>
          </a:xfrm>
          <a:prstGeom prst="rect">
            <a:avLst/>
          </a:prstGeom>
          <a:noFill/>
        </p:spPr>
      </p:pic>
      <p:pic>
        <p:nvPicPr>
          <p:cNvPr id="9" name="Picture 8" descr="http://upload.wikimedia.org/wikipedia/commons/thumb/9/95/Full_coat_of_arms_of_Primorsky_Krai.svg/126px-Full_coat_of_arms_of_Primorsky_Krai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2786058"/>
            <a:ext cx="1200150" cy="1428750"/>
          </a:xfrm>
          <a:prstGeom prst="rect">
            <a:avLst/>
          </a:prstGeom>
          <a:noFill/>
        </p:spPr>
      </p:pic>
      <p:pic>
        <p:nvPicPr>
          <p:cNvPr id="10" name="Picture 20" descr="http://upload.wikimedia.org/wikipedia/commons/thumb/6/6b/Emblem_of_Azerbaijan.svg/110px-Emblem_of_Azerbaijan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2857496"/>
            <a:ext cx="1214446" cy="1324851"/>
          </a:xfrm>
          <a:prstGeom prst="rect">
            <a:avLst/>
          </a:prstGeom>
          <a:noFill/>
        </p:spPr>
      </p:pic>
      <p:pic>
        <p:nvPicPr>
          <p:cNvPr id="11" name="Picture 22" descr="http://upload.wikimedia.org/wikipedia/commons/thumb/a/a3/Coat_of_arms_of_Moldova.svg/95px-Coat_of_arms_of_Moldova.svg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2714619"/>
            <a:ext cx="1214446" cy="1521255"/>
          </a:xfrm>
          <a:prstGeom prst="rect">
            <a:avLst/>
          </a:prstGeom>
          <a:noFill/>
        </p:spPr>
      </p:pic>
      <p:pic>
        <p:nvPicPr>
          <p:cNvPr id="12" name="Picture 14" descr="http://upload.wikimedia.org/wikipedia/commons/thumb/d/dc/Coat_of_Arms_of_Bashkortostan.svg/142px-Coat_of_Arms_of_Bashkortostan.svg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48" y="4643446"/>
            <a:ext cx="1352550" cy="1428750"/>
          </a:xfrm>
          <a:prstGeom prst="rect">
            <a:avLst/>
          </a:prstGeom>
          <a:noFill/>
        </p:spPr>
      </p:pic>
      <p:pic>
        <p:nvPicPr>
          <p:cNvPr id="13" name="Picture 10" descr="http://upload.wikimedia.org/wikipedia/commons/thumb/8/83/Coat_of_arms_of_Chechnya.svg/150px-Coat_of_arms_of_Chechnya.sv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50" y="4643446"/>
            <a:ext cx="1428750" cy="1428750"/>
          </a:xfrm>
          <a:prstGeom prst="rect">
            <a:avLst/>
          </a:prstGeom>
          <a:noFill/>
        </p:spPr>
      </p:pic>
      <p:pic>
        <p:nvPicPr>
          <p:cNvPr id="14" name="Picture 12" descr="http://upload.wikimedia.org/wikipedia/commons/thumb/a/a9/Coat_of_arms_of_the_Jewish_Autonomous_Oblast.svg/133px-Coat_of_arms_of_the_Jewish_Autonomous_Oblast.svg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3504" y="4643446"/>
            <a:ext cx="1266825" cy="1428750"/>
          </a:xfrm>
          <a:prstGeom prst="rect">
            <a:avLst/>
          </a:prstGeom>
          <a:noFill/>
        </p:spPr>
      </p:pic>
      <p:pic>
        <p:nvPicPr>
          <p:cNvPr id="15" name="Picture 16" descr="http://upload.wikimedia.org/wikipedia/commons/thumb/1/19/Coat_of_Arms_of_Lithuania.svg/106px-Coat_of_Arms_of_Lithuania.svg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7" y="4643446"/>
            <a:ext cx="1262071" cy="142876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14348" y="2428868"/>
            <a:ext cx="97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А) Коми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43834" y="600076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М) Литва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6644" y="4214818"/>
            <a:ext cx="143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З) Молдавия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7752" y="4214818"/>
            <a:ext cx="183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Ж) Азербайджан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72330" y="2357430"/>
            <a:ext cx="1426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Г) Казахстан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86050" y="2428868"/>
            <a:ext cx="129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Б) Карелия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6000768"/>
            <a:ext cx="187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И) Башкортостан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600076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Л) Еврейская автономная область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282" y="4286256"/>
            <a:ext cx="208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Д) Санкт-Петербург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28860" y="4286256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Е) Приморский край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28926" y="6000768"/>
            <a:ext cx="106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К) Чечня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2050" name="Picture 2" descr="http://33tura.ru/GERB/aziya/mongoliya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00627" y="1071546"/>
            <a:ext cx="1222812" cy="1357322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929190" y="2428868"/>
            <a:ext cx="142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В) Монголия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71435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C0099"/>
                </a:solidFill>
              </a:rPr>
              <a:t>Найти субъекты РФ. </a:t>
            </a:r>
            <a:r>
              <a:rPr lang="ru-RU" sz="1600" b="1" dirty="0" smtClean="0">
                <a:solidFill>
                  <a:srgbClr val="006600"/>
                </a:solidFill>
              </a:rPr>
              <a:t>(</a:t>
            </a:r>
            <a:r>
              <a:rPr lang="ru-RU" sz="1600" b="1" u="sng" dirty="0" smtClean="0">
                <a:solidFill>
                  <a:srgbClr val="006600"/>
                </a:solidFill>
              </a:rPr>
              <a:t>Конституция РФ. Раздел первый. Глава 3. </a:t>
            </a:r>
            <a:r>
              <a:rPr lang="ru-RU" sz="1600" b="1" dirty="0" smtClean="0">
                <a:solidFill>
                  <a:srgbClr val="006600"/>
                </a:solidFill>
              </a:rPr>
              <a:t>Федеративное устройство. Статья 65) 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85852" y="6286520"/>
            <a:ext cx="217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А,  Б,  Д,  Е,  И,  К,  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5021</TotalTime>
  <Words>1791</Words>
  <PresentationFormat>Экран (4:3)</PresentationFormat>
  <Paragraphs>321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 Подведение итогов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484</cp:revision>
  <dcterms:modified xsi:type="dcterms:W3CDTF">2014-01-20T15:16:59Z</dcterms:modified>
</cp:coreProperties>
</file>