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79" r:id="rId4"/>
    <p:sldId id="267" r:id="rId5"/>
    <p:sldId id="265" r:id="rId6"/>
    <p:sldId id="269" r:id="rId7"/>
    <p:sldId id="268" r:id="rId8"/>
    <p:sldId id="270" r:id="rId9"/>
    <p:sldId id="272" r:id="rId10"/>
    <p:sldId id="281" r:id="rId11"/>
    <p:sldId id="280" r:id="rId12"/>
    <p:sldId id="282" r:id="rId13"/>
    <p:sldId id="283" r:id="rId14"/>
    <p:sldId id="284" r:id="rId15"/>
    <p:sldId id="285" r:id="rId16"/>
    <p:sldId id="274" r:id="rId17"/>
    <p:sldId id="286" r:id="rId18"/>
    <p:sldId id="273" r:id="rId19"/>
    <p:sldId id="277" r:id="rId20"/>
    <p:sldId id="275" r:id="rId21"/>
    <p:sldId id="287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923" autoAdjust="0"/>
  </p:normalViewPr>
  <p:slideViewPr>
    <p:cSldViewPr snapToGrid="0">
      <p:cViewPr varScale="1">
        <p:scale>
          <a:sx n="71" d="100"/>
          <a:sy n="71" d="100"/>
        </p:scale>
        <p:origin x="12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5D81B-5F02-4512-A7A4-78CCB22A731C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4AC95-9570-4435-A988-5E657FC86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18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4AC95-9570-4435-A988-5E657FC868F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98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636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85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1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94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922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3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04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7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365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109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02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11FE6D8-80B4-434C-914F-73C1964C3621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8D1FE8A-AF40-4899-8C23-81FA6256FAE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249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itvinovs.net/pantry/mm_artwork/be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yfhology.info/monsters/leviafan.html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rsu.edu.ru/files/e-learning/History_of_Art/Pictures/imgs/new/gl7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litvinovs.net/pantry/mm_artwork/retrograd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litvinovs.net/pantry/mm_artwork/korole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8434" y="771181"/>
            <a:ext cx="6158429" cy="276081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Религиозно-философская проблематика романа и смысл финала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06169" y="4494404"/>
            <a:ext cx="5185272" cy="165576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«Он не заслужил света, он заслужил покой…»</a:t>
            </a:r>
            <a:endParaRPr lang="ru-RU" sz="3200" b="1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 descr=" Лучшие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990" y="430345"/>
            <a:ext cx="4296578" cy="539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3475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Какие «вечные вопросы» подняты автором романа?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033" y="1924098"/>
            <a:ext cx="4206135" cy="43434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881" y="1954853"/>
            <a:ext cx="3192297" cy="431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Булгаковские</a:t>
            </a: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герои их библейские прототипы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3" y="1926989"/>
            <a:ext cx="4749420" cy="4408226"/>
          </a:xfrm>
        </p:spPr>
      </p:pic>
      <p:sp>
        <p:nvSpPr>
          <p:cNvPr id="5" name="Прямоугольник 4"/>
          <p:cNvSpPr/>
          <p:nvPr/>
        </p:nvSpPr>
        <p:spPr>
          <a:xfrm>
            <a:off x="5463654" y="2231873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</a:rPr>
              <a:t>Многие образы романа восходят к впечатлениям и фантазиям детства. Однажды своей сестре Наде двенадцатилетний Булгаков сказал: « Ты думаешь, я сегодня  ночью спал? Я был на приеме у сатаны!» Огромное впечатление на юного Михаила Афанасьевича произвела открывшаяся  в Киеве в начале 1902 года панорама «Голгофа».  Будущий автор знаменитейшего романа хорошо  знал библейские тексты – в гимназии по закону Божию у него была «пятерка».</a:t>
            </a:r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3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Воланд</a:t>
            </a:r>
            <a:r>
              <a:rPr lang="ru-RU" sz="6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sz="60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0555" y="1081458"/>
            <a:ext cx="7839274" cy="5087329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Прототип – библейский образ Люцифера – падшего ангела, свергнутого Богом.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Более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всего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Воланд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связан с Мефистофелем из трагедии «Фауст» Гете пишет: «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Junker </a:t>
            </a:r>
            <a:r>
              <a:rPr lang="en-US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Voland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kommt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!» «Дорогу! –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чорт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идет!» (в сцене «Вальпургиева ночь», прокладывая себе и Фаусту дорогу на гору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Брокен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среди нечисти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Связь эта закреплена и эпиграфом к роману, сначала он был выписан 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по-немецки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, потом – переведен  на русский. Но первым толчком к замыслу образа была музыка – опера Шарля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Гуно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, написанная на сюжет Гете и поразившая Булгакова в детстве. Вероятно, писатель видел в роли Мефистофеля Федора Шаляпина, ибо одеяние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булгаковского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Воланда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повторяет сценический костюм оперного 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певца: </a:t>
            </a: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«Он был в дорогом сером костюме, в заграничных, в цвет костюма, туфлях. Серый берет он лихо заломил за ухо, под мышкой нес трость с черным набалдашником в  виде головы пуделя».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  <p:pic>
        <p:nvPicPr>
          <p:cNvPr id="4" name="Содержимое 5" descr="http://litvinovs.net/pantry/mm_artwork/other/m&amp;m_woland_orangesun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308" y="1081458"/>
            <a:ext cx="3512522" cy="47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81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73457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Коровьев</a:t>
            </a: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-Фагот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8728" y="1845734"/>
            <a:ext cx="6146951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Библейский прототип – демон рыцарь (воинствующий рыцарь,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Аббадон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), упоминаемый в книге Иова.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«…Темно-фиолетовый рыцарь с мрачнейшим и никогда не улыбающимся лицом. 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- Рыцарь этот когда-то неудачно пошутил…».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97" y="1037231"/>
            <a:ext cx="3509637" cy="31217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55" y="3857414"/>
            <a:ext cx="3753652" cy="280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6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Кот Бегемот</a:t>
            </a:r>
            <a:b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42" y="1041143"/>
            <a:ext cx="3842606" cy="2481986"/>
          </a:xfrm>
        </p:spPr>
      </p:pic>
      <p:sp>
        <p:nvSpPr>
          <p:cNvPr id="5" name="Прямоугольник 4"/>
          <p:cNvSpPr/>
          <p:nvPr/>
        </p:nvSpPr>
        <p:spPr>
          <a:xfrm>
            <a:off x="5701552" y="1242849"/>
            <a:ext cx="6333566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 плотских желаний (в особенности обжорства и чревоугодия), а также демон-паж. В Библии описан как одно из двух чудовищ (наряду с </a:t>
            </a:r>
            <a:r>
              <a:rPr lang="ru-RU" b="1" u="sng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Левиафаном</a:t>
            </a:r>
            <a:r>
              <a:rPr lang="ru-RU" b="1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которых Бог демонстрирует праведнику Иову в доказательство Своего могущества. Его имя упоминается в апокрифической ветхозаветной книге Еноха. Имя "Бегемот" на древнееврейском означает "животные" (во мн. числе), что свидетельствует о непомерной величине и могуществе этого существа. В иудейских преданиях Бегемот считается царем зверей; в конце времен Бегемот и Левиафан должны убить друг друга в последней схватке, их мясо будет служить пищей праведников на пиру Мессии. </a:t>
            </a:r>
            <a:endParaRPr lang="ru-RU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808" y="3030581"/>
            <a:ext cx="2739279" cy="300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2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Ведьма </a:t>
            </a:r>
            <a:r>
              <a:rPr lang="ru-RU" b="1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Гелла</a:t>
            </a: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0153" y="1899522"/>
            <a:ext cx="6078070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Библейско-мифологический прототип – демон-суккуб (демон физиологических наслаждений).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 средневековых легендах </a:t>
            </a:r>
            <a:r>
              <a:rPr lang="ru-RU" sz="2400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демоница</a:t>
            </a:r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посещающая ночью мужчин.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 Библии – дьявол в женском обличии(Книга Иова, Книга Еноха).</a:t>
            </a:r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3619">
            <a:off x="255492" y="882985"/>
            <a:ext cx="3237099" cy="40966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9497">
            <a:off x="1618643" y="3717398"/>
            <a:ext cx="4150322" cy="247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5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rsu.edu.ru/files/e-learning/History_of_Art/Pictures/imgs/new/gl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194444" y="2703263"/>
            <a:ext cx="361473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283" y="1857364"/>
            <a:ext cx="4471990" cy="342733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Чего </a:t>
            </a:r>
            <a:r>
              <a:rPr lang="ru-RU" sz="4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в нем больше – </a:t>
            </a:r>
            <a:r>
              <a:rPr lang="ru-RU" sz="4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божественного </a:t>
            </a:r>
            <a:r>
              <a:rPr lang="ru-RU" sz="4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или человеческого?</a:t>
            </a:r>
            <a:endParaRPr lang="ru-RU" sz="4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 flipV="1">
            <a:off x="10001811" y="6638730"/>
            <a:ext cx="609600" cy="1550491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32213" y="342328"/>
            <a:ext cx="7530352" cy="7199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i="1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Иешуа</a:t>
            </a:r>
            <a:r>
              <a:rPr lang="ru-RU" sz="40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– Иисус Христос?</a:t>
            </a:r>
            <a:endParaRPr lang="ru-RU" sz="4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682" y="1425387"/>
            <a:ext cx="3212894" cy="276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8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Образ Понтия Пилата</a:t>
            </a:r>
            <a:br>
              <a:rPr lang="ru-RU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b="1" i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7188" y="1845734"/>
            <a:ext cx="6758492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Римский прокуратор Иудеи с 26 по 36 гг. н.э.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«…Видит он одно и тоже –лунную дорогу, и хочет пойти по ней  и разговаривать с арестантом Га-</a:t>
            </a:r>
            <a:r>
              <a:rPr lang="ru-RU" sz="2400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Ноцри</a:t>
            </a:r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потому что, как он утверждает он чего-то не договорил тогда, давно, четырнадцатого числа весеннего месяца нисана».</a:t>
            </a:r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2" y="1413261"/>
            <a:ext cx="3084353" cy="466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 Ретроград 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24244" y="2038127"/>
            <a:ext cx="49292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910" y="214290"/>
            <a:ext cx="8043890" cy="214314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За что наказан Понтий Пилат?</a:t>
            </a: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0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9435" y="1364681"/>
            <a:ext cx="4724400" cy="4511684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«Один из самых главных пороков человеческих – трусость».</a:t>
            </a:r>
            <a:br>
              <a:rPr lang="ru-RU" sz="36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6" name="Содержимое 5" descr="http://t0.gstatic.com/images?q=tbn:ANd9GcTNF3Kp4qGcGvr9nvz5Ay2VxXpK-YygBYR7-2tEv-DZf6sMZIpH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9212" y="637709"/>
            <a:ext cx="4067205" cy="523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78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Цели урока:</a:t>
            </a:r>
            <a:endParaRPr lang="ru-RU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Bookman Old Style" panose="02050604050505020204" pitchFamily="18" charset="0"/>
              </a:rPr>
              <a:t>1) Определить, в чем заключается религиозно-философская проблематика романа;</a:t>
            </a:r>
          </a:p>
          <a:p>
            <a:r>
              <a:rPr lang="ru-RU" sz="2800" b="1" i="1" dirty="0" smtClean="0">
                <a:latin typeface="Bookman Old Style" panose="02050604050505020204" pitchFamily="18" charset="0"/>
              </a:rPr>
              <a:t>2)  Обозначить проблема финала;</a:t>
            </a:r>
          </a:p>
          <a:p>
            <a:r>
              <a:rPr lang="ru-RU" sz="2800" b="1" i="1" dirty="0" smtClean="0">
                <a:latin typeface="Bookman Old Style" panose="02050604050505020204" pitchFamily="18" charset="0"/>
              </a:rPr>
              <a:t>3) Выявить основные литературоведческие подходы к  трактовке финала;</a:t>
            </a:r>
          </a:p>
          <a:p>
            <a:r>
              <a:rPr lang="ru-RU" sz="2800" b="1" i="1" dirty="0" smtClean="0">
                <a:latin typeface="Bookman Old Style" panose="02050604050505020204" pitchFamily="18" charset="0"/>
              </a:rPr>
              <a:t>4)  Определить значимость романа в отечественной литературе.</a:t>
            </a:r>
            <a:endParaRPr lang="ru-RU" sz="2800" b="1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02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7976" y="535111"/>
            <a:ext cx="4370295" cy="40116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Почему Мастер и Маргарита умирают?</a:t>
            </a:r>
            <a:b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Почему Мастер «не заслужил света», а «заслужи покой»?</a:t>
            </a:r>
            <a:endParaRPr lang="ru-RU" sz="32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114" y="2251399"/>
            <a:ext cx="4170922" cy="2814917"/>
          </a:xfrm>
        </p:spPr>
      </p:pic>
      <p:pic>
        <p:nvPicPr>
          <p:cNvPr id="6" name="Содержимое 5" descr="http://litvinovs.net/pantry/mm_artwork/efimenko/efimenko_55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700" y="942186"/>
            <a:ext cx="2830433" cy="412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323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Что символизирует свет?</a:t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Кто </a:t>
            </a:r>
            <a:r>
              <a:rPr lang="ru-RU" sz="32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из героев романа достоин света?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ru-RU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Содержимое 4" descr="http://litvinovs.net/pantry/mm_artwork/efimenko/efimenko_5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24076" y="1623785"/>
            <a:ext cx="37862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itvinovs.net/pantry/mm_artwork/efimenko/efimenko_6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7438" y="1662004"/>
            <a:ext cx="3786214" cy="48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73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2695" y="3200003"/>
            <a:ext cx="7143973" cy="2259106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Роман Булгакова «Мастер и Маргарита» - одно из загадочнейших явлений русской литературы </a:t>
            </a:r>
            <a:r>
              <a:rPr lang="en-US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XX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века. 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Это роман-миф, роман-притча, религиозно-философский роман.</a:t>
            </a:r>
            <a:b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Это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произведение имеет множество вариантов прочтения, ни  один из читателей не  остается 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равнодушным.  Споры о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ромне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продолжаются по сей день.</a:t>
            </a: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8268" y="713326"/>
            <a:ext cx="10058400" cy="40233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 чем значимость романа Булгакова?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19" y="2250701"/>
            <a:ext cx="4129021" cy="248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50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Какие вы знаете варианты названия романа?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9913">
            <a:off x="618758" y="1307877"/>
            <a:ext cx="3329999" cy="4695558"/>
          </a:xfrm>
        </p:spPr>
      </p:pic>
      <p:sp>
        <p:nvSpPr>
          <p:cNvPr id="5" name="TextBox 4"/>
          <p:cNvSpPr txBox="1"/>
          <p:nvPr/>
        </p:nvSpPr>
        <p:spPr>
          <a:xfrm>
            <a:off x="4428781" y="2192357"/>
            <a:ext cx="59931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 первоначальном варианте романа не было Мастера и Маргариты. Сатирический роман «о дьяволе» в сохранившихся черновиках имел следующие варианты названия: «Гастроль», «Сын…», «Черный маг», «Копыто инженера», «Консультант с копытом». В 1932 году автор рассматривает несколько вариантов названия: «Сатана», «Черный  богослов», «Он появился», «Подкова иностранца».</a:t>
            </a:r>
            <a:endParaRPr lang="ru-RU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25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6965" y="218365"/>
            <a:ext cx="4836778" cy="569111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Почему автор отказался от вынесения в заглавие имени дьявола, как это было в черновиках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? </a:t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Почему роман называется «Мастер и Маргарита»?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2" y="1052560"/>
            <a:ext cx="6188807" cy="4022725"/>
          </a:xfrm>
        </p:spPr>
      </p:pic>
    </p:spTree>
    <p:extLst>
      <p:ext uri="{BB962C8B-B14F-4D97-AF65-F5344CB8AC3E}">
        <p14:creationId xmlns:p14="http://schemas.microsoft.com/office/powerpoint/2010/main" val="72257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 Королев 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35020" y="1895251"/>
            <a:ext cx="3686513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975" y="488952"/>
            <a:ext cx="8229600" cy="151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/>
              <a:t/>
            </a:r>
            <a:br>
              <a:rPr lang="ru-RU" sz="4000" b="1" i="1" dirty="0"/>
            </a:br>
            <a:r>
              <a:rPr lang="ru-RU" sz="4000" b="1" i="1" dirty="0"/>
              <a:t> </a:t>
            </a:r>
            <a:br>
              <a:rPr lang="ru-RU" sz="4000" b="1" i="1" dirty="0"/>
            </a:b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Почему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Булгаков эпиграфом к роману берет строки из «Фауста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» И.В. Гете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?</a:t>
            </a:r>
            <a:r>
              <a:rPr 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sz="36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3154" y="259540"/>
            <a:ext cx="6330399" cy="25912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В чем особенности композиции произведения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?</a:t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Сколько сюжетных</a:t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линий?</a:t>
            </a:r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Содержимое 7" descr="http://litvinovs.net/pantry/mm_artwork/efimenko/efimenko_3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3754" y="1106704"/>
            <a:ext cx="3547658" cy="4810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262" y="2850776"/>
            <a:ext cx="4940608" cy="336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274638"/>
            <a:ext cx="4378935" cy="5083188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Назовите темы романа. 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Какая </a:t>
            </a:r>
            <a:r>
              <a:rPr lang="ru-RU" sz="36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из них основная? </a:t>
            </a:r>
            <a:r>
              <a:rPr lang="ru-RU" sz="36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Докажите свою точку зрения.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6" name="Содержимое 5" descr="http://litvinovs.net/pantry/mm_artwork/other/m&amp;m_woland_literator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60107" y="274638"/>
            <a:ext cx="445275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47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104" y="2557822"/>
            <a:ext cx="4408227" cy="408090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В чем заключается миссия </a:t>
            </a:r>
            <a:r>
              <a:rPr lang="ru-RU" sz="3200" b="1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Воланда</a:t>
            </a:r>
            <a:r>
              <a:rPr lang="ru-RU" sz="32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в Москве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?</a:t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Почему он появляется со свитой в Москве 1930-х гг.?</a:t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</a:br>
            <a:endParaRPr lang="ru-RU" b="1" dirty="0">
              <a:solidFill>
                <a:srgbClr val="C00000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62333" y="526531"/>
            <a:ext cx="4408227" cy="1417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«Люди как люди»:</a:t>
            </a:r>
            <a:b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5" descr="http://litvinovs.net/pantry/mm_artwork/efimenko/efimenko_42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4120" y="315210"/>
            <a:ext cx="450059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383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310" y="438411"/>
            <a:ext cx="6092431" cy="177252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«Каждому воздастся по его вере…»:</a:t>
            </a:r>
            <a:r>
              <a:rPr lang="ru-RU" sz="40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40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endParaRPr lang="ru-RU" sz="4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Содержимое 3" descr=" Неизвестный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448391">
            <a:off x="7114581" y="539340"/>
            <a:ext cx="3761439" cy="522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9934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AF501B3-F45B-4361-BA52-9CD563CFC0B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14651" y="2351370"/>
            <a:ext cx="4237483" cy="350652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Кто из героев романа и за что наказан? </a:t>
            </a:r>
          </a:p>
          <a:p>
            <a:pPr algn="ctr"/>
            <a:endParaRPr lang="ru-RU" sz="4000" b="1" i="1" dirty="0" smtClean="0">
              <a:solidFill>
                <a:srgbClr val="002060"/>
              </a:solidFill>
            </a:endParaRPr>
          </a:p>
          <a:p>
            <a:pPr algn="ctr"/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2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112</TotalTime>
  <Words>734</Words>
  <Application>Microsoft Office PowerPoint</Application>
  <PresentationFormat>Широкоэкранный</PresentationFormat>
  <Paragraphs>59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Bookman Old Style</vt:lpstr>
      <vt:lpstr>Calibri</vt:lpstr>
      <vt:lpstr>Calibri Light</vt:lpstr>
      <vt:lpstr>Monotype Corsiva</vt:lpstr>
      <vt:lpstr>Times New Roman</vt:lpstr>
      <vt:lpstr>Ретро</vt:lpstr>
      <vt:lpstr>Религиозно-философская проблематика романа и смысл финала</vt:lpstr>
      <vt:lpstr>Цели урока:</vt:lpstr>
      <vt:lpstr>Какие вы знаете варианты названия романа?</vt:lpstr>
      <vt:lpstr>Почему автор отказался от вынесения в заглавие имени дьявола, как это было в черновиках?   Почему роман называется «Мастер и Маргарита»? </vt:lpstr>
      <vt:lpstr>   Почему Булгаков эпиграфом к роману берет строки из «Фауста» И.В. Гете? </vt:lpstr>
      <vt:lpstr>В чем особенности композиции произведения?     Сколько сюжетных линий?</vt:lpstr>
      <vt:lpstr>Назовите темы романа.     Какая из них основная? Докажите свою точку зрения. </vt:lpstr>
      <vt:lpstr>В чем заключается миссия Воланда в Москве?   Почему он появляется со свитой в Москве 1930-х гг.?  </vt:lpstr>
      <vt:lpstr>«Каждому воздастся по его вере…»: </vt:lpstr>
      <vt:lpstr>Какие «вечные вопросы» подняты автором романа?</vt:lpstr>
      <vt:lpstr>Булгаковские герои их библейские прототипы</vt:lpstr>
      <vt:lpstr>Воланд </vt:lpstr>
      <vt:lpstr>Коровьев-Фагот</vt:lpstr>
      <vt:lpstr>Кот Бегемот </vt:lpstr>
      <vt:lpstr>Ведьма Гелла </vt:lpstr>
      <vt:lpstr>Чего в нем больше – божественного или человеческого?</vt:lpstr>
      <vt:lpstr>Образ Понтия Пилата </vt:lpstr>
      <vt:lpstr> За что наказан Понтий Пилат? </vt:lpstr>
      <vt:lpstr>«Один из самых главных пороков человеческих – трусость».  </vt:lpstr>
      <vt:lpstr>Почему Мастер и Маргарита умирают?   Почему Мастер «не заслужил света», а «заслужи покой»?</vt:lpstr>
      <vt:lpstr>Что символизирует свет? Кто из героев романа достоин света? </vt:lpstr>
      <vt:lpstr>Роман Булгакова «Мастер и Маргарита» - одно из загадочнейших явлений русской литературы XX века. Это роман-миф, роман-притча, религиозно-философский роман. Это произведение имеет множество вариантов прочтения, ни  один из читателей не  остается равнодушным.  Споры о ромне продолжаются по сей день.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Религиозно-философская проблематика романа и смысл финала</dc:title>
  <dc:creator>KaphedraLiMHK</dc:creator>
  <cp:lastModifiedBy>KaphedraLiMHK</cp:lastModifiedBy>
  <cp:revision>11</cp:revision>
  <dcterms:created xsi:type="dcterms:W3CDTF">2015-03-27T22:31:08Z</dcterms:created>
  <dcterms:modified xsi:type="dcterms:W3CDTF">2015-03-28T00:23:59Z</dcterms:modified>
</cp:coreProperties>
</file>