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ВИКТОРИНА </a:t>
            </a:r>
            <a:br>
              <a:rPr lang="ru-RU" dirty="0" smtClean="0"/>
            </a:br>
            <a:r>
              <a:rPr lang="ru-RU" sz="1800" dirty="0" smtClean="0"/>
              <a:t>ПО ТВОРЧЕСТВУ</a:t>
            </a:r>
            <a:br>
              <a:rPr lang="ru-RU" sz="1800" dirty="0" smtClean="0"/>
            </a:br>
            <a:r>
              <a:rPr lang="ru-RU" sz="3600" dirty="0" smtClean="0"/>
              <a:t>М.Ю. Лермонтова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7 – 11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9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5: Дуплет.</a:t>
            </a:r>
          </a:p>
          <a:p>
            <a:r>
              <a:rPr lang="ru-RU" sz="2400" dirty="0" smtClean="0"/>
              <a:t>1. Из </a:t>
            </a:r>
            <a:r>
              <a:rPr lang="ru-RU" sz="2400" dirty="0"/>
              <a:t>двух основных элементов исторического герба этого города первый, крепость, был перенесен в советский герб практически без изменений, а второй, разумеется, был заменен. Правда, герб от этого потерял большую часть смысла. </a:t>
            </a:r>
            <a:endParaRPr lang="ru-RU" sz="2400" dirty="0" smtClean="0"/>
          </a:p>
          <a:p>
            <a:r>
              <a:rPr lang="ru-RU" sz="2400" dirty="0" smtClean="0"/>
              <a:t>Назовите </a:t>
            </a:r>
            <a:r>
              <a:rPr lang="ru-RU" sz="2400" dirty="0"/>
              <a:t>этот город.</a:t>
            </a:r>
          </a:p>
          <a:p>
            <a:r>
              <a:rPr lang="ru-RU" sz="2400" dirty="0"/>
              <a:t>2. В судьбе Лермонтова ОНА сыграла роковую роль. Благодаря ЕЙ, вместо того чтоб поехать в полк, Михаил Юрьевич отправился в Пятигорск, где вскоре погиб. </a:t>
            </a:r>
            <a:endParaRPr lang="ru-RU" sz="2400" dirty="0" smtClean="0"/>
          </a:p>
          <a:p>
            <a:r>
              <a:rPr lang="ru-RU" sz="2400" dirty="0" smtClean="0"/>
              <a:t>Назовите </a:t>
            </a:r>
            <a:r>
              <a:rPr lang="ru-RU" sz="2400" dirty="0"/>
              <a:t>ЕЕ.</a:t>
            </a:r>
          </a:p>
        </p:txBody>
      </p:sp>
    </p:spTree>
    <p:extLst>
      <p:ext uri="{BB962C8B-B14F-4D97-AF65-F5344CB8AC3E}">
        <p14:creationId xmlns:p14="http://schemas.microsoft.com/office/powerpoint/2010/main" val="98258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5958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</a:t>
            </a:r>
          </a:p>
          <a:p>
            <a:r>
              <a:rPr lang="ru-RU" sz="2400" dirty="0"/>
              <a:t>1. Орел.</a:t>
            </a:r>
          </a:p>
          <a:p>
            <a:r>
              <a:rPr lang="ru-RU" sz="2400" dirty="0"/>
              <a:t>2. Решка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Комментарии: В советском гербе города Орел вместо царского орла были серп и молот. Лермонтов бросал монету, решая, ехать ли ему в полк или на отдых, в Пятигорск. Выпала решка, Лермонтов поехал в Пятигорск и через две недели погиб на дуэли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7397"/>
            <a:ext cx="2222376" cy="21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6: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Произведение </a:t>
            </a:r>
            <a:r>
              <a:rPr lang="ru-RU" sz="2400" dirty="0"/>
              <a:t>бывшего поручика </a:t>
            </a:r>
            <a:r>
              <a:rPr lang="ru-RU" sz="2400" dirty="0" err="1"/>
              <a:t>Тенгинского</a:t>
            </a:r>
            <a:r>
              <a:rPr lang="ru-RU" sz="2400" dirty="0"/>
              <a:t> полка вышло в свет первым изданием в 1856 году в немецком городе Карлсруэ. В том же году в Омске в семье штабс-капитана того же </a:t>
            </a:r>
            <a:r>
              <a:rPr lang="ru-RU" sz="2400" dirty="0" err="1"/>
              <a:t>Тенгинского</a:t>
            </a:r>
            <a:r>
              <a:rPr lang="ru-RU" sz="2400" dirty="0"/>
              <a:t> пехотного полка родился мальчик, значительную часть своего творчества посвятивший этому произведению. 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Как </a:t>
            </a:r>
            <a:r>
              <a:rPr lang="ru-RU" sz="2400" dirty="0"/>
              <a:t>его звали?</a:t>
            </a:r>
          </a:p>
        </p:txBody>
      </p:sp>
    </p:spTree>
    <p:extLst>
      <p:ext uri="{BB962C8B-B14F-4D97-AF65-F5344CB8AC3E}">
        <p14:creationId xmlns:p14="http://schemas.microsoft.com/office/powerpoint/2010/main" val="126383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5886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 </a:t>
            </a:r>
            <a:endParaRPr lang="ru-RU" sz="2400" dirty="0" smtClean="0"/>
          </a:p>
          <a:p>
            <a:r>
              <a:rPr lang="ru-RU" sz="2400" dirty="0" smtClean="0"/>
              <a:t>Михаил  </a:t>
            </a:r>
            <a:r>
              <a:rPr lang="ru-RU" sz="2400" dirty="0"/>
              <a:t>Александрович Врубель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6213970" cy="3451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64" y="404664"/>
            <a:ext cx="284054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9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7: </a:t>
            </a:r>
            <a:endParaRPr lang="ru-RU" sz="2400" dirty="0" smtClean="0"/>
          </a:p>
          <a:p>
            <a:r>
              <a:rPr lang="ru-RU" sz="2400" dirty="0" smtClean="0"/>
              <a:t>Мнения </a:t>
            </a:r>
            <a:r>
              <a:rPr lang="ru-RU" sz="2400" dirty="0"/>
              <a:t>о его внешности были очень противоречивыми. Сам о себе он говорил: «Судьба подарила мне общую армейскую наружность». Одни люди, лично знавшие его, говорили: «небольшие калмыцкие глаза, но живые с огнем», «выразительные», другие: «большие глаза сверкали мрачным огнем» или «приветливые с душевной теплотой». Одни говорили: «огромная голова», «широкий, но не высокий лоб», другие: «необыкновенно высокий лоб</a:t>
            </a:r>
            <a:r>
              <a:rPr lang="ru-RU" sz="2400" dirty="0" smtClean="0"/>
              <a:t>».</a:t>
            </a:r>
          </a:p>
          <a:p>
            <a:endParaRPr lang="ru-RU" sz="2400" dirty="0"/>
          </a:p>
          <a:p>
            <a:r>
              <a:rPr lang="ru-RU" sz="2400" dirty="0" smtClean="0"/>
              <a:t> </a:t>
            </a:r>
            <a:r>
              <a:rPr lang="ru-RU" sz="2400" dirty="0"/>
              <a:t>И все же назовите его.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222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Ответ: </a:t>
            </a:r>
            <a:endParaRPr lang="ru-RU" sz="2800" dirty="0" smtClean="0"/>
          </a:p>
          <a:p>
            <a:r>
              <a:rPr lang="ru-RU" sz="2800" dirty="0" smtClean="0"/>
              <a:t>Лермонтов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56" y="692696"/>
            <a:ext cx="439537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7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8: Многим иностранцам о городе Екатеринбурге известен только один факт. Видимо, немного больше знал Маяковский, когда написал стихотворение «Екатеринбург – Свердловск».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	Закончите </a:t>
            </a:r>
            <a:r>
              <a:rPr lang="ru-RU" sz="2400" dirty="0"/>
              <a:t>фрагмент этого стихотворения, если его последняя строка взята из Лермонтова:</a:t>
            </a:r>
          </a:p>
          <a:p>
            <a:r>
              <a:rPr lang="ru-RU" sz="2400" dirty="0"/>
              <a:t>«Здесь кедр топором перетроган,</a:t>
            </a:r>
          </a:p>
          <a:p>
            <a:r>
              <a:rPr lang="ru-RU" sz="2400" dirty="0"/>
              <a:t>Зарубки у корня горы,</a:t>
            </a:r>
          </a:p>
          <a:p>
            <a:r>
              <a:rPr lang="ru-RU" sz="2400" dirty="0"/>
              <a:t>У кедра под корнем дорога…».</a:t>
            </a:r>
          </a:p>
        </p:txBody>
      </p:sp>
    </p:spTree>
    <p:extLst>
      <p:ext uri="{BB962C8B-B14F-4D97-AF65-F5344CB8AC3E}">
        <p14:creationId xmlns:p14="http://schemas.microsoft.com/office/powerpoint/2010/main" val="833017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5813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</a:t>
            </a:r>
            <a:endParaRPr lang="ru-RU" sz="2400" dirty="0" smtClean="0"/>
          </a:p>
          <a:p>
            <a:r>
              <a:rPr lang="ru-RU" sz="2400" dirty="0" smtClean="0"/>
              <a:t>«… </a:t>
            </a:r>
            <a:r>
              <a:rPr lang="ru-RU" sz="2400" dirty="0"/>
              <a:t>И в ней император зарыт».</a:t>
            </a:r>
          </a:p>
        </p:txBody>
      </p:sp>
    </p:spTree>
    <p:extLst>
      <p:ext uri="{BB962C8B-B14F-4D97-AF65-F5344CB8AC3E}">
        <p14:creationId xmlns:p14="http://schemas.microsoft.com/office/powerpoint/2010/main" val="300036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3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 9: </a:t>
            </a:r>
            <a:endParaRPr lang="ru-RU" sz="2400" dirty="0" smtClean="0"/>
          </a:p>
          <a:p>
            <a:r>
              <a:rPr lang="ru-RU" sz="2400" dirty="0" smtClean="0"/>
              <a:t>Иероглиф </a:t>
            </a:r>
            <a:r>
              <a:rPr lang="ru-RU" sz="2400" dirty="0"/>
              <a:t>«</a:t>
            </a:r>
            <a:r>
              <a:rPr lang="ru-RU" sz="2400" dirty="0" err="1"/>
              <a:t>сы</a:t>
            </a:r>
            <a:r>
              <a:rPr lang="ru-RU" sz="2400" dirty="0"/>
              <a:t>» в китайском языке означает «разрезание». Иероглиф «</a:t>
            </a:r>
            <a:r>
              <a:rPr lang="ru-RU" sz="2400" dirty="0" err="1"/>
              <a:t>мо</a:t>
            </a:r>
            <a:r>
              <a:rPr lang="ru-RU" sz="2400" dirty="0"/>
              <a:t>» означает «спокойствие», а также используется как отрицательная частица. Иероглиф «</a:t>
            </a:r>
            <a:r>
              <a:rPr lang="ru-RU" sz="2400" dirty="0" err="1"/>
              <a:t>кэ</a:t>
            </a:r>
            <a:r>
              <a:rPr lang="ru-RU" sz="2400" dirty="0"/>
              <a:t>» означает «злаки». Военачальник высокого ранга, верный слуга своего императора, перед началом великой битвы призвал своих воинов принять смерть недалеко от места, название которого записывается этими иероглифами. </a:t>
            </a:r>
            <a:endParaRPr lang="ru-RU" sz="2400" dirty="0" smtClean="0"/>
          </a:p>
          <a:p>
            <a:r>
              <a:rPr lang="ru-RU" sz="2400" dirty="0"/>
              <a:t>	</a:t>
            </a:r>
            <a:endParaRPr lang="ru-RU" sz="2400" dirty="0" smtClean="0"/>
          </a:p>
          <a:p>
            <a:r>
              <a:rPr lang="ru-RU" sz="2400" dirty="0" smtClean="0"/>
              <a:t>Назовите </a:t>
            </a:r>
            <a:r>
              <a:rPr lang="ru-RU" sz="2400" dirty="0"/>
              <a:t>иноземного правителя, против которого сражался этот военачальник.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29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4830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Ответ: </a:t>
            </a:r>
            <a:endParaRPr lang="ru-RU" sz="2800" dirty="0" smtClean="0"/>
          </a:p>
          <a:p>
            <a:r>
              <a:rPr lang="ru-RU" sz="2800" dirty="0" smtClean="0"/>
              <a:t>Наполеон</a:t>
            </a:r>
            <a:r>
              <a:rPr lang="ru-RU" sz="28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97838"/>
            <a:ext cx="4830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Комментарии: Слово «Москва» по-китайски записывается иероглифами </a:t>
            </a:r>
            <a:r>
              <a:rPr lang="ru-RU" sz="2000" dirty="0" err="1"/>
              <a:t>мо-сы-кэ</a:t>
            </a:r>
            <a:r>
              <a:rPr lang="ru-RU" sz="2000" dirty="0"/>
              <a:t>, но не из смысловых, а из фонетических соображений. Битва, о которой говорится в вопросе, – это Бородинское сражение. В стихотворении Лермонтова «Бородино» русский полковник, «слуга царю» (а точнее, императору Александру), призывает своих солдат: «Ребята! не Москва ль за нами? Умремте ж под Москвой…».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32" y="692696"/>
            <a:ext cx="3095944" cy="38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4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800" dirty="0" smtClean="0"/>
              <a:t>Вопрос </a:t>
            </a:r>
            <a:r>
              <a:rPr lang="ru-RU" sz="2800" dirty="0"/>
              <a:t>1: Все мы еще со школы знаем, что 1-й открещивался от 2-го, – не отрицая, впрочем, некоторого сходства с последним. Однако, по мнению исследователей, 1-й и 2-й вполне могли быть дальними родственниками. Кстати, имя 2-го у нас часто ассоциируется с неким, с позволения сказать, «ребенком». </a:t>
            </a:r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dirty="0" smtClean="0"/>
              <a:t>Назовите </a:t>
            </a:r>
            <a:r>
              <a:rPr lang="ru-RU" sz="2800" dirty="0"/>
              <a:t>этого «ребенка».</a:t>
            </a:r>
          </a:p>
        </p:txBody>
      </p:sp>
    </p:spTree>
    <p:extLst>
      <p:ext uri="{BB962C8B-B14F-4D97-AF65-F5344CB8AC3E}">
        <p14:creationId xmlns:p14="http://schemas.microsoft.com/office/powerpoint/2010/main" val="8823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10: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Великий </a:t>
            </a:r>
            <a:r>
              <a:rPr lang="ru-RU" sz="2400" dirty="0"/>
              <a:t>князь Михаил Павлович, прочитав некое произведение, заявил: «Был у нас итальянский Вельзевул, английский Люцифер, немецкий Мефистофель, теперь явился русский ОН, значит, нечистой силы прибыло. Я только никак не пойму, кто кого создал: АВТОР – духа зла, или дух зла – АВТОРА?».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Догадавшись</a:t>
            </a:r>
            <a:r>
              <a:rPr lang="ru-RU" sz="2400" dirty="0"/>
              <a:t>, о какой поэме, написанной в конце 30-х годов XIX века, идет речь, назовите ее АВТОРА.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1103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6246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</a:t>
            </a:r>
            <a:endParaRPr lang="ru-RU" sz="2400" dirty="0" smtClean="0"/>
          </a:p>
          <a:p>
            <a:r>
              <a:rPr lang="ru-RU" sz="2400" dirty="0" smtClean="0"/>
              <a:t>Михаил </a:t>
            </a:r>
            <a:r>
              <a:rPr lang="ru-RU" sz="2400" dirty="0"/>
              <a:t>Юрьевич Лермонтов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90710"/>
            <a:ext cx="36480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6174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11: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Назовите </a:t>
            </a:r>
            <a:r>
              <a:rPr lang="ru-RU" sz="2400" dirty="0"/>
              <a:t>стихотворение Лермонтова 1837 г., на автографе которого В.Ф. Одоевский пометил: «Стихотворение, которое не могло быть напечатано».</a:t>
            </a:r>
          </a:p>
        </p:txBody>
      </p:sp>
    </p:spTree>
    <p:extLst>
      <p:ext uri="{BB962C8B-B14F-4D97-AF65-F5344CB8AC3E}">
        <p14:creationId xmlns:p14="http://schemas.microsoft.com/office/powerpoint/2010/main" val="1035758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5866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Смерть поэта».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66" y="2132856"/>
            <a:ext cx="4936734" cy="37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93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 12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 </a:t>
            </a:r>
            <a:r>
              <a:rPr lang="ru-RU" sz="2400" dirty="0"/>
              <a:t>Вересаев образно назвал это «обыск сердца». </a:t>
            </a:r>
            <a:endParaRPr lang="ru-RU" sz="2400" dirty="0" smtClean="0"/>
          </a:p>
          <a:p>
            <a:r>
              <a:rPr lang="ru-RU" sz="2400" dirty="0"/>
              <a:t>	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Назовите </a:t>
            </a:r>
            <a:r>
              <a:rPr lang="ru-RU" sz="2400" dirty="0"/>
              <a:t>хотя бы две из трех повестей Лермонтова, о чтении которых можно сказать то же самое.</a:t>
            </a:r>
          </a:p>
        </p:txBody>
      </p:sp>
    </p:spTree>
    <p:extLst>
      <p:ext uri="{BB962C8B-B14F-4D97-AF65-F5344CB8AC3E}">
        <p14:creationId xmlns:p14="http://schemas.microsoft.com/office/powerpoint/2010/main" val="300210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59584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Ответ</a:t>
            </a:r>
            <a:r>
              <a:rPr lang="ru-RU" sz="2800" dirty="0" smtClean="0"/>
              <a:t>: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 </a:t>
            </a:r>
            <a:r>
              <a:rPr lang="ru-RU" sz="2800" dirty="0"/>
              <a:t>«Тамань»,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/>
              <a:t>Княжна Мери», </a:t>
            </a:r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dirty="0" smtClean="0"/>
              <a:t>«</a:t>
            </a:r>
            <a:r>
              <a:rPr lang="ru-RU" sz="2800" dirty="0"/>
              <a:t>Фаталист».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4570"/>
            <a:ext cx="3744416" cy="52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4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59340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13: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Эта </a:t>
            </a:r>
            <a:r>
              <a:rPr lang="ru-RU" sz="2400" dirty="0"/>
              <a:t>строка впервые встречается у писателя-декабриста Бестужева-Марлинского. Но подавляющее большинство читателей связывают эту строку с именем Лермонтова, который заимствовал ее у Бестужева-Марлинского и в 1832 г. начал ею известное стихотворение. Этой же строкой через 100 с лишним лет, в 1936 г. назвал свою повесть один из популярнейших русских писателей той поры. </a:t>
            </a:r>
            <a:r>
              <a:rPr lang="ru-RU" sz="2400" dirty="0" smtClean="0"/>
              <a:t>	</a:t>
            </a:r>
          </a:p>
          <a:p>
            <a:endParaRPr lang="ru-RU" sz="2400" dirty="0"/>
          </a:p>
          <a:p>
            <a:r>
              <a:rPr lang="ru-RU" sz="2400" dirty="0" smtClean="0"/>
              <a:t>	Воспроизведите </a:t>
            </a:r>
            <a:r>
              <a:rPr lang="ru-RU" sz="2400" dirty="0"/>
              <a:t>эту строку.</a:t>
            </a:r>
          </a:p>
        </p:txBody>
      </p:sp>
    </p:spTree>
    <p:extLst>
      <p:ext uri="{BB962C8B-B14F-4D97-AF65-F5344CB8AC3E}">
        <p14:creationId xmlns:p14="http://schemas.microsoft.com/office/powerpoint/2010/main" val="2995756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836712"/>
            <a:ext cx="6765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</a:t>
            </a:r>
            <a:r>
              <a:rPr lang="ru-RU" sz="2400"/>
              <a:t>: </a:t>
            </a:r>
            <a:endParaRPr lang="ru-RU" sz="2400" smtClean="0"/>
          </a:p>
          <a:p>
            <a:r>
              <a:rPr lang="ru-RU" sz="2400" smtClean="0"/>
              <a:t>«</a:t>
            </a:r>
            <a:r>
              <a:rPr lang="ru-RU" sz="2400" dirty="0"/>
              <a:t>Белеет парус одинокий».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8" y="2132856"/>
            <a:ext cx="5213684" cy="39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1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305342"/>
            <a:ext cx="4680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Ответ: Гарольд (Чайльд-Гарольд).</a:t>
            </a:r>
          </a:p>
          <a:p>
            <a:r>
              <a:rPr lang="ru-RU" dirty="0"/>
              <a:t>Комментарии: </a:t>
            </a:r>
          </a:p>
          <a:p>
            <a:r>
              <a:rPr lang="ru-RU" dirty="0"/>
              <a:t>«Нет, я не Байрон, я другой,</a:t>
            </a:r>
          </a:p>
          <a:p>
            <a:r>
              <a:rPr lang="ru-RU" dirty="0"/>
              <a:t>Еще не ведомый избранник,</a:t>
            </a:r>
          </a:p>
          <a:p>
            <a:r>
              <a:rPr lang="ru-RU" dirty="0"/>
              <a:t>Как он, гонимый миром странник,</a:t>
            </a:r>
          </a:p>
          <a:p>
            <a:r>
              <a:rPr lang="ru-RU" dirty="0"/>
              <a:t>Но только с русскою душой»</a:t>
            </a:r>
          </a:p>
          <a:p>
            <a:r>
              <a:rPr lang="ru-RU" dirty="0"/>
              <a:t>(М.Ю. Лермонтов).</a:t>
            </a:r>
          </a:p>
          <a:p>
            <a:r>
              <a:rPr lang="ru-RU" dirty="0"/>
              <a:t>По мнению исследователей, Лермонтов был прямым потомком шотландского барда 12 в. Томаса </a:t>
            </a:r>
            <a:r>
              <a:rPr lang="ru-RU" dirty="0" err="1"/>
              <a:t>Лермонта</a:t>
            </a:r>
            <a:r>
              <a:rPr lang="ru-RU" dirty="0"/>
              <a:t>. Английский потомок этого барда женился на единственной наследнице рода Гордонов. Байрон, судя по всему, как раз и происходил из этой ветви рода Лермонтов.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91" y="542512"/>
            <a:ext cx="3552358" cy="52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3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80728"/>
            <a:ext cx="5382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2: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О </a:t>
            </a:r>
            <a:r>
              <a:rPr lang="ru-RU" sz="2400" dirty="0"/>
              <a:t>ее сестре писал Лермонтов, ее дальнюю родственницу часто путают с ее дальним родственником, а тот, кому она, по некоторым источникам, стала матерью, очень хотел стать настоящим человеком и в конце концов добился своего. </a:t>
            </a:r>
            <a:r>
              <a:rPr lang="ru-RU" sz="2400" dirty="0" smtClean="0"/>
              <a:t>	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А </a:t>
            </a:r>
            <a:r>
              <a:rPr lang="ru-RU" sz="2400" dirty="0"/>
              <a:t>как его звали?</a:t>
            </a:r>
          </a:p>
        </p:txBody>
      </p:sp>
    </p:spTree>
    <p:extLst>
      <p:ext uri="{BB962C8B-B14F-4D97-AF65-F5344CB8AC3E}">
        <p14:creationId xmlns:p14="http://schemas.microsoft.com/office/powerpoint/2010/main" val="257279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55446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Пиноккио</a:t>
            </a:r>
          </a:p>
          <a:p>
            <a:r>
              <a:rPr lang="ru-RU" sz="2400" dirty="0"/>
              <a:t>Источник(и): </a:t>
            </a:r>
          </a:p>
          <a:p>
            <a:r>
              <a:rPr lang="ru-RU" sz="2400" dirty="0"/>
              <a:t>1. </a:t>
            </a:r>
            <a:r>
              <a:rPr lang="ru-RU" sz="2400" dirty="0" err="1"/>
              <a:t>М.Ю.Лермонтов</a:t>
            </a:r>
            <a:r>
              <a:rPr lang="ru-RU" sz="2400" dirty="0"/>
              <a:t> «На севере диком…»</a:t>
            </a:r>
          </a:p>
          <a:p>
            <a:r>
              <a:rPr lang="ru-RU" sz="2400" dirty="0"/>
              <a:t>2. Карло Коллоди «Приключения Пиноккио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dirty="0"/>
              <a:t>Комментарии: Пиноккио, по некоторым источникам, сделали из сосны (об этом, кстати, можно догадаться по его имени). О другой сосне писал Лермонтов, а кедровую сосну, растущую в Сибири, часто и неправильно называют кедром (кедр тоже из семейства сосновых, но растет южнее). Пиноккио очень хотел стать настоящим живым мальчиком и в конце концов стал.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22575"/>
            <a:ext cx="2437805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5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8343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Вопрос  3: </a:t>
            </a:r>
            <a:endParaRPr lang="ru-RU" sz="2000" dirty="0" smtClean="0"/>
          </a:p>
          <a:p>
            <a:r>
              <a:rPr lang="ru-RU" sz="2000" dirty="0" smtClean="0"/>
              <a:t>1830 </a:t>
            </a:r>
            <a:r>
              <a:rPr lang="ru-RU" sz="2000" dirty="0"/>
              <a:t>год. Саратов. В доме Афанасия Алексеевича Столыпина – свадьба. В числе гостей – поэт. Чуть позже он напишет:</a:t>
            </a:r>
          </a:p>
          <a:p>
            <a:r>
              <a:rPr lang="ru-RU" sz="2000" dirty="0"/>
              <a:t>Что Чесма, </a:t>
            </a:r>
            <a:r>
              <a:rPr lang="ru-RU" sz="2000" dirty="0" err="1"/>
              <a:t>Рымник</a:t>
            </a:r>
            <a:r>
              <a:rPr lang="ru-RU" sz="2000" dirty="0"/>
              <a:t> и Полтава?</a:t>
            </a:r>
          </a:p>
          <a:p>
            <a:r>
              <a:rPr lang="ru-RU" sz="2000" dirty="0"/>
              <a:t>Я, </a:t>
            </a:r>
            <a:r>
              <a:rPr lang="ru-RU" sz="2000" dirty="0" err="1"/>
              <a:t>вспомня</a:t>
            </a:r>
            <a:r>
              <a:rPr lang="ru-RU" sz="2000" dirty="0"/>
              <a:t>, леденею весь,</a:t>
            </a:r>
          </a:p>
          <a:p>
            <a:r>
              <a:rPr lang="ru-RU" sz="2000" dirty="0"/>
              <a:t>Там души волновала слава,</a:t>
            </a:r>
          </a:p>
          <a:p>
            <a:r>
              <a:rPr lang="ru-RU" sz="2000" dirty="0"/>
              <a:t>Отчаяние было здесь.</a:t>
            </a:r>
          </a:p>
          <a:p>
            <a:r>
              <a:rPr lang="ru-RU" sz="2000" dirty="0"/>
              <a:t>Безмолвно мы ряды сомкнули,</a:t>
            </a:r>
          </a:p>
          <a:p>
            <a:r>
              <a:rPr lang="ru-RU" sz="2000" dirty="0"/>
              <a:t>Гром грянул, завизжали пули,</a:t>
            </a:r>
          </a:p>
          <a:p>
            <a:r>
              <a:rPr lang="ru-RU" sz="2000" dirty="0"/>
              <a:t>Перекрестился я.</a:t>
            </a:r>
          </a:p>
          <a:p>
            <a:r>
              <a:rPr lang="ru-RU" sz="2000" dirty="0"/>
              <a:t>Мой пал товарищ, кровь </a:t>
            </a:r>
            <a:r>
              <a:rPr lang="ru-RU" sz="2000" dirty="0" err="1"/>
              <a:t>лилася</a:t>
            </a:r>
            <a:r>
              <a:rPr lang="ru-RU" sz="2000" dirty="0"/>
              <a:t>,</a:t>
            </a:r>
          </a:p>
          <a:p>
            <a:r>
              <a:rPr lang="ru-RU" sz="2000" dirty="0"/>
              <a:t>Душа от мщения </a:t>
            </a:r>
            <a:r>
              <a:rPr lang="ru-RU" sz="2000" dirty="0" err="1"/>
              <a:t>тряслася</a:t>
            </a:r>
            <a:r>
              <a:rPr lang="ru-RU" sz="2000" dirty="0"/>
              <a:t>,</a:t>
            </a:r>
          </a:p>
          <a:p>
            <a:r>
              <a:rPr lang="ru-RU" sz="2000" dirty="0"/>
              <a:t>И пуля смерти </a:t>
            </a:r>
            <a:r>
              <a:rPr lang="ru-RU" sz="2000" dirty="0" err="1"/>
              <a:t>понеслася</a:t>
            </a:r>
            <a:endParaRPr lang="ru-RU" sz="2000" dirty="0"/>
          </a:p>
          <a:p>
            <a:r>
              <a:rPr lang="ru-RU" sz="2000" dirty="0"/>
              <a:t>Из моего ружья.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	Наверняка </a:t>
            </a:r>
            <a:r>
              <a:rPr lang="ru-RU" sz="2000" dirty="0"/>
              <a:t>Вы догадались, о чем эти строки. А кто их автор?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753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Это стихотворение </a:t>
            </a:r>
            <a:r>
              <a:rPr lang="ru-RU" sz="2400" dirty="0" err="1"/>
              <a:t>М.Ю.Лермонтова</a:t>
            </a:r>
            <a:r>
              <a:rPr lang="ru-RU" sz="2400" dirty="0"/>
              <a:t> «Поле Бородина», написанное им в 1830 г. в Саратове, во время приезда его с бабушкой </a:t>
            </a:r>
            <a:r>
              <a:rPr lang="ru-RU" sz="2400" dirty="0" err="1"/>
              <a:t>Е.А.Арсеньевой</a:t>
            </a:r>
            <a:r>
              <a:rPr lang="ru-RU" sz="2400" dirty="0"/>
              <a:t> на свадьбу ее брата, </a:t>
            </a:r>
            <a:r>
              <a:rPr lang="ru-RU" sz="2400" dirty="0" err="1"/>
              <a:t>А.А.Столыпина</a:t>
            </a:r>
            <a:r>
              <a:rPr lang="ru-RU" sz="2400" dirty="0"/>
              <a:t>. В доме деда Лермонтов встречался с ветеранами Отечественной войны 1812 г., участниками Бородинского сражения. Под впечатлением их рассказов Лермонтов и написал стихотворение «Поле Бородина». Наиболее удачные образы этого стихотворения он использовал впоследствии в поэме «Бородино» (1837).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05064"/>
            <a:ext cx="4320480" cy="23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8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24744"/>
            <a:ext cx="5094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4: </a:t>
            </a:r>
            <a:endParaRPr lang="ru-RU" sz="2400" dirty="0" smtClean="0"/>
          </a:p>
          <a:p>
            <a:r>
              <a:rPr lang="ru-RU" sz="2400" dirty="0" err="1" smtClean="0"/>
              <a:t>М.Ю.Лермонтов</a:t>
            </a:r>
            <a:r>
              <a:rPr lang="ru-RU" sz="2400" dirty="0"/>
              <a:t>. Стихотворение </a:t>
            </a:r>
            <a:r>
              <a:rPr lang="ru-RU" sz="2400" dirty="0" err="1"/>
              <a:t>А.О.Смирновой</a:t>
            </a:r>
            <a:r>
              <a:rPr lang="ru-RU" sz="2400" dirty="0"/>
              <a:t>:</a:t>
            </a:r>
          </a:p>
          <a:p>
            <a:r>
              <a:rPr lang="ru-RU" sz="2400" dirty="0"/>
              <a:t>Без вас хочу сказать вам много,</a:t>
            </a:r>
          </a:p>
          <a:p>
            <a:r>
              <a:rPr lang="ru-RU" sz="2400" dirty="0"/>
              <a:t>При вас я слушать вас хочу;</a:t>
            </a:r>
          </a:p>
          <a:p>
            <a:r>
              <a:rPr lang="ru-RU" sz="2400" dirty="0"/>
              <a:t>Но молча, вы глядите строго,</a:t>
            </a:r>
          </a:p>
          <a:p>
            <a:r>
              <a:rPr lang="ru-RU" sz="2400" dirty="0"/>
              <a:t>И я в смущении молчу.</a:t>
            </a:r>
          </a:p>
          <a:p>
            <a:r>
              <a:rPr lang="ru-RU" sz="2400" dirty="0"/>
              <a:t>Что ж делать? Речью неискусной</a:t>
            </a:r>
          </a:p>
          <a:p>
            <a:r>
              <a:rPr lang="ru-RU" sz="2400" dirty="0"/>
              <a:t>Занять ваш ум мне не дано…</a:t>
            </a:r>
          </a:p>
          <a:p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Закончите </a:t>
            </a:r>
            <a:r>
              <a:rPr lang="ru-RU" sz="2400" dirty="0"/>
              <a:t>двумя строчками это стихотворение.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77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700808"/>
            <a:ext cx="5238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Ответ: </a:t>
            </a:r>
          </a:p>
          <a:p>
            <a:r>
              <a:rPr lang="ru-RU" sz="2800" dirty="0"/>
              <a:t>«Все это было бы смешно,</a:t>
            </a:r>
          </a:p>
          <a:p>
            <a:r>
              <a:rPr lang="ru-RU" sz="2800" dirty="0"/>
              <a:t>Когда бы не было так грустно.»</a:t>
            </a:r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24" y="3333409"/>
            <a:ext cx="3665984" cy="2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8466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</TotalTime>
  <Words>907</Words>
  <Application>Microsoft Office PowerPoint</Application>
  <PresentationFormat>Экран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Паркет</vt:lpstr>
      <vt:lpstr>ВИКТОРИНА  ПО ТВОРЧЕСТВУ М.Ю. Лермонтова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ПО ТВОРЧЕСТВУ М.Ю. Лермонтова</dc:title>
  <dc:creator>Админ</dc:creator>
  <cp:lastModifiedBy>Админ</cp:lastModifiedBy>
  <cp:revision>4</cp:revision>
  <dcterms:created xsi:type="dcterms:W3CDTF">2014-03-16T08:29:15Z</dcterms:created>
  <dcterms:modified xsi:type="dcterms:W3CDTF">2014-03-16T09:21:17Z</dcterms:modified>
</cp:coreProperties>
</file>