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92" r:id="rId2"/>
    <p:sldId id="310" r:id="rId3"/>
    <p:sldId id="316" r:id="rId4"/>
    <p:sldId id="311" r:id="rId5"/>
    <p:sldId id="312" r:id="rId6"/>
    <p:sldId id="317" r:id="rId7"/>
    <p:sldId id="313" r:id="rId8"/>
    <p:sldId id="318" r:id="rId9"/>
    <p:sldId id="300" r:id="rId10"/>
    <p:sldId id="309" r:id="rId11"/>
    <p:sldId id="285" r:id="rId12"/>
    <p:sldId id="286" r:id="rId13"/>
    <p:sldId id="277" r:id="rId14"/>
    <p:sldId id="272" r:id="rId15"/>
    <p:sldId id="274" r:id="rId16"/>
    <p:sldId id="275" r:id="rId17"/>
    <p:sldId id="276" r:id="rId18"/>
    <p:sldId id="279" r:id="rId19"/>
    <p:sldId id="261" r:id="rId20"/>
    <p:sldId id="294" r:id="rId21"/>
    <p:sldId id="262" r:id="rId22"/>
    <p:sldId id="290" r:id="rId23"/>
    <p:sldId id="264" r:id="rId24"/>
    <p:sldId id="289" r:id="rId25"/>
    <p:sldId id="266" r:id="rId26"/>
    <p:sldId id="267" r:id="rId27"/>
    <p:sldId id="282" r:id="rId28"/>
    <p:sldId id="295" r:id="rId29"/>
    <p:sldId id="296" r:id="rId30"/>
    <p:sldId id="297" r:id="rId31"/>
    <p:sldId id="308" r:id="rId32"/>
    <p:sldId id="268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2"/>
    </p:penClr>
  </p:showPr>
  <p:clrMru>
    <a:srgbClr val="BD5D43"/>
    <a:srgbClr val="BF6249"/>
    <a:srgbClr val="C04E00"/>
    <a:srgbClr val="CC5300"/>
    <a:srgbClr val="A24200"/>
    <a:srgbClr val="AA543C"/>
    <a:srgbClr val="C84300"/>
    <a:srgbClr val="FF6D09"/>
    <a:srgbClr val="D64700"/>
    <a:srgbClr val="A752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96" d="100"/>
          <a:sy n="96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44BCD-3ED5-47AF-A255-2086F5B7DFCE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84176-7EC9-4615-B4C7-1279160C7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14B07-43D1-47B6-9336-25862903344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6822F-FBFB-4480-A9B1-9284D61C7A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74F26D-3552-45A7-9BF2-28354AF76B27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A37ADD-E0C3-4BCF-89F7-0C092E1CD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lomatina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Урок-викторина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 басням И.А. Крылова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 5 классе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876"/>
            <a:ext cx="7498080" cy="2676524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И.В. Саломатина</a:t>
            </a:r>
          </a:p>
          <a:p>
            <a:pPr algn="r">
              <a:buNone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isalomatina@yandex.ru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МБОУ СОШ № 61, г. Воронеж</a:t>
            </a:r>
          </a:p>
          <a:p>
            <a:pPr algn="r">
              <a:buNone/>
            </a:pPr>
            <a:endParaRPr lang="ru-RU" dirty="0">
              <a:solidFill>
                <a:srgbClr val="AA54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6226514"/>
          </a:xfrm>
        </p:spPr>
        <p:txBody>
          <a:bodyPr>
            <a:normAutofit/>
          </a:bodyPr>
          <a:lstStyle/>
          <a:p>
            <a:pPr lvl="0" indent="228600" eaLnBrk="0" fontAlgn="base" hangingPunct="0">
              <a:spcAft>
                <a:spcPct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BD5D4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структуры урока</a:t>
            </a:r>
            <a:r>
              <a:rPr lang="ru-RU" sz="2700" b="1" dirty="0" smtClean="0">
                <a:solidFill>
                  <a:srgbClr val="BD5D4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BD5D4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AA54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AA54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мобилизация</a:t>
            </a:r>
            <a: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(предполагает включение учащихся в активную интеллектуальную деятельность);</a:t>
            </a:r>
            <a:r>
              <a:rPr lang="ru-RU" sz="2700" b="1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err="1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целеполагание</a:t>
            </a:r>
            <a: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(учащиеся самостоятельно формулируют цели урока)</a:t>
            </a:r>
            <a:b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осознание недостаточности имеющихся знаний</a:t>
            </a:r>
            <a: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(учащиеся понимают, что имеющихся знаний для успешного участия в викторине недостаточно);</a:t>
            </a:r>
            <a: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коммуникация</a:t>
            </a:r>
            <a:r>
              <a:rPr lang="ru-RU" sz="2700" dirty="0" smtClean="0">
                <a:solidFill>
                  <a:srgbClr val="AA543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(поиск  новых знаний  в паре,         в группе)</a:t>
            </a:r>
            <a:endParaRPr lang="ru-RU" sz="27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  Иван Андреевич Крылов</a:t>
            </a:r>
            <a:endParaRPr lang="ru-RU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3843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000108"/>
            <a:ext cx="5286412" cy="5500726"/>
          </a:xfrm>
        </p:spPr>
        <p:txBody>
          <a:bodyPr>
            <a:normAutofit fontScale="25000" lnSpcReduction="20000"/>
          </a:bodyPr>
          <a:lstStyle/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Кто не слыхал его живого слова?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Кто в жизни с ним не встретился своей?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Бессмертные творения Крылова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Мы с каждым годом любим все сильней.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Со школьной парты с ними мы сживались,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В те дни букварь постигшие едва.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И в памяти навеки оставались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Крылатые </a:t>
            </a:r>
            <a:r>
              <a:rPr lang="ru-RU" sz="8000" dirty="0" err="1" smtClean="0">
                <a:solidFill>
                  <a:srgbClr val="A7523B"/>
                </a:solidFill>
              </a:rPr>
              <a:t>крыловские</a:t>
            </a:r>
            <a:r>
              <a:rPr lang="ru-RU" sz="8000" dirty="0" smtClean="0">
                <a:solidFill>
                  <a:srgbClr val="A7523B"/>
                </a:solidFill>
              </a:rPr>
              <a:t> слова.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Все знал и видел ум певца пытливый,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Всего сильней желая одного,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Чтоб жили жизнью вольной и счастливой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A7523B"/>
                </a:solidFill>
              </a:rPr>
              <a:t>Народ его и родина его.( </a:t>
            </a:r>
            <a:r>
              <a:rPr lang="ru-RU" sz="8000" b="1" dirty="0" smtClean="0">
                <a:solidFill>
                  <a:srgbClr val="A7523B"/>
                </a:solidFill>
              </a:rPr>
              <a:t>М. Исаковский</a:t>
            </a:r>
            <a:r>
              <a:rPr lang="ru-RU" sz="8000" dirty="0" smtClean="0">
                <a:solidFill>
                  <a:srgbClr val="A7523B"/>
                </a:solidFill>
              </a:rPr>
              <a:t>)</a:t>
            </a: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A7523B"/>
              </a:solidFill>
            </a:endParaRPr>
          </a:p>
          <a:p>
            <a:pPr indent="18000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A7523B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7475" y="2904679"/>
            <a:ext cx="228600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180000">
              <a:lnSpc>
                <a:spcPct val="120000"/>
              </a:lnSpc>
              <a:buClr>
                <a:srgbClr val="3891A7"/>
              </a:buClr>
              <a:buSzPct val="80000"/>
            </a:pPr>
            <a:endParaRPr lang="ru-RU" sz="2800" dirty="0" smtClean="0">
              <a:solidFill>
                <a:srgbClr val="A752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477207"/>
            <a:ext cx="3417917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180000">
              <a:lnSpc>
                <a:spcPct val="120000"/>
              </a:lnSpc>
              <a:buClr>
                <a:srgbClr val="3891A7"/>
              </a:buClr>
              <a:buSzPct val="80000"/>
            </a:pPr>
            <a:r>
              <a:rPr lang="ru-RU" sz="2800" dirty="0" smtClean="0">
                <a:solidFill>
                  <a:srgbClr val="A7523B"/>
                </a:solidFill>
                <a:latin typeface="Arial" pitchFamily="34" charset="0"/>
                <a:cs typeface="Arial" pitchFamily="34" charset="0"/>
              </a:rPr>
              <a:t>     1769-1844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Из истории басни</a:t>
            </a:r>
            <a:endParaRPr lang="ru-RU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>
            <a:off x="1389889" y="1524000"/>
            <a:ext cx="45719" cy="466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1524000"/>
            <a:ext cx="7504960" cy="4663440"/>
          </a:xfrm>
        </p:spPr>
        <p:txBody>
          <a:bodyPr>
            <a:normAutofit/>
          </a:bodyPr>
          <a:lstStyle/>
          <a:p>
            <a:pPr marL="180000" lvl="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Что такое басня?</a:t>
            </a:r>
          </a:p>
          <a:p>
            <a:pPr marL="180000" lvl="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Кто известен как первый баснописец, когда он жил?</a:t>
            </a:r>
          </a:p>
          <a:p>
            <a:pPr marL="180000" lvl="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В каком веке жил Лафонтен?</a:t>
            </a:r>
          </a:p>
          <a:p>
            <a:pPr marL="180000" lvl="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Что вы знаете об И.А. Крылове? Сколько басен он написал?</a:t>
            </a:r>
            <a:endParaRPr lang="ru-RU" sz="3200" dirty="0">
              <a:solidFill>
                <a:srgbClr val="BD5D4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8671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Назови басню, прочитай строки наизусть</a:t>
            </a:r>
            <a:endParaRPr lang="ru-RU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8992" y="1785926"/>
            <a:ext cx="37147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00042"/>
            <a:ext cx="4375214" cy="5916740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00042"/>
            <a:ext cx="434169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4143404" cy="600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464008"/>
            <a:ext cx="4214842" cy="583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71546"/>
            <a:ext cx="6083712" cy="47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Какие качества олицетворяют</a:t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27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аллегория, олицетворение</a:t>
            </a:r>
            <a:r>
              <a:rPr lang="ru-RU" sz="27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lang="ru-RU" sz="2700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3714776" cy="349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2000240"/>
            <a:ext cx="3218680" cy="4187200"/>
          </a:xfrm>
        </p:spPr>
        <p:txBody>
          <a:bodyPr/>
          <a:lstStyle/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Волк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Мартышка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Ягнёнок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Свинья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Стрекоза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22672" cy="9890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BF6249"/>
                </a:solidFill>
                <a:effectLst/>
                <a:latin typeface="Arial" pitchFamily="34" charset="0"/>
                <a:cs typeface="Arial" pitchFamily="34" charset="0"/>
              </a:rPr>
              <a:t>Главные цели изучения предмета «Литература»</a:t>
            </a:r>
            <a:r>
              <a:rPr lang="ru-RU" sz="3600" dirty="0" smtClean="0">
                <a:solidFill>
                  <a:srgbClr val="BF6249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BF6249"/>
                </a:solidFill>
                <a:effectLst/>
              </a:rPr>
            </a:br>
            <a:endParaRPr lang="ru-RU" sz="3600" dirty="0">
              <a:solidFill>
                <a:srgbClr val="BF6249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dirty="0" smtClean="0">
              <a:solidFill>
                <a:srgbClr val="AA543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500" b="1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Формирование духовно развитой личности, обладающей гуманистическим мировоззрением, национальным самосознанием и общероссийским гражданским сознанием, чувством патриотизма.</a:t>
            </a:r>
          </a:p>
          <a:p>
            <a:pPr algn="just"/>
            <a:r>
              <a:rPr lang="ru-RU" sz="2900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Постижение учащимися вершинных произведений отечественной и мировой литературы.</a:t>
            </a:r>
          </a:p>
          <a:p>
            <a:pPr algn="just"/>
            <a:r>
              <a:rPr lang="ru-RU" b="1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500" b="1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Развитие интеллектуальных и творческих способностей учащихся, необходимых для успешной социализации и самореализации личности.</a:t>
            </a:r>
          </a:p>
          <a:p>
            <a:pPr algn="just"/>
            <a:r>
              <a:rPr lang="ru-RU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Поэтапное, последовательное формирование умений читать, комментировать, анализировать и интерпретировать художественный текст.</a:t>
            </a:r>
          </a:p>
          <a:p>
            <a:pPr algn="just"/>
            <a:r>
              <a:rPr lang="ru-RU" sz="2900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Формирование умения использовать в процессе анализа текста соответствующей научной терминологии: литература как искусство словесного образа, художественный мир, художественная речь, литературные роды и жанры,  историко-литературный процесс .</a:t>
            </a:r>
          </a:p>
          <a:p>
            <a:pPr algn="just"/>
            <a:r>
              <a:rPr lang="ru-RU" sz="2900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Создание собственного текста, представление своих оценок и суждений по поводу прочитанного.</a:t>
            </a:r>
          </a:p>
          <a:p>
            <a:pPr algn="just"/>
            <a:r>
              <a:rPr lang="ru-RU" sz="2900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Использование опыта общения с произведениями художественной литературы в повседневной жизни и учебной деятельности, речевом самосовершенствовании.</a:t>
            </a:r>
            <a:endParaRPr lang="ru-RU" sz="2900" dirty="0">
              <a:solidFill>
                <a:srgbClr val="AA543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Вспомни</a:t>
            </a:r>
            <a:endParaRPr lang="ru-RU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714488"/>
            <a:ext cx="4429156" cy="2857520"/>
          </a:xfrm>
        </p:spPr>
        <p:txBody>
          <a:bodyPr/>
          <a:lstStyle/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Басни о лисе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Басни об обезьяне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Басни о волке</a:t>
            </a:r>
            <a:endParaRPr lang="ru-RU" dirty="0">
              <a:solidFill>
                <a:srgbClr val="BD5D4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4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857652" cy="314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Объясните смысл крылатых выражений из басен Крылова </a:t>
            </a:r>
            <a:r>
              <a:rPr lang="ru-RU" sz="27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(афоризм)</a:t>
            </a:r>
            <a: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524000"/>
            <a:ext cx="7719274" cy="466344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Слона- то я и не приметил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 воз и ныне там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На задних лапках я хожу (Ходить на задних лапках)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Кукушка хвалит Петуха, за то, что хвалит он Кукушку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У сильного всегда бессильный виноват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 ларчик просто открывался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 Васька слушает да ест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Ворона в павлиньих перьях (</a:t>
            </a:r>
            <a:r>
              <a:rPr lang="ru-RU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работа со словарем</a:t>
            </a: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Как белка в колесе (</a:t>
            </a:r>
            <a:r>
              <a:rPr lang="ru-RU" b="1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проблемный вопрос</a:t>
            </a: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latin typeface="Rockwell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dirty="0" smtClean="0">
              <a:latin typeface="Rockwell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Белка</a:t>
            </a:r>
            <a:endParaRPr lang="ru-RU" sz="40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785926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214290"/>
            <a:ext cx="6429388" cy="6429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В деревне, в праздник, под окном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Помещичьих хором,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Народ толпился.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На Белку в колесе зевал он и дивился.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Вблизи с березы ей дивился тоже Дрозд: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Так бегала она, что лапки лишь мелькали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И раздувался пышный хвост.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«Землячка старая,— спросил тут Дрозд,— нельзя ли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Сказать, что делаешь ты здесь?» —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«Ох, милый друг! тружусь день весь: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Я по делам гонцом у барина большого;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Ну, некогда ни пить, ни есть,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Ни даже духу </a:t>
            </a:r>
            <a:r>
              <a:rPr lang="ru-RU" sz="1900" dirty="0" err="1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перевесть</a:t>
            </a: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».—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И Белка в колесе бежать пустилась снова.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«Да,— улетая, Дрозд сказал, — то ясно мне,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Что ты бежишь, а всё на том же ты окне»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Посмотришь на дельца иного: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Хлопочет, мечется, ему дивятся все: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Он, кажется, из кожи рвется,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Да только все вперед не подается,</a:t>
            </a:r>
          </a:p>
          <a:p>
            <a:pPr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Как Белка в колесе</a:t>
            </a:r>
            <a:r>
              <a:rPr lang="ru-RU" sz="20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BD5D4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Из какой басни эта мораль</a:t>
            </a:r>
            <a:endParaRPr lang="ru-RU" sz="40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4" y="1772817"/>
            <a:ext cx="3407775" cy="287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524000"/>
            <a:ext cx="4790316" cy="4663440"/>
          </a:xfrm>
        </p:spPr>
        <p:txBody>
          <a:bodyPr>
            <a:normAutofit/>
          </a:bodyPr>
          <a:lstStyle/>
          <a:p>
            <a:pPr marL="18000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Вперед чужой беде</a:t>
            </a:r>
          </a:p>
          <a:p>
            <a:pPr marL="18000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Не смейся, Голубок!</a:t>
            </a:r>
          </a:p>
          <a:p>
            <a:pPr marL="18000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И в сердце льстец всегда отыщет уголок </a:t>
            </a:r>
          </a:p>
          <a:p>
            <a:pPr marL="18000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Избави Бог и нас от этаких судей </a:t>
            </a:r>
          </a:p>
          <a:p>
            <a:pPr marL="180000" indent="1800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 Когда в товарищах согласья нет,</a:t>
            </a:r>
          </a:p>
          <a:p>
            <a:pPr marL="18000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На лад их дело не пойдёт,</a:t>
            </a:r>
          </a:p>
          <a:p>
            <a:pPr marL="180000" indent="18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И выйдет из него не дело, только мука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Выставка детских рисунков</a:t>
            </a:r>
            <a:endParaRPr lang="ru-RU" sz="40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6" y="1714489"/>
            <a:ext cx="6238875" cy="462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Закончи фразу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916836"/>
            <a:ext cx="3008528" cy="294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524000"/>
            <a:ext cx="5004630" cy="46634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Ты всё пела? Это дело…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 вы друзья, как ни садитесь…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Беда, коль пироги начнёт печи сапожник…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Ай, Моська…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Чем кумушек считать трудиться…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 жаль, что не знаком…</a:t>
            </a:r>
            <a:endParaRPr lang="ru-RU" dirty="0">
              <a:solidFill>
                <a:srgbClr val="BD5D4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Найди пару</a:t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BD5D43"/>
                </a:solidFill>
              </a:rPr>
              <a:t>Свинья</a:t>
            </a:r>
          </a:p>
          <a:p>
            <a:r>
              <a:rPr lang="ru-RU" dirty="0" smtClean="0">
                <a:solidFill>
                  <a:srgbClr val="BD5D43"/>
                </a:solidFill>
              </a:rPr>
              <a:t>Моська</a:t>
            </a:r>
          </a:p>
          <a:p>
            <a:r>
              <a:rPr lang="ru-RU" dirty="0" smtClean="0">
                <a:solidFill>
                  <a:srgbClr val="BD5D43"/>
                </a:solidFill>
              </a:rPr>
              <a:t>Повар</a:t>
            </a:r>
          </a:p>
          <a:p>
            <a:r>
              <a:rPr lang="ru-RU" dirty="0" smtClean="0">
                <a:solidFill>
                  <a:srgbClr val="BD5D43"/>
                </a:solidFill>
              </a:rPr>
              <a:t>Ворона</a:t>
            </a:r>
          </a:p>
          <a:p>
            <a:r>
              <a:rPr lang="ru-RU" dirty="0" smtClean="0">
                <a:solidFill>
                  <a:srgbClr val="BD5D43"/>
                </a:solidFill>
              </a:rPr>
              <a:t>Ягнёнок</a:t>
            </a:r>
          </a:p>
          <a:p>
            <a:r>
              <a:rPr lang="ru-RU" dirty="0" smtClean="0">
                <a:solidFill>
                  <a:srgbClr val="BD5D43"/>
                </a:solidFill>
              </a:rPr>
              <a:t>Кукушка</a:t>
            </a:r>
          </a:p>
          <a:p>
            <a:r>
              <a:rPr lang="ru-RU" dirty="0" smtClean="0">
                <a:solidFill>
                  <a:srgbClr val="BD5D43"/>
                </a:solidFill>
              </a:rPr>
              <a:t>Муравей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4" y="1500174"/>
            <a:ext cx="3052382" cy="46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Инсценирование</a:t>
            </a:r>
            <a:r>
              <a:rPr lang="ru-RU" sz="40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басни</a:t>
            </a:r>
            <a:endParaRPr lang="ru-RU" sz="40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289" y="1521309"/>
            <a:ext cx="4394529" cy="45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Литературоведческий словарь</a:t>
            </a:r>
            <a:endParaRPr lang="ru-RU" sz="3600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Аллегория</a:t>
            </a:r>
          </a:p>
          <a:p>
            <a:r>
              <a:rPr lang="ru-RU" sz="28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Афоризм</a:t>
            </a:r>
          </a:p>
          <a:p>
            <a:r>
              <a:rPr lang="ru-RU" sz="28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Басня</a:t>
            </a:r>
          </a:p>
          <a:p>
            <a:r>
              <a:rPr lang="ru-RU" sz="28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Крылатые слова</a:t>
            </a:r>
          </a:p>
          <a:p>
            <a:r>
              <a:rPr lang="ru-RU" sz="28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Мораль</a:t>
            </a:r>
          </a:p>
          <a:p>
            <a:r>
              <a:rPr lang="ru-RU" sz="28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Олицетворение </a:t>
            </a:r>
            <a:endParaRPr lang="ru-RU" b="1" dirty="0" smtClean="0">
              <a:solidFill>
                <a:srgbClr val="BD5D43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1" y="2428872"/>
            <a:ext cx="3356134" cy="348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П.А. </a:t>
            </a:r>
            <a:r>
              <a:rPr lang="ru-RU" sz="2800" dirty="0" err="1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Клодт</a:t>
            </a: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памятник И.А. Крылову в Летнем саду                г. Санкт-Петербург </a:t>
            </a: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0" y="3857629"/>
            <a:ext cx="3467048" cy="26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66863"/>
            <a:ext cx="338613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8005026" cy="55121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>Читать</a:t>
            </a:r>
            <a:b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>Думать, понимать, анализировать</a:t>
            </a:r>
            <a:b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> Знать литературоведческие термины</a:t>
            </a:r>
            <a:b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>Создавать тексты</a:t>
            </a:r>
            <a:b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AA543C"/>
                </a:solidFill>
                <a:effectLst/>
                <a:latin typeface="Arial" pitchFamily="34" charset="0"/>
                <a:cs typeface="Arial" pitchFamily="34" charset="0"/>
              </a:rPr>
              <a:t>Совершенствовать речь</a:t>
            </a:r>
            <a:endParaRPr lang="ru-RU" sz="3600" dirty="0">
              <a:solidFill>
                <a:srgbClr val="AA543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498080" cy="17034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Почему Исаковский написал стихотворение об И.А. Крылове?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Почему в Санкт-Петербурге был воздвигнут памятник И.А. Крылову?</a:t>
            </a:r>
          </a:p>
          <a:p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dirty="0" err="1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BF6249"/>
                </a:solidFill>
                <a:effectLst/>
              </a:rPr>
              <a:t>В продолжение урока</a:t>
            </a:r>
            <a:endParaRPr lang="ru-RU" b="1" dirty="0">
              <a:solidFill>
                <a:srgbClr val="BF6249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3600" dirty="0" smtClean="0">
              <a:solidFill>
                <a:srgbClr val="AA543C"/>
              </a:solidFill>
            </a:endParaRPr>
          </a:p>
          <a:p>
            <a:pPr algn="ctr"/>
            <a:r>
              <a:rPr lang="ru-RU" sz="3600" dirty="0" smtClean="0">
                <a:solidFill>
                  <a:srgbClr val="AA543C"/>
                </a:solidFill>
              </a:rPr>
              <a:t>самоконтроль</a:t>
            </a:r>
          </a:p>
          <a:p>
            <a:pPr algn="ctr"/>
            <a:r>
              <a:rPr lang="ru-RU" sz="3600" dirty="0" smtClean="0">
                <a:solidFill>
                  <a:srgbClr val="AA543C"/>
                </a:solidFill>
              </a:rPr>
              <a:t>взаимоконтроль</a:t>
            </a:r>
            <a:endParaRPr lang="ru-RU" sz="3600" dirty="0">
              <a:solidFill>
                <a:srgbClr val="AA54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658336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Подведение итогов.</a:t>
            </a:r>
            <a:b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Рефлексия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- Понравился ли урок?</a:t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- Что показалось особенно интересным?</a:t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- Что узнали нового?</a:t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- Сколько дали правильных ответов?</a:t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- Какие задания  вызвали затруднения?</a:t>
            </a:r>
            <a:b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- Оцените свою работу на уроке.</a:t>
            </a:r>
            <a:r>
              <a:rPr lang="ru-RU" sz="31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8143900" cy="14287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результаты изучения предмета «Литература»</a:t>
            </a: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(познавательные, регулятивные </a:t>
            </a:r>
            <a:r>
              <a:rPr lang="ru-RU" sz="2400" dirty="0" err="1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УД+межпредметные</a:t>
            </a: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связи)</a:t>
            </a:r>
            <a:endParaRPr lang="ru-RU" sz="2400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565548" cy="48577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ru-RU" sz="3000" dirty="0" smtClean="0">
              <a:solidFill>
                <a:srgbClr val="A242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rgbClr val="BF6249"/>
                </a:solidFill>
                <a:latin typeface="Arial" pitchFamily="34" charset="0"/>
                <a:cs typeface="Arial" pitchFamily="34" charset="0"/>
              </a:rPr>
              <a:t>понимать проблему, выдвигать гипотезу, структурировать материал, подбирать аргументы для подтверждения собственной позиции, выделять причинно-следственные связи в тексте, формулировать выводы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rgbClr val="BF6249"/>
                </a:solidFill>
                <a:latin typeface="Arial" pitchFamily="34" charset="0"/>
                <a:cs typeface="Arial" pitchFamily="34" charset="0"/>
              </a:rPr>
              <a:t>самостоятельно организовывать собственную деятельность, оценивать ее, определять сферу своих интересов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solidFill>
                  <a:srgbClr val="BF6249"/>
                </a:solidFill>
                <a:latin typeface="Arial" pitchFamily="34" charset="0"/>
                <a:cs typeface="Arial" pitchFamily="34" charset="0"/>
              </a:rPr>
              <a:t>работать с разными источниками информации, находить ее, анализировать, использовать в самостоятельной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12747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BF6249"/>
                </a:solidFill>
                <a:effectLst/>
                <a:latin typeface="Arial" pitchFamily="34" charset="0"/>
                <a:cs typeface="Arial" pitchFamily="34" charset="0"/>
              </a:rPr>
              <a:t>Предметные результаты изучения предмета «Литература»</a:t>
            </a:r>
            <a:endParaRPr lang="ru-RU" sz="28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rgbClr val="AA543C"/>
                </a:solidFill>
              </a:rPr>
              <a:t>1</a:t>
            </a:r>
            <a:r>
              <a:rPr lang="ru-RU" dirty="0" smtClean="0">
                <a:solidFill>
                  <a:srgbClr val="AA543C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smtClean="0">
                <a:solidFill>
                  <a:srgbClr val="BF6249"/>
                </a:solidFill>
                <a:latin typeface="Arial" pitchFamily="34" charset="0"/>
                <a:cs typeface="Arial" pitchFamily="34" charset="0"/>
              </a:rPr>
              <a:t>в познавательной сфере: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 smtClean="0">
                <a:solidFill>
                  <a:srgbClr val="BF6249"/>
                </a:solidFill>
                <a:latin typeface="Arial" pitchFamily="34" charset="0"/>
                <a:cs typeface="Arial" pitchFamily="34" charset="0"/>
              </a:rPr>
              <a:t>-умение понимать и интерпретировать </a:t>
            </a:r>
            <a:r>
              <a:rPr lang="ru-RU" sz="2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текст на уровне содержания и языка;</a:t>
            </a:r>
            <a:endParaRPr lang="ru-RU" sz="2600" dirty="0" smtClean="0">
              <a:solidFill>
                <a:srgbClr val="BF624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2600" dirty="0" smtClean="0">
                <a:solidFill>
                  <a:srgbClr val="BF6249"/>
                </a:solidFill>
                <a:latin typeface="Arial" pitchFamily="34" charset="0"/>
                <a:cs typeface="Arial" pitchFamily="34" charset="0"/>
              </a:rPr>
              <a:t>-понимание связи литературных произведений с эпохой их написания, выявление заложенных в них вневременных, непреходящих нравственных ценностей и их современного звучания;</a:t>
            </a:r>
          </a:p>
          <a:p>
            <a:pPr>
              <a:lnSpc>
                <a:spcPct val="80000"/>
              </a:lnSpc>
              <a:buNone/>
            </a:pPr>
            <a:r>
              <a:rPr lang="ru-RU" sz="2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600" b="1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в ценностно-ориентационной сфере:</a:t>
            </a:r>
            <a:r>
              <a:rPr lang="ru-RU" sz="2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приобщение к духовно-нравственным ценностям русской литературы и культуры, сопоставление их с духовно-нравственными ценностями других народов</a:t>
            </a:r>
            <a:endParaRPr lang="ru-RU" sz="2600" dirty="0" smtClean="0">
              <a:solidFill>
                <a:srgbClr val="BF624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ru-RU" dirty="0">
              <a:solidFill>
                <a:srgbClr val="BF62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320"/>
            <a:ext cx="7433522" cy="65836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3)</a:t>
            </a:r>
            <a:r>
              <a:rPr lang="ru-RU" sz="2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в коммуникативной сфере:</a:t>
            </a: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• восприятие на слух литературных произведений, осмысленное чтение и адекватное восприятие; </a:t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• умение пересказывать; отвечать на вопросы по прослушанному или прочитанному тексту; создавать устные монологические высказывания; уметь вести диалог;</a:t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• написание изложений и сочинений, классные и домашние творческие работы, рефераты на литературные и общекультурные темы;</a:t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4) </a:t>
            </a:r>
            <a:r>
              <a:rPr lang="ru-RU" sz="2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в эстетической сфере:</a:t>
            </a: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 эстетическое восприятие произведений литературы; формирование эстетического вкуса.</a:t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Личностные результаты изучения предмета «Литература»</a:t>
            </a:r>
            <a:endParaRPr lang="ru-RU" sz="3200" b="1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Совершенствование духовно-нравственных качеств личности, воспитание патриотизма, уважительного отношения к литературе, к культуре других народов.</a:t>
            </a:r>
          </a:p>
          <a:p>
            <a:r>
              <a:rPr lang="ru-RU" sz="28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Использование для решения познавательных и коммуникативных задач различных источников информации (словари, энциклопедии, интернет-ресурсы и др.)</a:t>
            </a:r>
            <a:endParaRPr lang="ru-RU" sz="2800" dirty="0">
              <a:solidFill>
                <a:srgbClr val="BD5D4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19340" cy="479775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Компетенции</a:t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Коммуникативная</a:t>
            </a:r>
            <a:b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Творческая</a:t>
            </a:r>
            <a:b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Литературоведческая</a:t>
            </a:r>
            <a:endParaRPr lang="ru-RU" sz="2800" dirty="0">
              <a:solidFill>
                <a:srgbClr val="BD5D4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Задания к викторине.</a:t>
            </a:r>
            <a:b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Формирование УУД </a:t>
            </a:r>
            <a:r>
              <a:rPr lang="ru-RU" sz="2700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>(личностные, регулятивные, познавательные, коммуникативные)</a:t>
            </a:r>
            <a:r>
              <a:rPr lang="en-US" sz="4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srgbClr val="BD5D4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71678"/>
            <a:ext cx="7498080" cy="4176722"/>
          </a:xfrm>
        </p:spPr>
        <p:txBody>
          <a:bodyPr>
            <a:normAutofit fontScale="25000" lnSpcReduction="20000"/>
          </a:bodyPr>
          <a:lstStyle/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Биографические сведения об И.А. Крылове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Из истории басни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Содержание басен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Герои басен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Продолжить строки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Крылатые слова из басен Крылова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Мораль басен</a:t>
            </a:r>
          </a:p>
          <a:p>
            <a:pPr marL="180000" algn="just">
              <a:lnSpc>
                <a:spcPct val="120000"/>
              </a:lnSpc>
            </a:pPr>
            <a:r>
              <a:rPr lang="ru-RU" sz="9600" dirty="0" smtClean="0">
                <a:solidFill>
                  <a:srgbClr val="BD5D43"/>
                </a:solidFill>
                <a:latin typeface="Arial" pitchFamily="34" charset="0"/>
                <a:cs typeface="Arial" pitchFamily="34" charset="0"/>
              </a:rPr>
              <a:t>Рисунки к басням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863</TotalTime>
  <Words>863</Words>
  <Application>Microsoft Office PowerPoint</Application>
  <PresentationFormat>Экран (4:3)</PresentationFormat>
  <Paragraphs>153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 Урок-викторина по басням И.А. Крылова  в 5 классе</vt:lpstr>
      <vt:lpstr>Главные цели изучения предмета «Литература» </vt:lpstr>
      <vt:lpstr> Читать Думать, понимать, анализировать  Знать литературоведческие термины Создавать тексты Совершенствовать речь</vt:lpstr>
      <vt:lpstr>Метапредметные результаты изучения предмета «Литература» (познавательные, регулятивные УД+межпредметные связи)</vt:lpstr>
      <vt:lpstr>Предметные результаты изучения предмета «Литература»</vt:lpstr>
      <vt:lpstr>3) в коммуникативной сфере:  • восприятие на слух литературных произведений, осмысленное чтение и адекватное восприятие;   • умение пересказывать; отвечать на вопросы по прослушанному или прочитанному тексту; создавать устные монологические высказывания; уметь вести диалог;  • написание изложений и сочинений, классные и домашние творческие работы, рефераты на литературные и общекультурные темы;   4) в эстетической сфере:  эстетическое восприятие произведений литературы; формирование эстетического вкуса.  </vt:lpstr>
      <vt:lpstr>Личностные результаты изучения предмета «Литература»</vt:lpstr>
      <vt:lpstr>  Компетенции   Коммуникативная Творческая Литературоведческая</vt:lpstr>
      <vt:lpstr>  Задания к викторине. Формирование УУД (личностные, регулятивные, познавательные, коммуникативные) </vt:lpstr>
      <vt:lpstr> Этапы структуры урока  мобилизация (предполагает включение учащихся в активную интеллектуальную деятельность); целеполагание (учащиеся самостоятельно формулируют цели урока) осознание недостаточности имеющихся знаний (учащиеся понимают, что имеющихся знаний для успешного участия в викторине недостаточно); коммуникация (поиск  новых знаний  в паре,         в группе)</vt:lpstr>
      <vt:lpstr>   Иван Андреевич Крылов</vt:lpstr>
      <vt:lpstr>Из истории басни</vt:lpstr>
      <vt:lpstr> Назови басню, прочитай строки наизусть</vt:lpstr>
      <vt:lpstr>Слайд 14</vt:lpstr>
      <vt:lpstr>Слайд 15</vt:lpstr>
      <vt:lpstr>Слайд 16</vt:lpstr>
      <vt:lpstr>Слайд 17</vt:lpstr>
      <vt:lpstr>Слайд 18</vt:lpstr>
      <vt:lpstr>   Какие качества олицетворяют (аллегория, олицетворение)</vt:lpstr>
      <vt:lpstr>Вспомни</vt:lpstr>
      <vt:lpstr>  Объясните смысл крылатых выражений из басен Крылова (афоризм)  </vt:lpstr>
      <vt:lpstr>     Белка</vt:lpstr>
      <vt:lpstr>Из какой басни эта мораль</vt:lpstr>
      <vt:lpstr>      Выставка детских рисунков</vt:lpstr>
      <vt:lpstr> Закончи фразу </vt:lpstr>
      <vt:lpstr> Найди пару </vt:lpstr>
      <vt:lpstr>Инсценирование басни</vt:lpstr>
      <vt:lpstr>Литературоведческий словарь</vt:lpstr>
      <vt:lpstr>    П.А. Клодт памятник И.А. Крылову в Летнем саду                г. Санкт-Петербург    </vt:lpstr>
      <vt:lpstr>    </vt:lpstr>
      <vt:lpstr>В продолжение урока</vt:lpstr>
      <vt:lpstr>  Подведение итогов. Рефлексия   - Понравился ли урок? - Что показалось особенно интересным? - Что узнали нового? - Сколько дали правильных ответов? - Какие задания  вызвали затруднения? - Оцените свою работу на уроке.    </vt:lpstr>
      <vt:lpstr>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викторина по басням Ивана Андреевича Крылова.</dc:title>
  <dc:creator>Юра</dc:creator>
  <cp:lastModifiedBy>Admin</cp:lastModifiedBy>
  <cp:revision>161</cp:revision>
  <dcterms:created xsi:type="dcterms:W3CDTF">2013-08-15T22:35:20Z</dcterms:created>
  <dcterms:modified xsi:type="dcterms:W3CDTF">2015-12-27T11:50:33Z</dcterms:modified>
</cp:coreProperties>
</file>