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46" d="100"/>
          <a:sy n="46" d="100"/>
        </p:scale>
        <p:origin x="-1315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541C1-1392-4BC1-BE90-24F49D3E1AD6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6C577-39BE-47AD-A825-63D973244F5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ombats.me/index.php/%D0%9A%D0%B0%D1%80%D0%BC%D0%B0%D0%BD%D1%8B" TargetMode="External"/><Relationship Id="rId2" Type="http://schemas.openxmlformats.org/officeDocument/2006/relationships/hyperlink" Target="http://fashion.russiaregionpress.ru/archives/3897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-cafe.ru/days/bio/33/coco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80320"/>
            <a:ext cx="871296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Урок по технологии</a:t>
            </a:r>
            <a:br>
              <a:rPr lang="ru-RU" sz="7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7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 класс</a:t>
            </a:r>
            <a:endParaRPr lang="ru-RU" sz="7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768" y="5373216"/>
            <a:ext cx="7854696" cy="1080120"/>
          </a:xfrm>
        </p:spPr>
        <p:txBody>
          <a:bodyPr/>
          <a:lstStyle/>
          <a:p>
            <a:r>
              <a:rPr lang="ru-RU" sz="2800" dirty="0">
                <a:cs typeface="Times New Roman" pitchFamily="18" charset="0"/>
              </a:rPr>
              <a:t>Енкова Наталья Евгеньевна</a:t>
            </a:r>
          </a:p>
          <a:p>
            <a:r>
              <a:rPr lang="ru-RU" sz="2800" dirty="0">
                <a:cs typeface="Times New Roman" pitchFamily="18" charset="0"/>
              </a:rPr>
              <a:t>учитель </a:t>
            </a:r>
            <a:r>
              <a:rPr lang="ru-RU" sz="2800" dirty="0" smtClean="0">
                <a:cs typeface="Times New Roman" pitchFamily="18" charset="0"/>
              </a:rPr>
              <a:t>технологии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Times New Roman" pitchFamily="18" charset="0"/>
              </a:rPr>
              <a:t>«Школа-интернат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000" dirty="0">
                <a:ea typeface="Times New Roman" pitchFamily="18" charset="0"/>
                <a:cs typeface="Times New Roman" pitchFamily="18" charset="0"/>
              </a:rPr>
              <a:t>общего образования»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Times New Roman" pitchFamily="18" charset="0"/>
              </a:rPr>
              <a:t>с. Самбург Пуровского района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54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shion.russiaregionpress.ru/files/2011/09/db8e557705bcfe488be09158e1976b5f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8" b="983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927" y="1397153"/>
            <a:ext cx="1870793" cy="231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ashion.russiaregionpress.ru/files/2011/09/f249cbf67d3741cb725ccf35b773d435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07" b="100000" l="3620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6256" y="1149194"/>
            <a:ext cx="2106233" cy="249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ashion.russiaregionpress.ru/files/2011/09/9736ee42d1c2b4b20f02df7da99e3a15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4" b="96760" l="7429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35" y="1267019"/>
            <a:ext cx="1728192" cy="25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7686" y="6021288"/>
            <a:ext cx="713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Навесные карманы и сумочки XV-XVII</a:t>
            </a:r>
            <a:r>
              <a:rPr lang="ru-RU" sz="2800" dirty="0"/>
              <a:t>I</a:t>
            </a:r>
            <a:r>
              <a:rPr lang="ru-RU" sz="2800" dirty="0" smtClean="0"/>
              <a:t> вв.</a:t>
            </a:r>
            <a:endParaRPr lang="ru-RU" sz="2800" dirty="0"/>
          </a:p>
        </p:txBody>
      </p:sp>
      <p:pic>
        <p:nvPicPr>
          <p:cNvPr id="1026" name="Picture 2" descr="http://img-fotki.yandex.ru/get/3309/karputina.5/0_1fb02_687e7641_-1-M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9" b="89030" l="5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6244"/>
            <a:ext cx="2910951" cy="22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3807" y="620688"/>
            <a:ext cx="392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карманов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://go4.imgsmail.ru/imgpreview?key=http%3A//baglook.ru/wp-content/uploads/2011/12/gaming-purse-61.jpg&amp;mb=imgdb_preview_42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48" b="95109" l="7373" r="91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5" y="3635819"/>
            <a:ext cx="2794356" cy="23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4.imgsmail.ru/imgpreview?key=http%3A//www.retromoda.ru/images/bag-18th.jpg&amp;mb=imgdb_preview_181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2632" l="0" r="92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46" y="3854268"/>
            <a:ext cx="2395126" cy="21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o1.imgsmail.ru/imgpreview?key=http%3A//baglook.ru/wp-content/uploads/2011/12/gaming-purse-6.jpg&amp;mb=imgdb_preview_42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68" b="88415" l="410" r="98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1" y="3826630"/>
            <a:ext cx="3456384" cy="23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052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начале XIX века карманы повсеместно начали вшивать в одежду</a:t>
            </a:r>
          </a:p>
        </p:txBody>
      </p:sp>
      <p:pic>
        <p:nvPicPr>
          <p:cNvPr id="3" name="Рисунок 2" descr="http://fashion.russiaregionpress.ru/files/2011/09/c1ba5218cc56d5ac367d6273c6c279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95" y="1412776"/>
            <a:ext cx="296437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3807" y="620688"/>
            <a:ext cx="392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карманов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96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963" y="57332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начале XX века главной любительницей карманов считалась Коко Шанель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3807" y="620688"/>
            <a:ext cx="392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карманов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0" name="Picture 6" descr="http://ellebelle.ru/upload/iblock/6b0/1068_1_4_gaket_women_ross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08156"/>
            <a:ext cx="3316680" cy="39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ammeo.ru/images/articles/art013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045" r="2430" b="1610"/>
          <a:stretch/>
        </p:blipFill>
        <p:spPr bwMode="auto">
          <a:xfrm>
            <a:off x="976544" y="1455938"/>
            <a:ext cx="3426780" cy="3994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768" y="6165304"/>
            <a:ext cx="4539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Карманы бывают разные…</a:t>
            </a:r>
          </a:p>
        </p:txBody>
      </p:sp>
      <p:pic>
        <p:nvPicPr>
          <p:cNvPr id="3" name="Рисунок 2" descr="http://fashion.russiaregionpress.ru/files/2011/09/c387949d0ac9ac69027471c7032ddd9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6" y="1628800"/>
            <a:ext cx="173888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fashion.russiaregionpress.ru/files/2011/09/8f9e87309cc9fc19f5e1abf09fdaca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1700808"/>
            <a:ext cx="16921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fashion.russiaregionpress.ru/files/2011/09/7fb273b21cff378a143f42e59183ce2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304256" cy="35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ashion.russiaregionpress.ru/files/2011/09/db6d7fc4eaf8439441bb947f1613943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4"/>
            <a:ext cx="1872208" cy="24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fashion.russiaregionpress.ru/files/2011/09/267a2981eef6aefb91043374df1a3f6f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6561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836712"/>
            <a:ext cx="736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Использование карманов в одежде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332" y="2060848"/>
            <a:ext cx="3654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ctr"/>
            <a:r>
              <a:rPr lang="ru-RU" sz="2400" dirty="0" smtClean="0"/>
              <a:t>Американский учёный Перси </a:t>
            </a:r>
            <a:r>
              <a:rPr lang="ru-RU" sz="2400" dirty="0" err="1"/>
              <a:t>Лебарон</a:t>
            </a:r>
            <a:r>
              <a:rPr lang="ru-RU" sz="2400" dirty="0"/>
              <a:t> </a:t>
            </a:r>
            <a:r>
              <a:rPr lang="ru-RU" sz="2400" dirty="0" smtClean="0"/>
              <a:t>Спенсер в </a:t>
            </a:r>
            <a:r>
              <a:rPr lang="ru-RU" sz="2400" dirty="0"/>
              <a:t>1945 году  получил патент на использовании микроволн в приготовлении еды. Была изобретена микроволновая печь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114" y="764704"/>
            <a:ext cx="401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Интересные факты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089" y="613796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ctr"/>
            <a:r>
              <a:rPr lang="ru-RU" sz="2400" dirty="0"/>
              <a:t>Во всей этой истории карман сыграл не последнюю </a:t>
            </a:r>
            <a:r>
              <a:rPr lang="ru-RU" sz="2400" dirty="0" smtClean="0"/>
              <a:t>роль</a:t>
            </a:r>
            <a:endParaRPr lang="ru-RU" sz="2400" dirty="0"/>
          </a:p>
        </p:txBody>
      </p:sp>
      <p:pic>
        <p:nvPicPr>
          <p:cNvPr id="2050" name="Picture 2" descr="http://www.vokrugsveta.ru/img/cmn/2007/10/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6" y="1484784"/>
            <a:ext cx="2983952" cy="44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76" y="0"/>
            <a:ext cx="189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u="sng" dirty="0" smtClean="0">
                <a:cs typeface="Times New Roman" pitchFamily="18" charset="0"/>
              </a:rPr>
              <a:t>Задание № </a:t>
            </a:r>
            <a:r>
              <a:rPr lang="ru-RU" sz="2400" i="1" u="sng" dirty="0"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2565" y="1743199"/>
            <a:ext cx="17096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петельный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0670" y="1743199"/>
            <a:ext cx="12650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сметать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73075" y="1743199"/>
            <a:ext cx="16593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приметать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65165" y="2247255"/>
            <a:ext cx="16072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притачать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4871" y="2247255"/>
            <a:ext cx="14092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заметать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5100" y="2247255"/>
            <a:ext cx="14068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обтачать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9162" y="1743199"/>
            <a:ext cx="17927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настрочить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26856" y="2247255"/>
            <a:ext cx="12128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стачать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9399"/>
              </p:ext>
            </p:extLst>
          </p:nvPr>
        </p:nvGraphicFramePr>
        <p:xfrm>
          <a:off x="555111" y="2996952"/>
          <a:ext cx="7961770" cy="3261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80885"/>
                <a:gridCol w="398088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Швы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Ручные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Машинные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2800" b="1" u="sng" dirty="0" smtClean="0">
                          <a:solidFill>
                            <a:schemeClr val="tx1"/>
                          </a:solidFill>
                        </a:rPr>
                        <a:t>__________________</a:t>
                      </a:r>
                    </a:p>
                    <a:p>
                      <a:pPr 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</a:rPr>
                        <a:t>2 __________________</a:t>
                      </a:r>
                    </a:p>
                    <a:p>
                      <a:pPr 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</a:rPr>
                        <a:t>3 __________________</a:t>
                      </a:r>
                    </a:p>
                    <a:p>
                      <a:pPr 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</a:rPr>
                        <a:t>4 __________________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2800" b="1" u="sng" dirty="0" smtClean="0">
                          <a:solidFill>
                            <a:schemeClr val="tx1"/>
                          </a:solidFill>
                        </a:rPr>
                        <a:t>__________________</a:t>
                      </a:r>
                    </a:p>
                    <a:p>
                      <a:pPr 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</a:rPr>
                        <a:t>2 __________________</a:t>
                      </a:r>
                    </a:p>
                    <a:p>
                      <a:pPr 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</a:rPr>
                        <a:t>3 __________________</a:t>
                      </a:r>
                    </a:p>
                    <a:p>
                      <a:pPr 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</a:rPr>
                        <a:t>4 __________________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143" y="797803"/>
            <a:ext cx="86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2400" b="1" dirty="0">
                <a:cs typeface="Times New Roman" pitchFamily="18" charset="0"/>
              </a:rPr>
              <a:t>Ниже перечисленные термины швов распределите в таблице по видам их исполнения</a:t>
            </a:r>
            <a:r>
              <a:rPr lang="ru-RU" sz="2400" b="1" dirty="0" smtClean="0">
                <a:cs typeface="Times New Roman" pitchFamily="18" charset="0"/>
              </a:rPr>
              <a:t>: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92" y="0"/>
            <a:ext cx="18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u="sng" dirty="0" smtClean="0">
                <a:cs typeface="Times New Roman" pitchFamily="18" charset="0"/>
              </a:rPr>
              <a:t>Задание № </a:t>
            </a:r>
            <a:r>
              <a:rPr lang="ru-RU" sz="2400" i="1" u="sng" dirty="0">
                <a:cs typeface="Times New Roman" pitchFamily="18" charset="0"/>
              </a:rPr>
              <a:t>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03792"/>
              </p:ext>
            </p:extLst>
          </p:nvPr>
        </p:nvGraphicFramePr>
        <p:xfrm>
          <a:off x="251520" y="2276872"/>
          <a:ext cx="8640961" cy="4626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5472608"/>
                <a:gridCol w="230425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среза ткани до строчки.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двумя последовательными проколами иглы на ткани.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Ряд повторяющихся стежков.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соединения деталей изделия нитками.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переплетение ниток между двумя проколами иглы на ткани.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541" y="1527175"/>
            <a:ext cx="9961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шов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1339" y="1527175"/>
            <a:ext cx="15865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строчка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88626" y="1527175"/>
            <a:ext cx="14594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стежок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53494" y="1445875"/>
            <a:ext cx="135075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длина</a:t>
            </a:r>
          </a:p>
          <a:p>
            <a:pPr algn="ctr"/>
            <a:r>
              <a:rPr lang="ru-RU" sz="2400" dirty="0" smtClean="0"/>
              <a:t>стежка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4819" y="1445875"/>
            <a:ext cx="160364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5. ширина</a:t>
            </a:r>
          </a:p>
          <a:p>
            <a:pPr algn="ctr"/>
            <a:r>
              <a:rPr lang="ru-RU" sz="2400" dirty="0" smtClean="0"/>
              <a:t>стежка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908" y="653787"/>
            <a:ext cx="825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400" b="1" dirty="0">
                <a:cs typeface="Times New Roman" pitchFamily="18" charset="0"/>
              </a:rPr>
              <a:t>К терминам машинных работ подберите соответствующие им характеристики из </a:t>
            </a:r>
            <a:r>
              <a:rPr lang="ru-RU" sz="2400" b="1" dirty="0" smtClean="0">
                <a:cs typeface="Times New Roman" pitchFamily="18" charset="0"/>
              </a:rPr>
              <a:t>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8132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70" y="0"/>
            <a:ext cx="19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u="sng" dirty="0" smtClean="0">
                <a:cs typeface="Times New Roman" pitchFamily="18" charset="0"/>
              </a:rPr>
              <a:t>Задание № </a:t>
            </a:r>
            <a:r>
              <a:rPr lang="ru-RU" sz="2400" i="1" u="sng" dirty="0">
                <a:cs typeface="Times New Roman" pitchFamily="18" charset="0"/>
              </a:rPr>
              <a:t>6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39266"/>
              </p:ext>
            </p:extLst>
          </p:nvPr>
        </p:nvGraphicFramePr>
        <p:xfrm>
          <a:off x="4427984" y="2617440"/>
          <a:ext cx="4536504" cy="2971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8252"/>
                <a:gridCol w="226825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Предметы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Колющие: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________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Режущие: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98072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400" b="1" dirty="0">
                <a:cs typeface="Times New Roman" pitchFamily="18" charset="0"/>
              </a:rPr>
              <a:t>Определите и запишите в таблицу отдельно колющие и режущие </a:t>
            </a:r>
            <a:r>
              <a:rPr lang="ru-RU" sz="2400" b="1" dirty="0" smtClean="0">
                <a:cs typeface="Times New Roman" pitchFamily="18" charset="0"/>
              </a:rPr>
              <a:t>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35668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970" y="476672"/>
            <a:ext cx="3051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«Ателье»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009746"/>
            <a:ext cx="8712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сшил бы еще 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Больше всего мне понравилось…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сегодня хватит…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перешил…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6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482507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Используемая литература и Интернет-ресурсы: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Электронное пособие: «Технология. Технический и обслуживающий труд» девочки 5-9 классы. – Издательская фирма «Сентябрь», 2009 год.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u="sng" dirty="0">
                <a:hlinkClick r:id="rId2"/>
              </a:rPr>
              <a:t>http://fashion.russiaregionpress.ru/archives/38971</a:t>
            </a:r>
            <a:endParaRPr lang="ru-RU" sz="2000" dirty="0"/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u="sng" dirty="0">
                <a:hlinkClick r:id="rId3"/>
              </a:rPr>
              <a:t>http://wiki.combats.me/index.php/%D0%9A%D0%B0%D1%80%D0%BC%D0%B0%D0%BD%D1%8B</a:t>
            </a:r>
            <a:endParaRPr lang="ru-RU" sz="2000" dirty="0"/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c-cafe.ru/days/bio/33/coco.php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70" y="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37862"/>
              </p:ext>
            </p:extLst>
          </p:nvPr>
        </p:nvGraphicFramePr>
        <p:xfrm>
          <a:off x="251520" y="2132856"/>
          <a:ext cx="8712968" cy="4626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6911"/>
                <a:gridCol w="5625817"/>
                <a:gridCol w="2160240"/>
              </a:tblGrid>
              <a:tr h="370840">
                <a:tc>
                  <a:txBody>
                    <a:bodyPr/>
                    <a:lstStyle/>
                    <a:p>
                      <a:pPr marL="8890"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spc="-25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2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"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 закрепить подогнутые края детали, складки.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4560" algn="l"/>
                        </a:tabLs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Применяется для точного переноса намеченных линий и контрольных знаков с одной детали на другую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4560" algn="l"/>
                        </a:tabLs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 соединить две или нескольких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деталей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намеченным линиям или копировальным строчкам </a:t>
                      </a:r>
                      <a:r>
                        <a:rPr lang="ru-RU" sz="22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прямыми стежками.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 соединить две дета</a:t>
                      </a:r>
                      <a:r>
                        <a:rPr lang="ru-RU" sz="2200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ли, наложенные одна на другую, прямыми стежками.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27174"/>
            <a:ext cx="18906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сметочная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550858"/>
            <a:ext cx="21341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намёточная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86" y="1543159"/>
            <a:ext cx="20828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замёточная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32677" y="1550858"/>
            <a:ext cx="26318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копировальная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7371" y="725795"/>
            <a:ext cx="850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названиям строчек подберите соответствующие им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характеристики из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99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94" y="0"/>
            <a:ext cx="187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u="sng" dirty="0" smtClean="0">
                <a:cs typeface="Times New Roman" pitchFamily="18" charset="0"/>
              </a:rPr>
              <a:t>Задание № 2</a:t>
            </a:r>
            <a:endParaRPr lang="ru-RU" sz="2400" i="1" u="sng" dirty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2992"/>
              </p:ext>
            </p:extLst>
          </p:nvPr>
        </p:nvGraphicFramePr>
        <p:xfrm>
          <a:off x="216024" y="2204864"/>
          <a:ext cx="8748463" cy="4626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3568"/>
                <a:gridCol w="5760640"/>
                <a:gridCol w="23042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</a:t>
                      </a: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обоз.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работы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Проложить строчку при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наложении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одной детали на другую для их соединения.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Проложить строчку для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подогнутого края или изде­лия.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Соединить детали, примерно равные по величине, строчками постоянного назначения по намеченным линиям.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Соединить две детали с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последующим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их вывертыванием их на лицевую сторону.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Соединить мелкие детали с крупными строчками постоянного назначения.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387" y="1599182"/>
            <a:ext cx="17039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обтачать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599183"/>
            <a:ext cx="18993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притачать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1599183"/>
            <a:ext cx="21073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настрочить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74078" y="1599183"/>
            <a:ext cx="20463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застрочить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9994" y="692696"/>
            <a:ext cx="861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200" b="1" dirty="0">
                <a:cs typeface="Times New Roman" pitchFamily="18" charset="0"/>
              </a:rPr>
              <a:t>К терминам машинных работ подберите соответствующее </a:t>
            </a:r>
            <a:r>
              <a:rPr lang="ru-RU" sz="2200" b="1" dirty="0" smtClean="0">
                <a:cs typeface="Times New Roman" pitchFamily="18" charset="0"/>
              </a:rPr>
              <a:t>содержание </a:t>
            </a:r>
            <a:r>
              <a:rPr lang="ru-RU" sz="2200" b="1" dirty="0">
                <a:cs typeface="Times New Roman" pitchFamily="18" charset="0"/>
              </a:rPr>
              <a:t>работы из таблицы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8605" y="1311151"/>
            <a:ext cx="14570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стачать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91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70" y="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9764" y="3235623"/>
            <a:ext cx="1346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чать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5896" y="2373560"/>
            <a:ext cx="3096344" cy="1055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35896" y="3645024"/>
            <a:ext cx="302433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7" idx="3"/>
          </p:cNvCxnSpPr>
          <p:nvPr/>
        </p:nvCxnSpPr>
        <p:spPr>
          <a:xfrm flipV="1">
            <a:off x="3707904" y="3933056"/>
            <a:ext cx="3024336" cy="911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823" y="1988840"/>
            <a:ext cx="3288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_________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823" y="3307631"/>
            <a:ext cx="3288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_________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823" y="4459759"/>
            <a:ext cx="3288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_________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74" y="869811"/>
            <a:ext cx="824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Определите и запишите начала названия машинных швов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них окончанием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91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79" y="1988840"/>
            <a:ext cx="82702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Тема:</a:t>
            </a:r>
          </a:p>
          <a:p>
            <a:pPr algn="ctr">
              <a:lnSpc>
                <a:spcPct val="150000"/>
              </a:lnSpc>
            </a:pPr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</a:t>
            </a:r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Накладные карманы</a:t>
            </a:r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628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3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урока: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400" dirty="0"/>
              <a:t>Познакомитесь с историей, группами карманов и их видами; сформируете умения работы с технологической картой</a:t>
            </a:r>
            <a:r>
              <a:rPr lang="ru-RU" sz="2400" b="1" dirty="0"/>
              <a:t>;</a:t>
            </a:r>
            <a:endParaRPr lang="ru-RU" sz="2400" dirty="0"/>
          </a:p>
          <a:p>
            <a:pPr marL="342900" indent="-342900" algn="just">
              <a:buBlip>
                <a:blip r:embed="rId2"/>
              </a:buBlip>
            </a:pPr>
            <a:r>
              <a:rPr lang="ru-RU" sz="2400" dirty="0"/>
              <a:t>Научитесь рационально выбирать технологическую операцию, анализировать, делать выводы, развивать навыки по соблюдению правил техники безопасности при выполнении швейных работ.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400" dirty="0"/>
              <a:t>Сформируете навыки индивидуальной самостоятельной работы, трудолюбие и дисциплинированность, творческие способности, эстетический вкус,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400" dirty="0"/>
              <a:t>Научитесь развивать умения объективно оценивать результаты своей деятельности и деятельности одноклассников по заданным критериям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38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859" y="81057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Карманы</a:t>
            </a:r>
            <a:r>
              <a:rPr lang="ru-RU" sz="2800" dirty="0" smtClean="0"/>
              <a:t> – </a:t>
            </a:r>
            <a:r>
              <a:rPr lang="ru-RU" sz="2400" dirty="0" smtClean="0"/>
              <a:t>это самая распространённая деталь швейных изделий. Они служат для временного хранения различных мелких предметов, необходимых человеку, и для отделки одежды.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5649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Накладные карманы бывают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3212976"/>
            <a:ext cx="64807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88224" y="3212976"/>
            <a:ext cx="504056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2" descr="D:\Учитель\Pictures\Мои сканированные изображения\сканирование0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-1" y="3717032"/>
            <a:ext cx="5436097" cy="21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Учитель\Pictures\Мои сканированные изображения\сканирование00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7058" y="3717032"/>
            <a:ext cx="2855422" cy="10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Учитель\Pictures\Мои сканированные изображения\сканирование00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163" y="4797152"/>
            <a:ext cx="2695309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55240" y="6021288"/>
            <a:ext cx="1464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гладкие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16216" y="6021288"/>
            <a:ext cx="216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 отворотом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34194"/>
            <a:ext cx="644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Название срезов кроя кармана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D:\Учитель\Pictures\Мои сканированные изображения\сканирование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02" y="1580525"/>
            <a:ext cx="3541690" cy="34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Учитель\Pictures\Мои сканированные изображения\сканирование00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5165545"/>
            <a:ext cx="2695309" cy="107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Учитель\Pictures\Мои сканированные изображения\сканирование00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5144133"/>
            <a:ext cx="2855422" cy="10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Учитель\Pictures\Мои сканированные изображения\сканирование0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/>
          <a:stretch/>
        </p:blipFill>
        <p:spPr bwMode="auto">
          <a:xfrm>
            <a:off x="971600" y="5114889"/>
            <a:ext cx="1440645" cy="10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л\tarmans.kombats.r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1607"/>
            <a:ext cx="2880320" cy="4189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fashion.russiaregionpress.ru/files/2011/09/fd13784ba3f94dfa1c9dfa95a1f777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0" y="1436920"/>
            <a:ext cx="284400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9992" y="5715253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карманы на </a:t>
            </a:r>
            <a:r>
              <a:rPr lang="ru-RU" sz="2800" dirty="0"/>
              <a:t>известном </a:t>
            </a:r>
            <a:r>
              <a:rPr lang="ru-RU" sz="2800" dirty="0" smtClean="0"/>
              <a:t>камзоле </a:t>
            </a:r>
            <a:r>
              <a:rPr lang="ru-RU" sz="2800" dirty="0"/>
              <a:t>Людовика </a:t>
            </a:r>
            <a:r>
              <a:rPr lang="ru-RU" sz="2800" dirty="0" smtClean="0"/>
              <a:t>XIV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002124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омоньеры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73807" y="620688"/>
            <a:ext cx="392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карманов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3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638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Урок по технологии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технологии 5 класс</dc:title>
  <dc:creator>User</dc:creator>
  <cp:lastModifiedBy>Тамара Саварковна</cp:lastModifiedBy>
  <cp:revision>16</cp:revision>
  <cp:lastPrinted>2013-10-31T05:58:32Z</cp:lastPrinted>
  <dcterms:created xsi:type="dcterms:W3CDTF">2013-10-25T15:15:51Z</dcterms:created>
  <dcterms:modified xsi:type="dcterms:W3CDTF">2014-02-21T04:04:55Z</dcterms:modified>
</cp:coreProperties>
</file>