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25"/>
  </p:notesMasterIdLst>
  <p:sldIdLst>
    <p:sldId id="269" r:id="rId2"/>
    <p:sldId id="301" r:id="rId3"/>
    <p:sldId id="272" r:id="rId4"/>
    <p:sldId id="273" r:id="rId5"/>
    <p:sldId id="274" r:id="rId6"/>
    <p:sldId id="303" r:id="rId7"/>
    <p:sldId id="304" r:id="rId8"/>
    <p:sldId id="314" r:id="rId9"/>
    <p:sldId id="305" r:id="rId10"/>
    <p:sldId id="316" r:id="rId11"/>
    <p:sldId id="306" r:id="rId12"/>
    <p:sldId id="313" r:id="rId13"/>
    <p:sldId id="311" r:id="rId14"/>
    <p:sldId id="312" r:id="rId15"/>
    <p:sldId id="287" r:id="rId16"/>
    <p:sldId id="315" r:id="rId17"/>
    <p:sldId id="317" r:id="rId18"/>
    <p:sldId id="318" r:id="rId19"/>
    <p:sldId id="319" r:id="rId20"/>
    <p:sldId id="320" r:id="rId21"/>
    <p:sldId id="321" r:id="rId22"/>
    <p:sldId id="322" r:id="rId23"/>
    <p:sldId id="29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6" autoAdjust="0"/>
    <p:restoredTop sz="94709" autoAdjust="0"/>
  </p:normalViewPr>
  <p:slideViewPr>
    <p:cSldViewPr>
      <p:cViewPr>
        <p:scale>
          <a:sx n="66" d="100"/>
          <a:sy n="66" d="100"/>
        </p:scale>
        <p:origin x="-94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163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62BB4E-47A4-4AE9-B3C0-DDC998CA865C}" type="datetimeFigureOut">
              <a:rPr lang="ru-RU"/>
              <a:pPr>
                <a:defRPr/>
              </a:pPr>
              <a:t>15.01.2016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26D92-ABE7-4547-9327-A62F0092CD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114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14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081E-A592-4F60-A13A-3927D4D77D8E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0263-C46A-4EC7-A66A-A25D8C361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A48D-C72B-4EAE-B683-D62BA3C4D636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86C5-D290-4741-8D95-6FE8620A3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2365E-A53A-4804-8C7F-BE9FFDC57D11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831DE-6D94-47BC-9794-00CFA42D3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1828-A3DB-4573-9803-4A392094945F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C0E8C-5887-4CEA-B816-D8C635979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BB463-1A97-40A9-887B-E197501D7DB8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2B015-087C-4CC9-A892-5D115F55F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B88C6-8ECB-46B8-A347-DD7EAE16F6F5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1D00-DBCF-453B-8B7E-D3EADD768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7502-046B-4E9F-8614-AB7316F304F6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AA91-C682-4D9B-AF4D-A3F633A7F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BB79-580A-477E-8B99-078B24BE58D5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9EAD4-F787-46B1-AD0D-518E1C710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4B1EF-6D59-4134-9C01-495780232856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30F9-D56E-42A7-80A5-FE14B2C2C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E1DF-181A-494B-AB65-2CD8E506BB36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EF823-5623-4F0C-A49B-08197123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7A5D-2723-4E82-910E-CF5837FB4AD4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EB64-6155-4B36-A1B5-C2B52F5B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01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2F1F4C8-D8CD-4169-80EE-71DCBE41A6F4}" type="datetime1">
              <a:rPr lang="ru-RU"/>
              <a:pPr>
                <a:defRPr/>
              </a:pPr>
              <a:t>15.01.2016</a:t>
            </a:fld>
            <a:endParaRPr lang="ru-RU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C1C464D-BD5C-4610-AB34-ED8EE0D7A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012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2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1" r:id="rId3"/>
    <p:sldLayoutId id="2147483750" r:id="rId4"/>
    <p:sldLayoutId id="2147483749" r:id="rId5"/>
    <p:sldLayoutId id="2147483748" r:id="rId6"/>
    <p:sldLayoutId id="2147483747" r:id="rId7"/>
    <p:sldLayoutId id="2147483746" r:id="rId8"/>
    <p:sldLayoutId id="2147483745" r:id="rId9"/>
    <p:sldLayoutId id="2147483744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06C75-D2F4-4381-A144-9247C86335B5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338" name="WordArt 6"/>
          <p:cNvSpPr>
            <a:spLocks noChangeArrowheads="1" noChangeShapeType="1" noTextEdit="1"/>
          </p:cNvSpPr>
          <p:nvPr/>
        </p:nvSpPr>
        <p:spPr bwMode="auto">
          <a:xfrm>
            <a:off x="0" y="714375"/>
            <a:ext cx="9144000" cy="9858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«Почему одуванчик назвали одуванчиком"</a:t>
            </a:r>
          </a:p>
        </p:txBody>
      </p:sp>
      <p:pic>
        <p:nvPicPr>
          <p:cNvPr id="14339" name="Picture 10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7859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929188" y="2214563"/>
            <a:ext cx="3786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Экологический проект во второй младшей группе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714875" y="3714750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Воспитатели: Новикова Ю.В.</a:t>
            </a:r>
          </a:p>
          <a:p>
            <a:r>
              <a:rPr lang="ru-RU"/>
              <a:t>                        Алфутова О.Н.</a:t>
            </a: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BC5B3-CCF2-4462-9E83-24324E48B9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" name="Рисунок 2" descr="IMG_046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41259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4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500"/>
            <a:ext cx="4214812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3D29F-B1E9-4BC3-ADD5-17542E1028E6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4817" name="Заголовок 1"/>
          <p:cNvSpPr>
            <a:spLocks noGrp="1"/>
          </p:cNvSpPr>
          <p:nvPr>
            <p:ph idx="4294967295"/>
          </p:nvPr>
        </p:nvSpPr>
        <p:spPr>
          <a:xfrm>
            <a:off x="571500" y="214313"/>
            <a:ext cx="8229600" cy="7000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/>
              <a:t>3</a:t>
            </a:r>
            <a:r>
              <a:rPr lang="ru-RU" sz="3000" dirty="0" smtClean="0"/>
              <a:t>.</a:t>
            </a:r>
            <a:r>
              <a:rPr lang="ru-RU" sz="3000" dirty="0"/>
              <a:t>  Собрали разнообразную информацию, стихи, загадки.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dirty="0">
                <a:latin typeface="Monotype Corsiva" pitchFamily="66" charset="0"/>
                <a:cs typeface="Arial" charset="0"/>
              </a:rPr>
              <a:t>		</a:t>
            </a:r>
            <a:endParaRPr lang="ru-RU" sz="1900" dirty="0">
              <a:latin typeface="Monotype Corsiva" pitchFamily="66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u="sng" dirty="0">
                <a:solidFill>
                  <a:srgbClr val="663300"/>
                </a:solidFill>
              </a:rPr>
              <a:t>«Библиотечка»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663300"/>
                </a:solidFill>
              </a:rPr>
              <a:t>Стихи</a:t>
            </a:r>
            <a:endParaRPr lang="ru-RU" sz="3000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i="1" dirty="0"/>
              <a:t> </a:t>
            </a:r>
            <a:endParaRPr lang="ru-RU" sz="22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200" dirty="0">
              <a:latin typeface="Monotype Corsiva" pitchFamily="66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0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2357438"/>
            <a:ext cx="4572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Носит одуванчик,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Жёлтый сарафанчик.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Подрастёт, нарядиться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В беленькое платьице.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Легкое, воздушное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Ветерку послушное</a:t>
            </a:r>
          </a:p>
        </p:txBody>
      </p:sp>
      <p:pic>
        <p:nvPicPr>
          <p:cNvPr id="9" name="Рисунок 8" descr="20130514_0857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786188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0130514_0858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833688"/>
            <a:ext cx="4143375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F1EF-B561-4A44-888D-E7D1AF69C50E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584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42938" y="1000125"/>
            <a:ext cx="3929062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Одуванчик придорожный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Был, как солнце золотым,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Но отцвёл и стал похожим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На пушистый белый дым.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Ты лети над теплым лугом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И над тихою рекой.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Буду я тебе, как другу,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Долго вслед махать рукой.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Ты неси на крыльях ветра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Золотые семена,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Чтобы солнечным рассветом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Возвратилась к нам весна.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</p:txBody>
      </p:sp>
      <p:sp>
        <p:nvSpPr>
          <p:cNvPr id="35843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000625" y="1143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Уронило солнце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Лучик золотой.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Вырос одуванчик,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Первый, молодой.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У него чудесный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Золотистый цвет.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Он большого солнца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Маленький портрет.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8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5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5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58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0608-CC3C-4CDE-8A4A-910CB48B890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385175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663300"/>
                </a:solidFill>
              </a:rPr>
              <a:t>Загадки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229600" cy="48529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Есть один цветок,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Не вплетешь его в венок.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На него подуй слегка: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Был цветок- и нет цветка.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Золотой и молодой за неделю стал седой,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А денечка через два облысела голова,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Спрячу - </a:t>
            </a:r>
            <a:r>
              <a:rPr lang="ru-RU" sz="2000" dirty="0" err="1"/>
              <a:t>ка</a:t>
            </a:r>
            <a:r>
              <a:rPr lang="ru-RU" sz="2000" dirty="0"/>
              <a:t> в карманчик бывший…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Рос шар бел, ветер дунул -шар улетел.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Я шарик пушистый, белею в поле чистом,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А дунул ветерок, остался стебелек.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68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3686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8A9F4-444F-46AA-85D1-498B6EC48E73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663300"/>
                </a:solidFill>
              </a:rPr>
              <a:t>Сказка «Чудесный одуванчик»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981075"/>
            <a:ext cx="856932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Была зима. Одуванчик спал в земле. Но вот наступила весна, растаял снег, и одуванчик проснулся. Захотел он посмотреть, что происходит наверху, и решил выглянуть из-под земли. Сначала одуванчик стоял на зеленой ножке-стебельке, и головка его была зеленой. Ярко светило солнышко.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Прошло время, и одуванчик раскрылся, стал желтым. К нему прибегали дети и говорили: «Привет, одуванчик – желтый сарафанчик!». Прилетали пчелы, бабочки, комары, мухи. Насекомые пили сок и ели сладкую пыльцу.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Однажды к растению прилетела бабочка – и не увидела желтого одуванчика. Вместо него на зеленой ножке качался белый пушистый шарик. Бабочка стала летать вокруг шарика и махать крылышками. От этих взмахов из головки одуванчика стали вылетать белые </a:t>
            </a:r>
            <a:r>
              <a:rPr lang="ru-RU" sz="2000" dirty="0" err="1"/>
              <a:t>парашютики</a:t>
            </a:r>
            <a:r>
              <a:rPr lang="ru-RU" sz="2000" dirty="0"/>
              <a:t>. Они полетели в разные стороны.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Когда все </a:t>
            </a:r>
            <a:r>
              <a:rPr lang="ru-RU" sz="2000" dirty="0" err="1"/>
              <a:t>парашютики</a:t>
            </a:r>
            <a:r>
              <a:rPr lang="ru-RU" sz="2000" dirty="0"/>
              <a:t> исчезли, одуванчик стал лысым и некрасивым. Бабочка заплакала: «Что с тобой случилось? Мне тебя так жалко!» – «Не расстраивайся так, милая бабочка, скоро из моих пушинок вырастут новые красивые одуванчики. Бабочки и пчелы будут снова собирать нектар, дети сделают из молодых листочков вкусный салат. А я теперь смогу отдохнуть до следующей весны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378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26C6C-8396-485C-9B9F-3BF18EC7B2E5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defRPr/>
            </a:pPr>
            <a:r>
              <a:rPr lang="ru-RU" sz="2800" dirty="0">
                <a:latin typeface="Calibri" pitchFamily="34" charset="0"/>
              </a:rPr>
              <a:t>4. Организовали </a:t>
            </a:r>
            <a:endParaRPr lang="ru-RU" sz="2800" dirty="0">
              <a:latin typeface="Calibri" pitchFamily="34" charset="0"/>
            </a:endParaRPr>
          </a:p>
          <a:p>
            <a:pPr marL="514350" indent="-514350">
              <a:defRPr/>
            </a:pPr>
            <a:r>
              <a:rPr lang="ru-RU" sz="2800" dirty="0">
                <a:solidFill>
                  <a:srgbClr val="000066"/>
                </a:solidFill>
                <a:latin typeface="Calibri" pitchFamily="34" charset="0"/>
              </a:rPr>
              <a:t>                               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выставку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рисунков, поделок детей совместно с родителями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514350" indent="-514350" algn="ctr">
              <a:defRPr/>
            </a:pPr>
            <a:r>
              <a:rPr lang="ru-RU" sz="4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«Одуванчики»</a:t>
            </a:r>
            <a:endParaRPr lang="ru-RU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514350" indent="-514350" algn="ctr">
              <a:buFontTx/>
              <a:buAutoNum type="arabicPeriod" startAt="5"/>
              <a:defRPr/>
            </a:pPr>
            <a:endParaRPr lang="ru-RU" sz="2800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 descr="20130514_1410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428875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5715000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Захарова Дарья и мама Татьяна Николаевна</a:t>
            </a:r>
          </a:p>
        </p:txBody>
      </p:sp>
      <p:pic>
        <p:nvPicPr>
          <p:cNvPr id="6" name="Рисунок 5" descr="20130516_1233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2143125"/>
            <a:ext cx="28940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14938" y="6072188"/>
            <a:ext cx="3000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Киреева София и мама Мария Александровна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4C389-7FF7-4F6C-99BA-6ADA08C1F7E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" name="Рисунок 2" descr="20130516_1235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28625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8688" y="428625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Пудов Сергей и мама </a:t>
            </a:r>
          </a:p>
          <a:p>
            <a:r>
              <a:rPr lang="ru-RU"/>
              <a:t>Наталья Валентиновна</a:t>
            </a:r>
          </a:p>
        </p:txBody>
      </p:sp>
      <p:pic>
        <p:nvPicPr>
          <p:cNvPr id="6" name="Рисунок 5" descr="20130522_1331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00438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5643563"/>
            <a:ext cx="2578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Калинин Олег и мама </a:t>
            </a:r>
          </a:p>
          <a:p>
            <a:r>
              <a:rPr lang="ru-RU"/>
              <a:t>Алиса Владимировна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097BF-8441-4F6E-9B37-30903F2B8FA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3" name="Рисунок 2" descr="20130522_1327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39116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42938" y="6000750"/>
            <a:ext cx="255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Эрнст Алена и мама </a:t>
            </a:r>
          </a:p>
          <a:p>
            <a:r>
              <a:rPr lang="ru-RU"/>
              <a:t>Ольга Александровна</a:t>
            </a:r>
          </a:p>
        </p:txBody>
      </p:sp>
      <p:pic>
        <p:nvPicPr>
          <p:cNvPr id="5" name="Рисунок 4" descr="20130522_1329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642938"/>
            <a:ext cx="389572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6375" y="6000750"/>
            <a:ext cx="2841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Морозова Мария и мама</a:t>
            </a:r>
          </a:p>
          <a:p>
            <a:r>
              <a:rPr lang="ru-RU"/>
              <a:t>Ольга Сергеевна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44BA9-5C28-47B1-A547-AC4AA02A75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" name="Рисунок 2" descr="20130522_133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60007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Супрунова Ульяна и мама</a:t>
            </a:r>
          </a:p>
          <a:p>
            <a:r>
              <a:rPr lang="ru-RU"/>
              <a:t>Ольга Владимировна</a:t>
            </a:r>
          </a:p>
        </p:txBody>
      </p:sp>
      <p:pic>
        <p:nvPicPr>
          <p:cNvPr id="5" name="Рисунок 4" descr="20130522_13303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63"/>
            <a:ext cx="4017962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2063" y="5857875"/>
            <a:ext cx="3067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Попова Анастасия и мама </a:t>
            </a:r>
          </a:p>
          <a:p>
            <a:r>
              <a:rPr lang="ru-RU"/>
              <a:t>Екатерина Михайловна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1AF06-83E1-46DC-8A77-5C6AD0C1675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" name="Рисунок 2" descr="20130522_1331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4143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6000750"/>
            <a:ext cx="2924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Полюкова Ульяна и мама</a:t>
            </a:r>
          </a:p>
          <a:p>
            <a:r>
              <a:rPr lang="ru-RU"/>
              <a:t>Лилия Александровна</a:t>
            </a:r>
          </a:p>
        </p:txBody>
      </p:sp>
      <p:pic>
        <p:nvPicPr>
          <p:cNvPr id="6" name="Рисунок 5" descr="20130522_1332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25"/>
            <a:ext cx="41259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0688" y="6072188"/>
            <a:ext cx="263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Кулеева Айдан и мама</a:t>
            </a:r>
          </a:p>
          <a:p>
            <a:r>
              <a:rPr lang="ru-RU"/>
              <a:t>Айнур Фахраддин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944BE-1000-4468-9C91-AF6818DBE16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5643563"/>
            <a:ext cx="39639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alibri" pitchFamily="34" charset="0"/>
              </a:rPr>
              <a:t>Одуванчик</a:t>
            </a:r>
          </a:p>
        </p:txBody>
      </p:sp>
      <p:pic>
        <p:nvPicPr>
          <p:cNvPr id="25603" name="Picture 5" descr="Рисунок11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692150"/>
            <a:ext cx="24749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Рисунок11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692150"/>
            <a:ext cx="50292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E55FC-E9BC-4B08-B06B-004EB941827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" name="Рисунок 2" descr="20130522_1334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36798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130522_1327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28625"/>
            <a:ext cx="35893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3563" y="5429250"/>
            <a:ext cx="2614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Рысев Платон и мама </a:t>
            </a:r>
          </a:p>
          <a:p>
            <a:r>
              <a:rPr lang="ru-RU"/>
              <a:t>Татьяна Анатольевна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5500688"/>
            <a:ext cx="3598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Герасимович Елизавета и мама</a:t>
            </a:r>
          </a:p>
          <a:p>
            <a:r>
              <a:rPr lang="ru-RU"/>
              <a:t>Светлана Сергеевна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1C9F1-136D-4629-AD01-0C81D6E11BF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" name="Рисунок 2" descr="20130522_1334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0130522_1335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57188"/>
            <a:ext cx="4071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5786438"/>
            <a:ext cx="19383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Вельшаков Егор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86438" y="5857875"/>
            <a:ext cx="227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Вельшаков Максим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28938" y="6286500"/>
            <a:ext cx="3157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 мама Марина Евгеньевна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455A2-FFAC-416D-8FBC-1C99D42EE76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071563" y="357188"/>
            <a:ext cx="275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5. Итог работы.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63" y="785813"/>
            <a:ext cx="45069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Коллективная</a:t>
            </a:r>
            <a:r>
              <a:rPr lang="ru-RU" dirty="0"/>
              <a:t> </a:t>
            </a:r>
            <a:r>
              <a:rPr lang="ru-RU" sz="3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Рисунок 4" descr="20130523_0946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76438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3ABE9-FB8D-44FC-BDAF-A3475E7F8E01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395288" y="1700213"/>
            <a:ext cx="8497887" cy="22336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2D846-7296-4327-9F8A-CEAAB8FD78E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663300"/>
                </a:solidFill>
              </a:rPr>
              <a:t>Цель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428625" y="2357438"/>
            <a:ext cx="8229600" cy="3143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4000" dirty="0" smtClean="0"/>
              <a:t>Поддерживать активный интерес у детей к окружающей природе; укрепляя, стимулируя и удовлетворяя детскую любознательность</a:t>
            </a:r>
            <a:endParaRPr lang="ru-RU" sz="4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A1541-4A8B-46A6-A097-F21E76048F4C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385175" cy="13414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663300"/>
                </a:solidFill>
              </a:rPr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Способствовать познанию ребенком мира природы, открывая для него новые растения;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В процессе познавательно-исследовательской деятельности развивать интерес и активность дошкольников, обогащать опыт исследовательских действий, удовлетворять детскую пытливость;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Воспитывать </a:t>
            </a:r>
            <a:r>
              <a:rPr lang="ru-RU" sz="2200" dirty="0"/>
              <a:t>интерес и бережное отношение к природе</a:t>
            </a:r>
            <a:r>
              <a:rPr lang="ru-RU" sz="2200" dirty="0" smtClean="0"/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dirty="0" smtClean="0"/>
              <a:t> </a:t>
            </a:r>
            <a:endParaRPr lang="ru-RU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200" dirty="0" smtClean="0"/>
              <a:t>Привлечение родителей к реализации проекта.</a:t>
            </a:r>
            <a:endParaRPr lang="ru-RU" sz="2200" dirty="0"/>
          </a:p>
          <a:p>
            <a:pPr eaLnBrk="1" hangingPunct="1">
              <a:lnSpc>
                <a:spcPct val="80000"/>
              </a:lnSpc>
              <a:defRPr/>
            </a:pPr>
            <a:endParaRPr lang="ru-RU" sz="22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6B59E-4C93-44D2-AA8E-A0FE5F329A8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8229600" cy="7254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0" dirty="0">
                <a:solidFill>
                  <a:srgbClr val="663300"/>
                </a:solidFill>
              </a:rPr>
              <a:t>Этапы реализации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4294967295"/>
          </p:nvPr>
        </p:nvSpPr>
        <p:spPr>
          <a:xfrm>
            <a:off x="214313" y="928688"/>
            <a:ext cx="8715375" cy="6286500"/>
          </a:xfrm>
        </p:spPr>
        <p:txBody>
          <a:bodyPr/>
          <a:lstStyle/>
          <a:p>
            <a:pPr marL="650875" indent="-51435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600" dirty="0" smtClean="0"/>
              <a:t>Провели: беседы, рассматривание картинок, наблюдения по территории детского сада.</a:t>
            </a:r>
          </a:p>
          <a:p>
            <a:pPr marL="650875" indent="-51435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i="1" u="sng" dirty="0" smtClean="0">
                <a:solidFill>
                  <a:srgbClr val="663300"/>
                </a:solidFill>
              </a:rPr>
              <a:t>«Дневник наблюдений»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663300"/>
                </a:solidFill>
              </a:rPr>
              <a:t>Наш одуванчик похож на… 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dirty="0" smtClean="0"/>
              <a:t>	«снежный ком»,«на помпончик»,«на солнышко»,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dirty="0" smtClean="0"/>
              <a:t>«на воздушный шарик» ,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dirty="0" smtClean="0"/>
              <a:t>«на цыпленка ,  на </a:t>
            </a:r>
            <a:r>
              <a:rPr lang="ru-RU" sz="2700" dirty="0" err="1" smtClean="0"/>
              <a:t>чупа</a:t>
            </a:r>
            <a:r>
              <a:rPr lang="ru-RU" sz="2700" dirty="0" smtClean="0"/>
              <a:t>- </a:t>
            </a:r>
            <a:r>
              <a:rPr lang="ru-RU" sz="2700" dirty="0" err="1" smtClean="0"/>
              <a:t>чупс</a:t>
            </a:r>
            <a:r>
              <a:rPr lang="ru-RU" sz="2700" dirty="0" smtClean="0"/>
              <a:t>» ,«на яйцо, у которого есть белок и желток», «на кружок». 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b="1" i="1" dirty="0" smtClean="0">
                <a:solidFill>
                  <a:srgbClr val="FFFFFF"/>
                </a:solidFill>
              </a:rPr>
              <a:t>		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b="1" i="1" dirty="0" smtClean="0">
                <a:solidFill>
                  <a:srgbClr val="FFFFFF"/>
                </a:solidFill>
              </a:rPr>
              <a:t>		</a:t>
            </a:r>
            <a:r>
              <a:rPr lang="ru-RU" sz="2700" dirty="0" smtClean="0"/>
              <a:t>Одуванчик растет везде: вдоль дорог, на лугу, по краям лесных тропинок, у домов, на </a:t>
            </a:r>
            <a:r>
              <a:rPr lang="ru-RU" sz="2700" u="sng" dirty="0" smtClean="0"/>
              <a:t>газонах</a:t>
            </a:r>
            <a:r>
              <a:rPr lang="ru-RU" sz="2700" dirty="0" smtClean="0"/>
              <a:t>, в огородах. 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b="1" i="1" dirty="0" smtClean="0"/>
              <a:t>	</a:t>
            </a:r>
            <a:r>
              <a:rPr lang="ru-RU" sz="2700" dirty="0" smtClean="0"/>
              <a:t>	</a:t>
            </a:r>
            <a:endParaRPr lang="ru-RU" sz="2700" i="1" dirty="0" smtClean="0"/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700" dirty="0" smtClean="0"/>
              <a:t>		</a:t>
            </a:r>
          </a:p>
          <a:p>
            <a:pPr marL="650875" indent="-5143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600" dirty="0" smtClean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9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6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96CAC-4904-4861-898D-073F97DF85D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30721" name="Содержимое 2"/>
          <p:cNvSpPr>
            <a:spLocks noGrp="1"/>
          </p:cNvSpPr>
          <p:nvPr>
            <p:ph idx="4294967295"/>
          </p:nvPr>
        </p:nvSpPr>
        <p:spPr>
          <a:xfrm>
            <a:off x="428625" y="642938"/>
            <a:ext cx="8229600" cy="62150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700" dirty="0"/>
              <a:t>		 Это травянистое растение, с толстым корнем, переходящим в короткое ветвистое корневище. Листья продолговатые. Цветки язычковые, золотисто- жёлтые. Цветёт с апреля по сентябрь. Плоды- семянки, с хохолком, при созревании образуют шар </a:t>
            </a:r>
            <a:r>
              <a:rPr lang="ru-RU" sz="2400" dirty="0"/>
              <a:t>и разлетаются</a:t>
            </a:r>
            <a:r>
              <a:rPr lang="ru-RU" sz="2700" i="1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i="1" dirty="0"/>
              <a:t>		Это растение чутко реагирует на изменения погоды и время суток.</a:t>
            </a:r>
            <a:endParaRPr lang="ru-RU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700" dirty="0"/>
              <a:t>		Цветок начинает раскрываться утром, а закрывается, когда садится солнце. Перед дождем одуванчики закрываются, а в ненастную погоду не открываются.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700" dirty="0"/>
              <a:t>		Утром одуванчик до 8 часов закрыт, но в тени его головка закрыта и до 9 часов. Днем головка раскрыта и повернута в сторону солнышка. По этим цветам можно определять время суток.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7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700" dirty="0"/>
              <a:t> 	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BDA46-B79A-42E3-8CD0-FEFD7AEAE3C2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3174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229600" cy="7000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 2. Ознакомились с лечебными свойствами </a:t>
            </a:r>
            <a:r>
              <a:rPr lang="ru-RU" sz="2000" dirty="0" smtClean="0"/>
              <a:t>одуванчика. </a:t>
            </a: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u="sng" dirty="0">
                <a:solidFill>
                  <a:srgbClr val="663300"/>
                </a:solidFill>
              </a:rPr>
              <a:t>«Травник»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Это  многолетнее растение,  все части которого содержат млечный сок.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Одуванчик богат белком, сахарами, кальцием, есть в нем различные витамины. Широко используется в народной медицине как лечебное средство при заболеваниях печени, камнях в желчном пузыре, воспалительных процессах в почках и многих других. Не зря в народе  о нем  говорят: </a:t>
            </a:r>
            <a:r>
              <a:rPr lang="ru-RU" sz="2000" i="1" dirty="0"/>
              <a:t>«</a:t>
            </a:r>
            <a:r>
              <a:rPr lang="ru-RU" sz="2000" i="1" u="sng" dirty="0"/>
              <a:t>Одуванчик- ты мой друг, помоги унять недуг</a:t>
            </a:r>
            <a:r>
              <a:rPr lang="ru-RU" sz="2000" i="1" dirty="0"/>
              <a:t>!»</a:t>
            </a:r>
            <a:endParaRPr lang="ru-RU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Одуванчик относится к растениям, содержащим горечи. Применяют его также для возбуждения аппетита и улучшения пищеварения,  при различных кожных заболеваниях. Он входит в состав многих медицинских препаратов.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 Не советуется собирать одуванчик( как, впрочем, и другие растения) по обочинам дорог, особенно крупных </a:t>
            </a:r>
            <a:r>
              <a:rPr lang="ru-RU" sz="2000" u="sng" dirty="0"/>
              <a:t>автострад</a:t>
            </a:r>
            <a:r>
              <a:rPr lang="ru-RU" sz="2000" dirty="0"/>
              <a:t>, так как наземные части растений накапливают много вредных для человека веществ.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Monotype Corsiva" pitchFamily="66" charset="0"/>
              </a:rPr>
              <a:t>	</a:t>
            </a:r>
            <a:r>
              <a:rPr lang="ru-RU" sz="2000" b="1" i="1" dirty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D18AD-5012-4810-8D18-528093F8D369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0" smtClean="0">
                <a:solidFill>
                  <a:srgbClr val="663300"/>
                </a:solidFill>
              </a:rPr>
              <a:t>Одуванчик- медонос</a:t>
            </a:r>
            <a:endParaRPr lang="ru-RU" sz="2400" b="0" smtClean="0"/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412875"/>
            <a:ext cx="8229600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  </a:t>
            </a:r>
            <a:r>
              <a:rPr lang="ru-RU" sz="2400" dirty="0" smtClean="0"/>
              <a:t>Цветение знаменует собой приход настоящей весны. Это ценный для пчёл медонос и </a:t>
            </a:r>
            <a:r>
              <a:rPr lang="ru-RU" sz="2400" dirty="0" err="1" smtClean="0"/>
              <a:t>пыльценос</a:t>
            </a:r>
            <a:r>
              <a:rPr lang="ru-RU" sz="2400" dirty="0" smtClean="0"/>
              <a:t>. Он расцветает ещё до начала цветения садов.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В отдельные годы одуванчик выделяет много нектара. Сильная семья может собрать до 12 кг мёда с этого медоноса.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  Ночью и в сырую погоду соцветия смыкаются, и нектар с пыльцой остаются полностью защищёнными от непогоды.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Целебным действием обладают все части одуванчика. Пыльца одуванчика благотворно действует на почки, мочевой пузырь, печень. Соком смазывают места </a:t>
            </a:r>
            <a:r>
              <a:rPr lang="ru-RU" sz="2400" dirty="0" err="1" smtClean="0"/>
              <a:t>ужалений</a:t>
            </a:r>
            <a:r>
              <a:rPr lang="ru-RU" sz="2400" dirty="0" smtClean="0"/>
              <a:t> пчёл.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42DF7-4F1A-4C27-89F7-DBD8B12D47B9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Рисунок 3" descr="20130514_1030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30514_1031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85750"/>
            <a:ext cx="4214813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30514_1033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004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30514_10323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7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2140</TotalTime>
  <Words>833</Words>
  <Application>Microsoft Office PowerPoint</Application>
  <PresentationFormat>Экран (4:3)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Wingdings</vt:lpstr>
      <vt:lpstr>Calibri</vt:lpstr>
      <vt:lpstr>Monotype Corsiva</vt:lpstr>
      <vt:lpstr>Трава</vt:lpstr>
      <vt:lpstr>Трава</vt:lpstr>
      <vt:lpstr>Слайд 1</vt:lpstr>
      <vt:lpstr>Слайд 2</vt:lpstr>
      <vt:lpstr>Цель</vt:lpstr>
      <vt:lpstr>Задачи</vt:lpstr>
      <vt:lpstr>Этапы реализации</vt:lpstr>
      <vt:lpstr>Слайд 6</vt:lpstr>
      <vt:lpstr>Слайд 7</vt:lpstr>
      <vt:lpstr>Одуванчик- медонос</vt:lpstr>
      <vt:lpstr>Слайд 9</vt:lpstr>
      <vt:lpstr>Слайд 10</vt:lpstr>
      <vt:lpstr>Слайд 11</vt:lpstr>
      <vt:lpstr>Слайд 12</vt:lpstr>
      <vt:lpstr>Загадки</vt:lpstr>
      <vt:lpstr>Сказка «Чудесный одуванчик»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318</cp:revision>
  <dcterms:created xsi:type="dcterms:W3CDTF">2010-02-21T13:40:58Z</dcterms:created>
  <dcterms:modified xsi:type="dcterms:W3CDTF">2016-01-15T12:05:34Z</dcterms:modified>
</cp:coreProperties>
</file>