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70" r:id="rId4"/>
    <p:sldId id="272" r:id="rId5"/>
    <p:sldId id="273" r:id="rId6"/>
    <p:sldId id="274" r:id="rId7"/>
    <p:sldId id="275" r:id="rId8"/>
    <p:sldId id="271" r:id="rId9"/>
    <p:sldId id="276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54E71-4E31-4F0D-80BC-BEA30BD44B0B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31012-A2A2-45B0-A7A1-63CA1D70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7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263DE-B57B-4D34-B4F6-732F379446B0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DA373-97A0-43A0-BF28-55A3F642D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5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Знакомство</a:t>
            </a:r>
            <a:r>
              <a:rPr lang="ru-RU" baseline="0" dirty="0" smtClean="0"/>
              <a:t> детей с храмовой архитектурой начинаю с небольшой загадки:</a:t>
            </a:r>
          </a:p>
          <a:p>
            <a:r>
              <a:rPr lang="ru-RU" baseline="0" dirty="0" smtClean="0"/>
              <a:t>Этот дом -  не просто дом:</a:t>
            </a:r>
          </a:p>
          <a:p>
            <a:r>
              <a:rPr lang="ru-RU" baseline="0" dirty="0" smtClean="0"/>
              <a:t>Он красивый и с крестом.</a:t>
            </a:r>
          </a:p>
          <a:p>
            <a:r>
              <a:rPr lang="ru-RU" baseline="0" dirty="0" smtClean="0"/>
              <a:t>Золотые купола,</a:t>
            </a:r>
          </a:p>
          <a:p>
            <a:r>
              <a:rPr lang="ru-RU" baseline="0" dirty="0" smtClean="0"/>
              <a:t>Звонкие колокола!</a:t>
            </a:r>
          </a:p>
          <a:p>
            <a:r>
              <a:rPr lang="ru-RU" baseline="0" dirty="0" smtClean="0"/>
              <a:t>Можно ли представить себе современный русский город, село без храма? Где бы не расселился русский народ, на том месте сразу же возводился православный храм. Храм – это дом Божий, дом молитвы.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373-97A0-43A0-BF28-55A3F642DF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1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Храмы строили в самых красивых местах. В центре города на самом высоком и красивом месте, посреди большой площади строили собор – главный храм.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внешнему виду храм отличается от других сооружений. Изучая на занятиях русских святых,</a:t>
            </a:r>
            <a:r>
              <a:rPr lang="ru-RU" baseline="0" dirty="0" smtClean="0"/>
              <a:t> воинов – богатырей, мы сравниваем храмы с образом богатыря. Крепкие стены храма -  как крепкие плечи богатырей, купола – шлемы. Две опоры и перекинутая между ними каменная дуга - это </a:t>
            </a:r>
            <a:r>
              <a:rPr lang="ru-RU" b="1" baseline="0" dirty="0" smtClean="0"/>
              <a:t>арка. </a:t>
            </a:r>
            <a:r>
              <a:rPr lang="ru-RU" b="0" baseline="0" dirty="0" smtClean="0"/>
              <a:t>Если  несколько арок поставить вплотную друг за другом, </a:t>
            </a:r>
            <a:r>
              <a:rPr lang="ru-RU" b="1" baseline="0" dirty="0" smtClean="0"/>
              <a:t>образуют стены и свод. </a:t>
            </a:r>
            <a:r>
              <a:rPr lang="ru-RU" b="0" baseline="0" dirty="0" smtClean="0"/>
              <a:t>Наружу здания своды выходят полукружиями – это закомары. Над стенами храма высится </a:t>
            </a:r>
            <a:r>
              <a:rPr lang="ru-RU" b="1" baseline="0" dirty="0" smtClean="0"/>
              <a:t>глава. </a:t>
            </a:r>
            <a:r>
              <a:rPr lang="ru-RU" b="0" baseline="0" dirty="0" smtClean="0"/>
              <a:t>Её</a:t>
            </a:r>
            <a:r>
              <a:rPr lang="ru-RU" b="1" baseline="0" dirty="0" smtClean="0"/>
              <a:t> </a:t>
            </a:r>
            <a:r>
              <a:rPr lang="ru-RU" b="0" baseline="0" dirty="0" smtClean="0"/>
              <a:t>венчает купол, который по форме напоминает пламя свечи. Окна служат для того чтобы в храм проникал свет. Дверь обычно очень массивная.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373-97A0-43A0-BF28-55A3F642DF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5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Купала храмов бывают различные.  Луковичной</a:t>
            </a:r>
            <a:r>
              <a:rPr lang="ru-RU" baseline="0" dirty="0" smtClean="0"/>
              <a:t> формы – похож на луковицу, </a:t>
            </a:r>
            <a:r>
              <a:rPr lang="ru-RU" baseline="0" dirty="0" err="1" smtClean="0"/>
              <a:t>шлемообразная</a:t>
            </a:r>
            <a:r>
              <a:rPr lang="ru-RU" baseline="0" dirty="0" smtClean="0"/>
              <a:t> форма – как шлем богатыря, самый древний – шатровой формы, похож на шатер. Купол имеет симметричную форму и рисуется, как и все симметричные предметы, от середины.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Купол — это как пламя горящей свечи, недаром издревле наши предки старались даже в самые тяжелые времена золотить кресты и купола храмов. По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цвету купола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можно определить, кому посвящен храм.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золото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символизирует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Небесную Славу,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купола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золотятся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храмов, посвященных 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Христу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 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двунадеся́тым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праздникам.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Купола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синие со звездами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являются свидетельством того, что храм над которым они воздвигнуты 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посвящен Богородице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потому что звезда напоминает о рождении Христа от Девы Марии. Храмы с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зелеными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куполами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посвящались</a:t>
            </a:r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Пресвятой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Троице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потому что зеленый – цвет Святого Духа. Храмы, посвященные 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святым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увенчивались как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зелеными,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и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серебряными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куполами.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373-97A0-43A0-BF28-55A3F642DF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2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 в ходом в храм,</a:t>
            </a:r>
            <a:r>
              <a:rPr lang="ru-RU" baseline="0" dirty="0" smtClean="0"/>
              <a:t> а иногда рядом с храмом, строится колокольня или звонница, т.е. башня, на которой висят колокола. Звон в один колокол называется «Благовест» (т.е. радостная весть). Несколько одновременно звонящих колоколов называется «трезвон». Торжественный звон во все колокола называется «перезвон2. звон колоколов по поводу печального события называется «перебор».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373-97A0-43A0-BF28-55A3F642DF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4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Церковь была построена в 1701 году. С 1962 – по 1990 годы храм был закрыт. За это время были уничтожены иконостасы, иконы и внутреннее убранство храма. Сейчас храм восстановлен.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373-97A0-43A0-BF28-55A3F642DF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0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честь победы над татарами и был построен храм во имя Рождества Пресвятой</a:t>
            </a:r>
            <a:r>
              <a:rPr lang="ru-RU" baseline="0" dirty="0" smtClean="0"/>
              <a:t> Богородицы. В документах сказано, что церковь была заложена приказом Ивана Грозного в честь павших русских воинов. Первоначально храм был деревянный и похожий на терем. Отсюда и пошло название Иван – </a:t>
            </a:r>
            <a:r>
              <a:rPr lang="ru-RU" baseline="0" dirty="0" err="1" smtClean="0"/>
              <a:t>Теремец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373-97A0-43A0-BF28-55A3F642DF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0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0D1FF8-882B-4473-B4C4-F440CCDD63D3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E5F9F1-4F62-40C1-998A-105F8D34DE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352928" cy="1008112"/>
          </a:xfrm>
          <a:solidFill>
            <a:srgbClr val="92D050"/>
          </a:solidFill>
          <a:ln>
            <a:solidFill>
              <a:srgbClr val="00B050"/>
            </a:solidFill>
          </a:ln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Храмовая архитектура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s://im0-tub-ru.yandex.net/i?id=ca218f2bc28ee01d2565edddf67dbe77&amp;n=33&amp;h=190&amp;w=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08" y="2227176"/>
            <a:ext cx="4968549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910069" cy="436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8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577"/>
    </mc:Choice>
    <mc:Fallback xmlns="">
      <p:transition spd="slow" advClick="0" advTm="405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Рисуем храм.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03848" y="3933056"/>
            <a:ext cx="0" cy="2520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4627871" y="3892056"/>
            <a:ext cx="10488" cy="2561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57656" y="3866443"/>
            <a:ext cx="0" cy="24455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>
            <a:off x="4628906" y="3186801"/>
            <a:ext cx="1428750" cy="134302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3209609" y="3248253"/>
            <a:ext cx="1428750" cy="134302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2449931" y="3261543"/>
            <a:ext cx="1428750" cy="1343025"/>
          </a:xfrm>
          <a:prstGeom prst="arc">
            <a:avLst/>
          </a:prstGeom>
          <a:ln w="28575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3897472" y="3193089"/>
            <a:ext cx="1428750" cy="1343025"/>
          </a:xfrm>
          <a:prstGeom prst="arc">
            <a:avLst/>
          </a:prstGeom>
          <a:ln w="28575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6" name="Скругленная соединительная линия 15"/>
          <p:cNvCxnSpPr/>
          <p:nvPr/>
        </p:nvCxnSpPr>
        <p:spPr>
          <a:xfrm flipV="1">
            <a:off x="899592" y="6170699"/>
            <a:ext cx="7992888" cy="282637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18223" y="2348880"/>
            <a:ext cx="0" cy="864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43281" y="2322702"/>
            <a:ext cx="0" cy="864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3918223" y="404538"/>
            <a:ext cx="1419296" cy="1912128"/>
          </a:xfrm>
          <a:prstGeom prst="triangl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0" name="Прямая соединительная линия 29"/>
          <p:cNvCxnSpPr>
            <a:endCxn id="25" idx="0"/>
          </p:cNvCxnSpPr>
          <p:nvPr/>
        </p:nvCxnSpPr>
        <p:spPr>
          <a:xfrm>
            <a:off x="4627871" y="0"/>
            <a:ext cx="0" cy="4045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490466" y="116632"/>
            <a:ext cx="295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3764381" y="4199755"/>
            <a:ext cx="228600" cy="809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23218" y="4402848"/>
            <a:ext cx="500909" cy="17678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211960" y="2451918"/>
            <a:ext cx="792088" cy="8096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3" name="Правильный пятиугольник 42"/>
          <p:cNvSpPr/>
          <p:nvPr/>
        </p:nvSpPr>
        <p:spPr>
          <a:xfrm rot="11143785">
            <a:off x="4499282" y="2728141"/>
            <a:ext cx="257175" cy="257175"/>
          </a:xfrm>
          <a:prstGeom prst="pent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5" name="Прямая соединительная линия 44"/>
          <p:cNvCxnSpPr>
            <a:stCxn id="41" idx="0"/>
            <a:endCxn id="43" idx="3"/>
          </p:cNvCxnSpPr>
          <p:nvPr/>
        </p:nvCxnSpPr>
        <p:spPr>
          <a:xfrm>
            <a:off x="4608004" y="2451918"/>
            <a:ext cx="32703" cy="276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http://olvika.com/img/picture/Oct/11/f0548c0925fe29b38ee66a40ad3c1be8/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92" r="18667" b="6610"/>
          <a:stretch/>
        </p:blipFill>
        <p:spPr bwMode="auto">
          <a:xfrm>
            <a:off x="483152" y="2451918"/>
            <a:ext cx="2432664" cy="3931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http://olvika.com/img/picture/Oct/11/f0548c0925fe29b38ee66a40ad3c1be8/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92" r="18667" b="6610"/>
          <a:stretch/>
        </p:blipFill>
        <p:spPr bwMode="auto">
          <a:xfrm>
            <a:off x="6228184" y="2997512"/>
            <a:ext cx="2399278" cy="3211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0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9945"/>
    </mc:Choice>
    <mc:Fallback xmlns="">
      <p:transition advClick="0" advTm="499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064" y="188640"/>
            <a:ext cx="3563888" cy="648072"/>
          </a:xfr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Строение храма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206596" cy="56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4100" y="1348800"/>
            <a:ext cx="3829900" cy="403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Храм - архитектурное сооружение, предназначенное для совершения богослужений и религиозных обрядов.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0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2928"/>
    </mc:Choice>
    <mc:Fallback xmlns="">
      <p:transition advTm="429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cs622627.vk.me/v622627763/41c22/c3UreR5LFG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1931414"/>
            <a:ext cx="2967384" cy="25045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4104456" cy="792088"/>
          </a:xfr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Форма  купола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955990"/>
            <a:ext cx="4104456" cy="7920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Луковичный купол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Шлемовидная форма напоминала о воинстве, о духовной брани, которую ведет Церковь с силами зла и тьмы.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084368"/>
            <a:ext cx="4488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+mj-lt"/>
                <a:cs typeface="Tahoma" pitchFamily="34" charset="0"/>
              </a:rPr>
              <a:t>Форма луковицы - символ пламени свечи, обращающий нас к словам Христа: "Вы - свет миру".  </a:t>
            </a:r>
            <a:r>
              <a:rPr lang="ru-RU" altLang="ru-RU" dirty="0">
                <a:solidFill>
                  <a:prstClr val="black"/>
                </a:solidFill>
                <a:latin typeface="+mj-lt"/>
                <a:cs typeface="Arial" pitchFamily="34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+mj-lt"/>
                <a:cs typeface="Arial" pitchFamily="34" charset="0"/>
              </a:rPr>
            </a:br>
            <a:endParaRPr lang="ru-RU" altLang="ru-RU" dirty="0">
              <a:solidFill>
                <a:prstClr val="black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43808" y="4640844"/>
            <a:ext cx="4597152" cy="7920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Шлемовидный  купол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496" y="955990"/>
            <a:ext cx="4104456" cy="79208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Шатровый  купол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4964063_00123_20110715_072001 (524x700, 145Kb)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779403"/>
            <a:ext cx="2684838" cy="307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spb.uralgrant.ru/photos/7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1747667"/>
            <a:ext cx="2016223" cy="26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886" y="1748078"/>
            <a:ext cx="2646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Вероятно техническими </a:t>
            </a:r>
            <a:r>
              <a:rPr lang="ru-RU" dirty="0"/>
              <a:t>трудностями вызвана замена в деревянных храмах </a:t>
            </a:r>
            <a:r>
              <a:rPr lang="ru-RU" dirty="0" smtClean="0"/>
              <a:t>куполов шатровыми </a:t>
            </a:r>
            <a:r>
              <a:rPr lang="ru-RU" dirty="0"/>
              <a:t>завершениями.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0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1877"/>
    </mc:Choice>
    <mc:Fallback xmlns="">
      <p:transition advTm="618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868" y="1128758"/>
            <a:ext cx="3645421" cy="545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6632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Font typeface="Georgia" pitchFamily="18" charset="0"/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Колокольня или звонница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utoShape 2" descr="http://dic.academic.ru/pictures/wiki/files/50/230px-Clocher_d%27Ivan_le_Gran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dic.academic.ru/pictures/wiki/files/50/230px-Clocher_d%27Ivan_le_Gran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13" y="1124744"/>
            <a:ext cx="316805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1"/>
          <p:cNvSpPr txBox="1">
            <a:spLocks/>
          </p:cNvSpPr>
          <p:nvPr/>
        </p:nvSpPr>
        <p:spPr>
          <a:xfrm>
            <a:off x="222618" y="1565803"/>
            <a:ext cx="3206351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 smtClean="0">
                <a:solidFill>
                  <a:schemeClr val="tx1"/>
                </a:solidFill>
              </a:rPr>
              <a:t>Колокольня Ивана Великого в Москве,</a:t>
            </a:r>
            <a:r>
              <a:rPr lang="ru-RU" b="1" dirty="0">
                <a:solidFill>
                  <a:schemeClr val="tx1"/>
                </a:solidFill>
              </a:rPr>
              <a:t> XVI—XVII вв.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940152" y="1268760"/>
            <a:ext cx="2994257" cy="88211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Ильинская церковь </a:t>
            </a:r>
          </a:p>
          <a:p>
            <a:pPr algn="ctr"/>
            <a:r>
              <a:rPr lang="ru-RU" b="1" dirty="0" smtClean="0"/>
              <a:t>с. </a:t>
            </a:r>
            <a:r>
              <a:rPr lang="ru-RU" b="1" dirty="0" err="1" smtClean="0"/>
              <a:t>Воскресенки</a:t>
            </a:r>
            <a:r>
              <a:rPr lang="ru-RU" b="1" dirty="0" smtClean="0"/>
              <a:t> Ступинского района</a:t>
            </a:r>
            <a:endParaRPr lang="ru-RU" b="1" dirty="0"/>
          </a:p>
        </p:txBody>
      </p:sp>
      <p:pic>
        <p:nvPicPr>
          <p:cNvPr id="13" name="Picture 3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90" r="21483"/>
          <a:stretch/>
        </p:blipFill>
        <p:spPr bwMode="auto">
          <a:xfrm>
            <a:off x="2987824" y="4103306"/>
            <a:ext cx="2362200" cy="2482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одзаголовок 10"/>
          <p:cNvSpPr txBox="1">
            <a:spLocks/>
          </p:cNvSpPr>
          <p:nvPr/>
        </p:nvSpPr>
        <p:spPr>
          <a:xfrm>
            <a:off x="3116373" y="3201474"/>
            <a:ext cx="2994257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Покровская церковь. </a:t>
            </a:r>
            <a:r>
              <a:rPr lang="ru-RU" b="1" dirty="0" err="1"/>
              <a:t>с</a:t>
            </a:r>
            <a:r>
              <a:rPr lang="ru-RU" b="1" dirty="0" err="1" smtClean="0"/>
              <a:t>.Ситне</a:t>
            </a:r>
            <a:r>
              <a:rPr lang="ru-RU" b="1" dirty="0" smtClean="0"/>
              <a:t> – </a:t>
            </a:r>
            <a:r>
              <a:rPr lang="ru-RU" b="1" dirty="0" err="1" smtClean="0"/>
              <a:t>Щелканово</a:t>
            </a:r>
            <a:endParaRPr lang="ru-RU" b="1" dirty="0" smtClean="0"/>
          </a:p>
          <a:p>
            <a:pPr algn="ctr"/>
            <a:r>
              <a:rPr lang="ru-RU" b="1" dirty="0" smtClean="0"/>
              <a:t>Ступинского района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2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828"/>
    </mc:Choice>
    <mc:Fallback xmlns="">
      <p:transition advTm="258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16632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Рисуем храмы.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717925" cy="378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" t="5617" b="1157"/>
          <a:stretch>
            <a:fillRect/>
          </a:stretch>
        </p:blipFill>
        <p:spPr bwMode="auto">
          <a:xfrm>
            <a:off x="3897437" y="992025"/>
            <a:ext cx="3621700" cy="3925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717031"/>
            <a:ext cx="2901779" cy="3014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G:\дет сад\Рождество в церкви\IMG_203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85" y="4642268"/>
            <a:ext cx="3330092" cy="210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368"/>
    </mc:Choice>
    <mc:Fallback xmlns="">
      <p:transition advTm="2236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Лепим колокольчики.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I:\фото детские работы\DSC041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99458"/>
            <a:ext cx="3303905" cy="247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:\фото детские работы\DSC0415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272671"/>
            <a:ext cx="3672408" cy="279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:\фото детские работы\DSC0415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70513"/>
            <a:ext cx="3580124" cy="272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фото детские работы\DSC0415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173" y="4351637"/>
            <a:ext cx="316430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фото нов.дет.сада\20141203_11503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20" r="43465" b="8276"/>
          <a:stretch/>
        </p:blipFill>
        <p:spPr bwMode="auto">
          <a:xfrm rot="5400000">
            <a:off x="2743200" y="2049780"/>
            <a:ext cx="3657600" cy="275844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4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384"/>
    </mc:Choice>
    <mc:Fallback xmlns="">
      <p:transition advTm="173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Строим храмы.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C:\Users\Natali\Desktop\постройки из конструктора\20151209_08300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6" t="11968" r="19858"/>
          <a:stretch/>
        </p:blipFill>
        <p:spPr bwMode="auto">
          <a:xfrm>
            <a:off x="350640" y="1777705"/>
            <a:ext cx="2448272" cy="404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Natali\Desktop\постройки из конструктора\20151209_09563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29" t="14338" r="9266" b="17279"/>
          <a:stretch/>
        </p:blipFill>
        <p:spPr bwMode="auto">
          <a:xfrm>
            <a:off x="2802779" y="1124744"/>
            <a:ext cx="2343150" cy="285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Natali\Desktop\постройки из конструктора\20151209_10040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0" t="5956" b="4265"/>
          <a:stretch/>
        </p:blipFill>
        <p:spPr bwMode="auto">
          <a:xfrm>
            <a:off x="5868145" y="1074018"/>
            <a:ext cx="2523608" cy="3219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Natali\Desktop\постройки из конструктора\20151209_09593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798459"/>
            <a:ext cx="41275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0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92"/>
    </mc:Choice>
    <mc:Fallback xmlns="">
      <p:transition advTm="130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6632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Знакомимся с храмами 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Ступинского района.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6092084" cy="4578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412776"/>
            <a:ext cx="9144000" cy="63968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Казанская церковь с. </a:t>
            </a:r>
            <a:r>
              <a:rPr lang="ru-RU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Киясово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http://www.hram-kiyasovo.ru/img/main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486025" cy="16776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6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576"/>
    </mc:Choice>
    <mc:Fallback xmlns="">
      <p:transition advTm="4557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16632"/>
            <a:ext cx="9144000" cy="100811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Рождество – Богородицкая церковь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 </a:t>
            </a:r>
            <a:r>
              <a:rPr lang="ru-RU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Ивано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Теремец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5316"/>
            <a:ext cx="7986066" cy="532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6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226"/>
    </mc:Choice>
    <mc:Fallback xmlns="">
      <p:transition advTm="2322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1.9|2.4|2.1|2.8|1.7|1.4|1.5|2|2|1.9|1.9|1.7|2.5|2.3|4.1|1.5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|2.6|1.9|1.5|1.5|3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1.2|1.7|1|1.8|1.4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2|2.2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2.4|2.3|2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1.9|2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2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</TotalTime>
  <Words>551</Words>
  <Application>Microsoft Office PowerPoint</Application>
  <PresentationFormat>Экран (4:3)</PresentationFormat>
  <Paragraphs>47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Храмовая архитектура</vt:lpstr>
      <vt:lpstr>Строение храма</vt:lpstr>
      <vt:lpstr>Форма  купола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Храмовая архитектура</dc:title>
  <dc:creator>Natali</dc:creator>
  <cp:lastModifiedBy>Natali</cp:lastModifiedBy>
  <cp:revision>198</cp:revision>
  <dcterms:created xsi:type="dcterms:W3CDTF">2014-10-13T18:15:40Z</dcterms:created>
  <dcterms:modified xsi:type="dcterms:W3CDTF">2016-01-11T17:17:16Z</dcterms:modified>
</cp:coreProperties>
</file>