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310" r:id="rId2"/>
    <p:sldId id="287" r:id="rId3"/>
    <p:sldId id="316" r:id="rId4"/>
    <p:sldId id="311" r:id="rId5"/>
    <p:sldId id="298" r:id="rId6"/>
    <p:sldId id="308" r:id="rId7"/>
    <p:sldId id="307" r:id="rId8"/>
    <p:sldId id="294" r:id="rId9"/>
    <p:sldId id="309" r:id="rId10"/>
    <p:sldId id="312" r:id="rId11"/>
    <p:sldId id="315" r:id="rId12"/>
    <p:sldId id="314" r:id="rId13"/>
    <p:sldId id="31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8E8C5-A58C-4F72-A8D1-0102DB3E9589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9DD6C-C2A6-4378-99D1-6CD2824F4A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595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257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748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6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016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70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7760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62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77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5039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49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27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6011B-D2AA-4B61-ABD7-448D77C7C5B6}" type="datetimeFigureOut">
              <a:rPr lang="ru-RU" smtClean="0"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BCEB0-6CB1-426B-90EB-25D4F7B45C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776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230425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Формула одновременного движения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3789040"/>
            <a:ext cx="7848872" cy="1849760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Таблица умножения и деления на 4</a:t>
            </a:r>
            <a:endParaRPr lang="ru-RU" sz="5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7418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000" dirty="0" smtClean="0"/>
          </a:p>
          <a:p>
            <a:pPr marL="0" indent="0">
              <a:buNone/>
            </a:pPr>
            <a:r>
              <a:rPr lang="ru-RU" sz="6000" dirty="0" smtClean="0">
                <a:solidFill>
                  <a:srgbClr val="C00000"/>
                </a:solidFill>
              </a:rPr>
              <a:t>Увеличить на  ( + )</a:t>
            </a:r>
          </a:p>
          <a:p>
            <a:pPr marL="0" indent="0">
              <a:buNone/>
            </a:pPr>
            <a:endParaRPr lang="ru-RU" sz="6000" dirty="0" smtClean="0"/>
          </a:p>
          <a:p>
            <a:pPr marL="0" indent="0">
              <a:buNone/>
            </a:pPr>
            <a:r>
              <a:rPr lang="ru-RU" sz="6000" dirty="0" smtClean="0">
                <a:solidFill>
                  <a:srgbClr val="0070C0"/>
                </a:solidFill>
              </a:rPr>
              <a:t>Уменьшить на  ( - )</a:t>
            </a:r>
            <a:endParaRPr lang="ru-RU" sz="6000" dirty="0">
              <a:solidFill>
                <a:srgbClr val="0070C0"/>
              </a:solidFill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660232" y="980728"/>
            <a:ext cx="1728192" cy="1152128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6660232" y="4149080"/>
            <a:ext cx="1584176" cy="1224136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14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4788934"/>
              </p:ext>
            </p:extLst>
          </p:nvPr>
        </p:nvGraphicFramePr>
        <p:xfrm>
          <a:off x="323528" y="1844822"/>
          <a:ext cx="8496945" cy="30963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682653"/>
                <a:gridCol w="817820"/>
                <a:gridCol w="892167"/>
                <a:gridCol w="817820"/>
                <a:gridCol w="743472"/>
                <a:gridCol w="743472"/>
                <a:gridCol w="669125"/>
                <a:gridCol w="754152"/>
              </a:tblGrid>
              <a:tr h="1032115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rgbClr val="C00000"/>
                          </a:solidFill>
                        </a:rPr>
                        <a:t>Число</a:t>
                      </a:r>
                      <a:endParaRPr lang="ru-RU" sz="2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19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43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102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236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600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а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Увеличить на 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11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25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47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84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106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240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604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а + 4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032115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Уменьшить на 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16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40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77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99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233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597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00B050"/>
                          </a:solidFill>
                        </a:rPr>
                        <a:t>а - 3</a:t>
                      </a:r>
                      <a:endParaRPr lang="ru-R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76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60648"/>
            <a:ext cx="4038600" cy="5865515"/>
          </a:xfrm>
        </p:spPr>
        <p:txBody>
          <a:bodyPr>
            <a:noAutofit/>
          </a:bodyPr>
          <a:lstStyle/>
          <a:p>
            <a:r>
              <a:rPr lang="ru-RU" sz="3200" dirty="0"/>
              <a:t> </a:t>
            </a:r>
            <a:r>
              <a:rPr lang="ru-RU" sz="3200" dirty="0">
                <a:solidFill>
                  <a:srgbClr val="00B050"/>
                </a:solidFill>
              </a:rPr>
              <a:t>умножение на 4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деление на 4                                                                             </a:t>
            </a:r>
            <a:r>
              <a:rPr lang="ru-RU" sz="3200" dirty="0" smtClean="0">
                <a:solidFill>
                  <a:srgbClr val="00B050"/>
                </a:solidFill>
              </a:rPr>
              <a:t> </a:t>
            </a:r>
            <a:endParaRPr lang="ru-RU" sz="3200" dirty="0">
              <a:solidFill>
                <a:srgbClr val="00B050"/>
              </a:solidFill>
            </a:endParaRPr>
          </a:p>
          <a:p>
            <a:r>
              <a:rPr lang="ru-RU" sz="3200" dirty="0">
                <a:solidFill>
                  <a:srgbClr val="00B050"/>
                </a:solidFill>
              </a:rPr>
              <a:t> уравнения            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увеличения на  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уменьшение на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думай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рассуждай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смекай                                                                                            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разгадывай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 отвечай</a:t>
            </a:r>
          </a:p>
          <a:p>
            <a:r>
              <a:rPr lang="ru-RU" sz="3200" dirty="0">
                <a:solidFill>
                  <a:srgbClr val="00B050"/>
                </a:solidFill>
              </a:rPr>
              <a:t> береги здоровье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60648"/>
            <a:ext cx="4038600" cy="648072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2060"/>
                </a:solidFill>
              </a:rPr>
              <a:t>площадь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>
                <a:solidFill>
                  <a:srgbClr val="002060"/>
                </a:solidFill>
              </a:rPr>
              <a:t> деление на 4                                                                             выражения </a:t>
            </a:r>
          </a:p>
          <a:p>
            <a:r>
              <a:rPr lang="ru-RU" sz="4400" dirty="0" smtClean="0">
                <a:solidFill>
                  <a:srgbClr val="002060"/>
                </a:solidFill>
              </a:rPr>
              <a:t>формула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отвлекайся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вычитание</a:t>
            </a:r>
            <a:endParaRPr lang="ru-RU" sz="4400" dirty="0">
              <a:solidFill>
                <a:srgbClr val="002060"/>
              </a:solidFill>
            </a:endParaRPr>
          </a:p>
          <a:p>
            <a:r>
              <a:rPr lang="ru-RU" sz="4400" dirty="0" smtClean="0">
                <a:solidFill>
                  <a:srgbClr val="002060"/>
                </a:solidFill>
              </a:rPr>
              <a:t>деление </a:t>
            </a:r>
            <a:r>
              <a:rPr lang="ru-RU" sz="4400" dirty="0">
                <a:solidFill>
                  <a:srgbClr val="002060"/>
                </a:solidFill>
              </a:rPr>
              <a:t>с остатком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9089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smtClean="0"/>
              <a:t>             </a:t>
            </a:r>
            <a:r>
              <a:rPr lang="ru-RU" sz="9600" dirty="0" smtClean="0">
                <a:solidFill>
                  <a:srgbClr val="FF0000"/>
                </a:solidFill>
              </a:rPr>
              <a:t>Молодцы!</a:t>
            </a:r>
            <a:endParaRPr lang="ru-RU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85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260649"/>
            <a:ext cx="3610744" cy="108012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    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План №1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536" y="2132856"/>
            <a:ext cx="3898776" cy="395128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Повторение. 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Работа над новым материалом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Первичное закрепление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Повторение</a:t>
            </a:r>
          </a:p>
          <a:p>
            <a:pPr marL="457200" indent="-457200">
              <a:buAutoNum type="arabicPeriod"/>
            </a:pPr>
            <a:r>
              <a:rPr lang="ru-RU" sz="3200" dirty="0" smtClean="0">
                <a:solidFill>
                  <a:srgbClr val="0070C0"/>
                </a:solidFill>
              </a:rPr>
              <a:t>Итог урока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692696"/>
            <a:ext cx="3826768" cy="1296144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Маршрутный              лист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99992" y="2174875"/>
            <a:ext cx="4320479" cy="395128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Угадайка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Составляйка</a:t>
            </a:r>
            <a:r>
              <a:rPr lang="ru-RU" sz="3200" dirty="0">
                <a:solidFill>
                  <a:srgbClr val="FF0000"/>
                </a:solidFill>
              </a:rPr>
              <a:t>» </a:t>
            </a:r>
            <a:endParaRPr lang="ru-RU" sz="3200" dirty="0" smtClean="0">
              <a:solidFill>
                <a:srgbClr val="FF0000"/>
              </a:solidFill>
            </a:endParaRP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</a:t>
            </a:r>
            <a:r>
              <a:rPr lang="ru-RU" sz="3200" dirty="0">
                <a:solidFill>
                  <a:srgbClr val="FF0000"/>
                </a:solidFill>
              </a:rPr>
              <a:t>«</a:t>
            </a:r>
            <a:r>
              <a:rPr lang="ru-RU" sz="3200" dirty="0" err="1">
                <a:solidFill>
                  <a:srgbClr val="FF0000"/>
                </a:solidFill>
              </a:rPr>
              <a:t>физминутка</a:t>
            </a:r>
            <a:r>
              <a:rPr lang="ru-RU" sz="3200" dirty="0">
                <a:solidFill>
                  <a:srgbClr val="FF0000"/>
                </a:solidFill>
              </a:rPr>
              <a:t>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Разгадайка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Станция «</a:t>
            </a:r>
            <a:r>
              <a:rPr lang="ru-RU" sz="3200" dirty="0" err="1" smtClean="0">
                <a:solidFill>
                  <a:srgbClr val="FF0000"/>
                </a:solidFill>
              </a:rPr>
              <a:t>Отвечайка</a:t>
            </a:r>
            <a:r>
              <a:rPr lang="ru-RU" sz="3200" dirty="0" smtClean="0">
                <a:solidFill>
                  <a:srgbClr val="FF0000"/>
                </a:solidFill>
              </a:rPr>
              <a:t>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2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Правила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1. Выполни разминку.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2</a:t>
            </a:r>
            <a:r>
              <a:rPr lang="ru-RU" dirty="0">
                <a:solidFill>
                  <a:srgbClr val="7030A0"/>
                </a:solidFill>
              </a:rPr>
              <a:t>. Отправляйся в путь.  Решай, угадывай, составляй, смекай.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3</a:t>
            </a:r>
            <a:r>
              <a:rPr lang="ru-RU" dirty="0">
                <a:solidFill>
                  <a:srgbClr val="7030A0"/>
                </a:solidFill>
              </a:rPr>
              <a:t>.  Если тебе было легко находить ответ нарисуй улыбку, если трудно восклицательный знак, если не понял что-то- вопросительный знак. 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4</a:t>
            </a:r>
            <a:r>
              <a:rPr lang="ru-RU" dirty="0">
                <a:solidFill>
                  <a:srgbClr val="7030A0"/>
                </a:solidFill>
              </a:rPr>
              <a:t>. И дальше в путь. В конце путешествия  мы сможем определить, на какой станции возникло много вопросов и на следующем путешествии повторим.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60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на внимательность</a:t>
            </a:r>
            <a:endParaRPr lang="ru-RU" dirty="0"/>
          </a:p>
        </p:txBody>
      </p:sp>
      <p:pic>
        <p:nvPicPr>
          <p:cNvPr id="1026" name="Picture 2" descr="F:\DCIM\101MSDCF\DSC03726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557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7030A0"/>
                </a:solidFill>
              </a:rPr>
              <a:t>              2</a:t>
            </a:r>
            <a:r>
              <a:rPr lang="ru-RU" sz="4400" dirty="0" smtClean="0">
                <a:solidFill>
                  <a:srgbClr val="7030A0"/>
                </a:solidFill>
              </a:rPr>
              <a:t> </a:t>
            </a:r>
            <a:r>
              <a:rPr lang="ru-RU" sz="4400" dirty="0">
                <a:solidFill>
                  <a:srgbClr val="7030A0"/>
                </a:solidFill>
              </a:rPr>
              <a:t>х 4 = </a:t>
            </a:r>
            <a:r>
              <a:rPr lang="ru-RU" sz="4400" dirty="0" smtClean="0">
                <a:solidFill>
                  <a:srgbClr val="7030A0"/>
                </a:solidFill>
              </a:rPr>
              <a:t>               8 </a:t>
            </a:r>
            <a:r>
              <a:rPr lang="ru-RU" sz="4400" dirty="0">
                <a:solidFill>
                  <a:srgbClr val="7030A0"/>
                </a:solidFill>
              </a:rPr>
              <a:t>: 2 =  </a:t>
            </a:r>
            <a:r>
              <a:rPr lang="ru-RU" sz="4400" dirty="0" smtClean="0">
                <a:solidFill>
                  <a:srgbClr val="7030A0"/>
                </a:solidFill>
              </a:rPr>
              <a:t>    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2 </a:t>
            </a:r>
            <a:r>
              <a:rPr lang="ru-RU" sz="4400" dirty="0">
                <a:solidFill>
                  <a:srgbClr val="7030A0"/>
                </a:solidFill>
              </a:rPr>
              <a:t>х 7 =  </a:t>
            </a:r>
            <a:r>
              <a:rPr lang="ru-RU" sz="4400" dirty="0" smtClean="0">
                <a:solidFill>
                  <a:srgbClr val="7030A0"/>
                </a:solidFill>
              </a:rPr>
              <a:t>            14 </a:t>
            </a:r>
            <a:r>
              <a:rPr lang="ru-RU" sz="4400" dirty="0">
                <a:solidFill>
                  <a:srgbClr val="7030A0"/>
                </a:solidFill>
              </a:rPr>
              <a:t>: 2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4 </a:t>
            </a:r>
            <a:r>
              <a:rPr lang="ru-RU" sz="4400" dirty="0">
                <a:solidFill>
                  <a:srgbClr val="7030A0"/>
                </a:solidFill>
              </a:rPr>
              <a:t>х 5 =  </a:t>
            </a:r>
            <a:r>
              <a:rPr lang="ru-RU" sz="4400" dirty="0" smtClean="0">
                <a:solidFill>
                  <a:srgbClr val="7030A0"/>
                </a:solidFill>
              </a:rPr>
              <a:t>            </a:t>
            </a:r>
            <a:r>
              <a:rPr lang="ru-RU" sz="4400" dirty="0">
                <a:solidFill>
                  <a:srgbClr val="7030A0"/>
                </a:solidFill>
              </a:rPr>
              <a:t>10 : 2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3 </a:t>
            </a:r>
            <a:r>
              <a:rPr lang="ru-RU" sz="4400" dirty="0">
                <a:solidFill>
                  <a:srgbClr val="7030A0"/>
                </a:solidFill>
              </a:rPr>
              <a:t>х 4 =  </a:t>
            </a:r>
            <a:r>
              <a:rPr lang="ru-RU" sz="4400" dirty="0" smtClean="0">
                <a:solidFill>
                  <a:srgbClr val="7030A0"/>
                </a:solidFill>
              </a:rPr>
              <a:t>            12 </a:t>
            </a:r>
            <a:r>
              <a:rPr lang="ru-RU" sz="4400" dirty="0">
                <a:solidFill>
                  <a:srgbClr val="7030A0"/>
                </a:solidFill>
              </a:rPr>
              <a:t>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8 </a:t>
            </a:r>
            <a:r>
              <a:rPr lang="ru-RU" sz="4400" dirty="0">
                <a:solidFill>
                  <a:srgbClr val="7030A0"/>
                </a:solidFill>
              </a:rPr>
              <a:t>х 3 =   </a:t>
            </a:r>
            <a:r>
              <a:rPr lang="ru-RU" sz="4400" dirty="0" smtClean="0">
                <a:solidFill>
                  <a:srgbClr val="7030A0"/>
                </a:solidFill>
              </a:rPr>
              <a:t>           </a:t>
            </a:r>
            <a:r>
              <a:rPr lang="ru-RU" sz="4400" dirty="0">
                <a:solidFill>
                  <a:srgbClr val="7030A0"/>
                </a:solidFill>
              </a:rPr>
              <a:t>24 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5 </a:t>
            </a:r>
            <a:r>
              <a:rPr lang="ru-RU" sz="4400" dirty="0">
                <a:solidFill>
                  <a:srgbClr val="7030A0"/>
                </a:solidFill>
              </a:rPr>
              <a:t>х 3 =   </a:t>
            </a:r>
            <a:r>
              <a:rPr lang="ru-RU" sz="4400" dirty="0" smtClean="0">
                <a:solidFill>
                  <a:srgbClr val="7030A0"/>
                </a:solidFill>
              </a:rPr>
              <a:t>           15 </a:t>
            </a:r>
            <a:r>
              <a:rPr lang="ru-RU" sz="4400" dirty="0">
                <a:solidFill>
                  <a:srgbClr val="7030A0"/>
                </a:solidFill>
              </a:rPr>
              <a:t>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3 </a:t>
            </a:r>
            <a:r>
              <a:rPr lang="ru-RU" sz="4400" dirty="0">
                <a:solidFill>
                  <a:srgbClr val="7030A0"/>
                </a:solidFill>
              </a:rPr>
              <a:t>х 3 =  </a:t>
            </a:r>
            <a:r>
              <a:rPr lang="ru-RU" sz="4400" dirty="0" smtClean="0">
                <a:solidFill>
                  <a:srgbClr val="7030A0"/>
                </a:solidFill>
              </a:rPr>
              <a:t>              </a:t>
            </a:r>
            <a:r>
              <a:rPr lang="ru-RU" sz="4400" dirty="0">
                <a:solidFill>
                  <a:srgbClr val="7030A0"/>
                </a:solidFill>
              </a:rPr>
              <a:t>9 : 3 </a:t>
            </a:r>
            <a:r>
              <a:rPr lang="ru-RU" sz="4400" dirty="0" smtClean="0">
                <a:solidFill>
                  <a:srgbClr val="7030A0"/>
                </a:solidFill>
              </a:rPr>
              <a:t>= </a:t>
            </a:r>
            <a:endParaRPr lang="ru-RU" sz="4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sz="4400" dirty="0" smtClean="0">
                <a:solidFill>
                  <a:srgbClr val="7030A0"/>
                </a:solidFill>
              </a:rPr>
              <a:t>             4 </a:t>
            </a:r>
            <a:r>
              <a:rPr lang="ru-RU" sz="4400" dirty="0">
                <a:solidFill>
                  <a:srgbClr val="7030A0"/>
                </a:solidFill>
              </a:rPr>
              <a:t>х 4 =             </a:t>
            </a:r>
            <a:r>
              <a:rPr lang="ru-RU" sz="4400" dirty="0" smtClean="0">
                <a:solidFill>
                  <a:srgbClr val="7030A0"/>
                </a:solidFill>
              </a:rPr>
              <a:t>  36 </a:t>
            </a:r>
            <a:r>
              <a:rPr lang="ru-RU" sz="4400" dirty="0">
                <a:solidFill>
                  <a:srgbClr val="7030A0"/>
                </a:solidFill>
              </a:rPr>
              <a:t>: </a:t>
            </a:r>
            <a:r>
              <a:rPr lang="ru-RU" sz="4400" dirty="0" smtClean="0">
                <a:solidFill>
                  <a:srgbClr val="7030A0"/>
                </a:solidFill>
              </a:rPr>
              <a:t>4 </a:t>
            </a:r>
            <a:r>
              <a:rPr lang="ru-RU" sz="4400" dirty="0">
                <a:solidFill>
                  <a:srgbClr val="7030A0"/>
                </a:solidFill>
              </a:rPr>
              <a:t>=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30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Порядок действий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4000" dirty="0" smtClean="0">
                <a:solidFill>
                  <a:srgbClr val="00B050"/>
                </a:solidFill>
              </a:rPr>
              <a:t>В выражениях без скобок умножение и   деление выполняется в первую очередь.</a:t>
            </a:r>
          </a:p>
          <a:p>
            <a:pPr marL="0" indent="0">
              <a:buNone/>
            </a:pPr>
            <a:endParaRPr lang="ru-RU" sz="4000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В выражениях со скобками в первую очередь  </a:t>
            </a:r>
            <a:r>
              <a:rPr lang="ru-RU" sz="4000" dirty="0">
                <a:solidFill>
                  <a:srgbClr val="00B050"/>
                </a:solidFill>
              </a:rPr>
              <a:t>все </a:t>
            </a:r>
            <a:r>
              <a:rPr lang="ru-RU" sz="4000" dirty="0" smtClean="0">
                <a:solidFill>
                  <a:srgbClr val="00B050"/>
                </a:solidFill>
              </a:rPr>
              <a:t>действия выполняется  в скобках.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8531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 №2 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     Алевтина 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4х8-5х4=12         24:6-32:8=0           20-20:5=16</a:t>
            </a:r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                                    Захар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 9х4+36:4=45           4:4+4х1=5          (20-20):5=0</a:t>
            </a:r>
          </a:p>
          <a:p>
            <a:pPr marL="0" indent="0">
              <a:buNone/>
            </a:pPr>
            <a:endParaRPr lang="ru-RU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                                Кеша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4х4+7х4=44              0х4-0:4=0             4х6-6=18  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288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Станция «</a:t>
            </a:r>
            <a:r>
              <a:rPr lang="ru-RU" dirty="0" err="1"/>
              <a:t>Оздоровляйка</a:t>
            </a:r>
            <a:r>
              <a:rPr lang="ru-RU" dirty="0"/>
              <a:t>»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507342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4 </a:t>
            </a:r>
            <a:r>
              <a:rPr lang="ru-RU" dirty="0"/>
              <a:t>х 2 =         - </a:t>
            </a:r>
            <a:r>
              <a:rPr lang="ru-RU" dirty="0" smtClean="0"/>
              <a:t>хлопков</a:t>
            </a:r>
          </a:p>
          <a:p>
            <a:pPr marL="0" indent="0">
              <a:buNone/>
            </a:pPr>
            <a:r>
              <a:rPr lang="ru-RU" dirty="0" smtClean="0"/>
              <a:t>         </a:t>
            </a:r>
            <a:r>
              <a:rPr lang="ru-RU" dirty="0"/>
              <a:t>4 х 3 =         - прыжков</a:t>
            </a:r>
          </a:p>
          <a:p>
            <a:pPr marL="0" indent="0">
              <a:buNone/>
            </a:pPr>
            <a:r>
              <a:rPr lang="ru-RU" dirty="0"/>
              <a:t>             4 х 1 =        - приседаний</a:t>
            </a:r>
          </a:p>
          <a:p>
            <a:pPr marL="0" indent="0">
              <a:buNone/>
            </a:pPr>
            <a:r>
              <a:rPr lang="ru-RU" dirty="0"/>
              <a:t>               24 : 4 =        - наклонов вперед</a:t>
            </a:r>
          </a:p>
          <a:p>
            <a:pPr marL="0" indent="0">
              <a:buNone/>
            </a:pPr>
            <a:r>
              <a:rPr lang="en-US" dirty="0" smtClean="0"/>
              <a:t>                                </a:t>
            </a:r>
            <a:r>
              <a:rPr lang="ru-RU" dirty="0" smtClean="0"/>
              <a:t>Потрудились </a:t>
            </a:r>
            <a:r>
              <a:rPr lang="ru-RU" dirty="0"/>
              <a:t>– отдохнем,</a:t>
            </a:r>
          </a:p>
          <a:p>
            <a:pPr marL="0" indent="0">
              <a:buNone/>
            </a:pPr>
            <a:r>
              <a:rPr lang="en-US" dirty="0" smtClean="0"/>
              <a:t>                                </a:t>
            </a:r>
            <a:r>
              <a:rPr lang="ru-RU" dirty="0" smtClean="0"/>
              <a:t>Встанем </a:t>
            </a:r>
            <a:r>
              <a:rPr lang="ru-RU" dirty="0"/>
              <a:t>глубоко вздохнем.</a:t>
            </a:r>
          </a:p>
          <a:p>
            <a:pPr marL="0" indent="0">
              <a:buNone/>
            </a:pPr>
            <a:r>
              <a:rPr lang="en-US" dirty="0" smtClean="0"/>
              <a:t>                               </a:t>
            </a:r>
            <a:r>
              <a:rPr lang="ru-RU" dirty="0" smtClean="0"/>
              <a:t> </a:t>
            </a:r>
            <a:r>
              <a:rPr lang="ru-RU" dirty="0"/>
              <a:t>Руки в стороны, вперед.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Влево</a:t>
            </a:r>
            <a:r>
              <a:rPr lang="ru-RU" dirty="0"/>
              <a:t>, вправо поворот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Три </a:t>
            </a:r>
            <a:r>
              <a:rPr lang="ru-RU" dirty="0"/>
              <a:t>наклона, прямо встать.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Руки </a:t>
            </a:r>
            <a:r>
              <a:rPr lang="ru-RU" dirty="0"/>
              <a:t>вниз и вверх поднять.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Руки </a:t>
            </a:r>
            <a:r>
              <a:rPr lang="ru-RU" dirty="0"/>
              <a:t>плавно опустили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Всем </a:t>
            </a:r>
            <a:r>
              <a:rPr lang="ru-RU" dirty="0"/>
              <a:t>улыбки подарили.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en-US" dirty="0" smtClean="0"/>
              <a:t>                               </a:t>
            </a:r>
            <a:r>
              <a:rPr lang="ru-RU" dirty="0" smtClean="0"/>
              <a:t>Тихо </a:t>
            </a:r>
            <a:r>
              <a:rPr lang="ru-RU" dirty="0"/>
              <a:t>сели, к работе – приступили.</a:t>
            </a:r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822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Проверка №3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>
                <a:solidFill>
                  <a:srgbClr val="00B050"/>
                </a:solidFill>
              </a:rPr>
              <a:t>Алевтина   Х=4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B050"/>
                </a:solidFill>
              </a:rPr>
              <a:t>         Захар    Х=4</a:t>
            </a:r>
          </a:p>
          <a:p>
            <a:pPr marL="0" indent="0">
              <a:buNone/>
            </a:pPr>
            <a:r>
              <a:rPr lang="ru-RU" sz="8000" dirty="0" smtClean="0">
                <a:solidFill>
                  <a:srgbClr val="00B050"/>
                </a:solidFill>
              </a:rPr>
              <a:t>           Кеша    Х=36</a:t>
            </a:r>
            <a:endParaRPr lang="ru-RU" sz="8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19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964</TotalTime>
  <Words>433</Words>
  <Application>Microsoft Office PowerPoint</Application>
  <PresentationFormat>Экран (4:3)</PresentationFormat>
  <Paragraphs>112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Формула одновременного движения</vt:lpstr>
      <vt:lpstr>Презентация PowerPoint</vt:lpstr>
      <vt:lpstr>Правила</vt:lpstr>
      <vt:lpstr>Игра на внимательность</vt:lpstr>
      <vt:lpstr>Презентация PowerPoint</vt:lpstr>
      <vt:lpstr>Порядок действий</vt:lpstr>
      <vt:lpstr>Проверка №2  </vt:lpstr>
      <vt:lpstr>Станция «Оздоровляйка» </vt:lpstr>
      <vt:lpstr>Проверка №3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Формула одновременного движения</dc:title>
  <dc:creator>1</dc:creator>
  <cp:lastModifiedBy>1</cp:lastModifiedBy>
  <cp:revision>54</cp:revision>
  <dcterms:created xsi:type="dcterms:W3CDTF">2013-02-18T09:59:18Z</dcterms:created>
  <dcterms:modified xsi:type="dcterms:W3CDTF">2013-02-22T09:05:04Z</dcterms:modified>
</cp:coreProperties>
</file>