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t>13.02.2013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ages.yandex.ru/yandsearch?source=wiz&amp;img_url=http://www.om-kali.com/kartinki-2/17547_large.jpg&amp;p=1&amp;text=%D0%BA%D0%B0%D0%B2%D0%BA%D0%B0%D0%B7%20%D0%B2%20%D0%BA%D0%B0%D1%80%D1%82%D0%B8%D0%BD%D0%BA%D0%B0%D1%85&amp;noreask=1&amp;pos=45&amp;lr=47&amp;rpt=simage&amp;nojs=1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yandex.ru/yandsearch?source=wiz&amp;text=%D0%BA%D0%B0%D0%B2%D0%BA%D0%B0%D0%B7%20%D0%B2%20%D0%BA%D0%B0%D1%80%D1%82%D0%B8%D0%BD%D0%BA%D0%B0%D1%85&amp;noreask=1&amp;img_url=http://sochi-24.ru/i/m40967.jpg&amp;pos=4&amp;rpt=simage&amp;lr=47&amp;nojs=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94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908720"/>
            <a:ext cx="3168352" cy="2736304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FF0000"/>
                </a:solidFill>
                <a:effectLst/>
              </a:rPr>
              <a:t>Обобщающий </a:t>
            </a:r>
            <a:r>
              <a:rPr lang="ru-RU" sz="3200" dirty="0">
                <a:solidFill>
                  <a:srgbClr val="FF0000"/>
                </a:solidFill>
                <a:effectLst/>
              </a:rPr>
              <a:t>урок по теме «Сложноподчиненное предложение»</a:t>
            </a:r>
            <a:br>
              <a:rPr lang="ru-RU" sz="3200" dirty="0">
                <a:solidFill>
                  <a:srgbClr val="FF0000"/>
                </a:solidFill>
                <a:effectLst/>
              </a:rPr>
            </a:b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3645024"/>
            <a:ext cx="4176464" cy="1440160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200000"/>
              </a:lnSpc>
            </a:pPr>
            <a:r>
              <a:rPr lang="ru-RU" sz="1600" b="1" dirty="0">
                <a:solidFill>
                  <a:srgbClr val="C00000"/>
                </a:solidFill>
              </a:rPr>
              <a:t>(на материале пословиц  народов Северного Кавказа в их соответствии с русскими</a:t>
            </a:r>
            <a:r>
              <a:rPr lang="ru-RU" sz="1600" b="1" dirty="0" smtClean="0">
                <a:solidFill>
                  <a:srgbClr val="C00000"/>
                </a:solidFill>
              </a:rPr>
              <a:t>)</a:t>
            </a:r>
            <a:endParaRPr lang="ru-RU" sz="1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77790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>
                <a:solidFill>
                  <a:srgbClr val="FFFF00"/>
                </a:solidFill>
                <a:effectLst/>
              </a:rPr>
              <a:t>Перепишите, раскрывая скобки, расставляя знаки препинания. Определите вид придаточных.</a:t>
            </a:r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/>
              <a:t>1. Если летом голова (не) кипит зимою котел (не) кипит (</a:t>
            </a:r>
            <a:r>
              <a:rPr lang="ru-RU" i="1" dirty="0" err="1"/>
              <a:t>д,н</a:t>
            </a:r>
            <a:r>
              <a:rPr lang="ru-RU" i="1" dirty="0"/>
              <a:t>.).</a:t>
            </a:r>
            <a:endParaRPr lang="ru-RU" dirty="0"/>
          </a:p>
          <a:p>
            <a:r>
              <a:rPr lang="ru-RU" i="1" dirty="0"/>
              <a:t>2.  (От) куда бы не сорвался камень летит в овраг (</a:t>
            </a:r>
            <a:r>
              <a:rPr lang="ru-RU" i="1" dirty="0" err="1"/>
              <a:t>лз</a:t>
            </a:r>
            <a:r>
              <a:rPr lang="ru-RU" i="1" dirty="0"/>
              <a:t>.).</a:t>
            </a:r>
            <a:endParaRPr lang="ru-RU" dirty="0"/>
          </a:p>
          <a:p>
            <a:r>
              <a:rPr lang="ru-RU" i="1" dirty="0"/>
              <a:t>3. Надо что (бы) врагу было или совестно или страшно (</a:t>
            </a:r>
            <a:r>
              <a:rPr lang="ru-RU" i="1" dirty="0" err="1"/>
              <a:t>лз</a:t>
            </a:r>
            <a:r>
              <a:rPr lang="ru-RU" i="1" dirty="0"/>
              <a:t>.).</a:t>
            </a:r>
            <a:endParaRPr lang="ru-RU" dirty="0"/>
          </a:p>
          <a:p>
            <a:r>
              <a:rPr lang="ru-RU" i="1" dirty="0"/>
              <a:t>4. Как провел на свете жизнь так она и пройдет(д.).</a:t>
            </a:r>
            <a:endParaRPr lang="ru-RU" dirty="0"/>
          </a:p>
          <a:p>
            <a:pPr marL="137160" indent="0">
              <a:buNone/>
            </a:pPr>
            <a:r>
              <a:rPr lang="ru-RU" dirty="0">
                <a:solidFill>
                  <a:srgbClr val="C00000"/>
                </a:solidFill>
              </a:rPr>
              <a:t>- Как вы понимаете  эти пословицы?</a:t>
            </a:r>
          </a:p>
          <a:p>
            <a:endParaRPr lang="ru-RU" dirty="0"/>
          </a:p>
        </p:txBody>
      </p:sp>
      <p:pic>
        <p:nvPicPr>
          <p:cNvPr id="8194" name="Picture 2" descr="C:\Users\Русский и Литература\Desktop\i[9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500" y="4953000"/>
            <a:ext cx="19685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34240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FFFF00"/>
                </a:solidFill>
                <a:effectLst/>
              </a:rPr>
              <a:t>Какие </a:t>
            </a:r>
            <a:r>
              <a:rPr lang="ru-RU" sz="2000" dirty="0">
                <a:solidFill>
                  <a:srgbClr val="FFFF00"/>
                </a:solidFill>
                <a:effectLst/>
              </a:rPr>
              <a:t>типы подчинения образуются в сложноподчиненном предложении с несколькими придаточными?</a:t>
            </a:r>
            <a:br>
              <a:rPr lang="ru-RU" sz="2000" dirty="0">
                <a:solidFill>
                  <a:srgbClr val="FFFF00"/>
                </a:solidFill>
                <a:effectLst/>
              </a:rPr>
            </a:br>
            <a:r>
              <a:rPr lang="ru-RU" sz="2000" dirty="0" smtClean="0">
                <a:solidFill>
                  <a:srgbClr val="FFFF00"/>
                </a:solidFill>
                <a:effectLst/>
              </a:rPr>
              <a:t>Составьте </a:t>
            </a:r>
            <a:r>
              <a:rPr lang="ru-RU" sz="2000" dirty="0">
                <a:solidFill>
                  <a:srgbClr val="FFFF00"/>
                </a:solidFill>
                <a:effectLst/>
              </a:rPr>
              <a:t>графические схемы следующих предложений, расставьте знаки препинания.</a:t>
            </a:r>
            <a:endParaRPr lang="ru-RU" sz="2000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1510" indent="-514350">
              <a:buAutoNum type="arabicPeriod"/>
            </a:pPr>
            <a:r>
              <a:rPr lang="ru-RU" i="1" dirty="0" smtClean="0"/>
              <a:t>Если </a:t>
            </a:r>
            <a:r>
              <a:rPr lang="ru-RU" i="1" dirty="0"/>
              <a:t>у тебя есть друг следи чтобы тропа к его дому не заросла травой(д</a:t>
            </a:r>
            <a:r>
              <a:rPr lang="ru-RU" i="1" dirty="0" smtClean="0"/>
              <a:t>.).</a:t>
            </a:r>
          </a:p>
          <a:p>
            <a:pPr marL="651510" indent="-514350">
              <a:buAutoNum type="arabicPeriod"/>
            </a:pPr>
            <a:endParaRPr lang="ru-RU" i="1" dirty="0" smtClean="0"/>
          </a:p>
          <a:p>
            <a:pPr marL="137160" indent="0">
              <a:buNone/>
            </a:pPr>
            <a:r>
              <a:rPr lang="ru-RU" i="1" dirty="0"/>
              <a:t>2. Не верь кошке если скажет что в Мекке была (</a:t>
            </a:r>
            <a:r>
              <a:rPr lang="ru-RU" i="1" dirty="0" err="1"/>
              <a:t>лз</a:t>
            </a:r>
            <a:r>
              <a:rPr lang="ru-RU" i="1" dirty="0" smtClean="0"/>
              <a:t>.).</a:t>
            </a:r>
            <a:endParaRPr lang="ru-RU" dirty="0" smtClean="0"/>
          </a:p>
          <a:p>
            <a:pPr marL="137160" indent="0">
              <a:buNone/>
            </a:pPr>
            <a:endParaRPr lang="ru-RU" i="1" dirty="0"/>
          </a:p>
          <a:p>
            <a:pPr marL="137160" indent="0">
              <a:buNone/>
            </a:pPr>
            <a:r>
              <a:rPr lang="ru-RU" i="1" dirty="0" smtClean="0"/>
              <a:t>3</a:t>
            </a:r>
            <a:r>
              <a:rPr lang="ru-RU" i="1" dirty="0"/>
              <a:t>. Сын родился для того чтобы носить оружье и ездить на коне (авар.). </a:t>
            </a:r>
            <a:endParaRPr lang="ru-RU" i="1" dirty="0" smtClean="0"/>
          </a:p>
          <a:p>
            <a:pPr marL="137160" indent="0">
              <a:buNone/>
            </a:pPr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9220" name="Picture 4" descr="http://im3-tub-ru.yandex.net/i?id=101837007-54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1634" y="3212976"/>
            <a:ext cx="2359149" cy="1932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690421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Обобщение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Назовите виды придаточных предложений, типы подчинения.</a:t>
            </a:r>
          </a:p>
          <a:p>
            <a:r>
              <a:rPr lang="ru-RU" dirty="0"/>
              <a:t>- Какие из пословиц и поговорок вам запомнились? Чем интересны пословицы и поговорки народов Северного Кавказа? Что их объединяет с русскими пословицами? Какие из рассматриваемых пословиц отражают жизнь горца, а какие утверждают общечеловеческие ценности?</a:t>
            </a:r>
          </a:p>
          <a:p>
            <a:endParaRPr lang="ru-RU" dirty="0"/>
          </a:p>
        </p:txBody>
      </p:sp>
      <p:pic>
        <p:nvPicPr>
          <p:cNvPr id="10242" name="Picture 2" descr="C:\Users\Русский и Литература\Desktop\i[9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9000" y="4953000"/>
            <a:ext cx="19685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059425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FF00"/>
                </a:solidFill>
              </a:rPr>
              <a:t>Домашнее </a:t>
            </a:r>
            <a:r>
              <a:rPr lang="ru-RU" dirty="0" smtClean="0">
                <a:solidFill>
                  <a:srgbClr val="FFFF00"/>
                </a:solidFill>
              </a:rPr>
              <a:t>задание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По </a:t>
            </a:r>
            <a:r>
              <a:rPr lang="ru-RU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одной из понравившихся пословиц народов Северного Кавказа напишите сочинение, используя в тексте сложноподчиненные предложения с разными видами подчинения.</a:t>
            </a:r>
          </a:p>
          <a:p>
            <a:endParaRPr lang="ru-RU" dirty="0"/>
          </a:p>
        </p:txBody>
      </p:sp>
      <p:pic>
        <p:nvPicPr>
          <p:cNvPr id="11266" name="Picture 2" descr="C:\Users\Русский и Литература\Desktop\i[9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500" y="4869160"/>
            <a:ext cx="19685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63582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rot="780300">
            <a:off x="796282" y="1628446"/>
            <a:ext cx="8032671" cy="3124944"/>
          </a:xfrm>
        </p:spPr>
        <p:txBody>
          <a:bodyPr>
            <a:normAutofit fontScale="70000" lnSpcReduction="20000"/>
          </a:bodyPr>
          <a:lstStyle/>
          <a:p>
            <a:pPr marL="137160" indent="0" algn="ctr">
              <a:lnSpc>
                <a:spcPct val="200000"/>
              </a:lnSpc>
              <a:buNone/>
            </a:pPr>
            <a:r>
              <a:rPr lang="ru-RU" sz="5400" i="1" dirty="0" smtClean="0">
                <a:solidFill>
                  <a:schemeClr val="bg1"/>
                </a:solidFill>
              </a:rPr>
              <a:t>Как вы понимаете эпиграф:</a:t>
            </a:r>
          </a:p>
          <a:p>
            <a:pPr algn="ctr">
              <a:lnSpc>
                <a:spcPct val="120000"/>
              </a:lnSpc>
            </a:pPr>
            <a:r>
              <a:rPr lang="ru-RU" sz="5400" i="1" dirty="0" smtClean="0">
                <a:solidFill>
                  <a:schemeClr val="bg1"/>
                </a:solidFill>
              </a:rPr>
              <a:t>«</a:t>
            </a:r>
            <a:r>
              <a:rPr lang="ru-RU" sz="5400" i="1" dirty="0">
                <a:solidFill>
                  <a:schemeClr val="bg1"/>
                </a:solidFill>
              </a:rPr>
              <a:t>Хочешь узнать о народе – </a:t>
            </a:r>
            <a:r>
              <a:rPr lang="ru-RU" sz="5400" i="1" dirty="0" smtClean="0">
                <a:solidFill>
                  <a:schemeClr val="bg1"/>
                </a:solidFill>
              </a:rPr>
              <a:t>познакомься </a:t>
            </a:r>
            <a:r>
              <a:rPr lang="ru-RU" sz="5400" i="1" dirty="0">
                <a:solidFill>
                  <a:schemeClr val="bg1"/>
                </a:solidFill>
              </a:rPr>
              <a:t>с его </a:t>
            </a:r>
            <a:r>
              <a:rPr lang="ru-RU" sz="5400" i="1" dirty="0" smtClean="0">
                <a:solidFill>
                  <a:schemeClr val="bg1"/>
                </a:solidFill>
              </a:rPr>
              <a:t>пословицами»?</a:t>
            </a:r>
            <a:endParaRPr lang="ru-RU" sz="5400" i="1" dirty="0">
              <a:solidFill>
                <a:schemeClr val="bg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6982" t="3885" r="11272" b="9007"/>
          <a:stretch>
            <a:fillRect/>
          </a:stretch>
        </p:blipFill>
        <p:spPr bwMode="auto">
          <a:xfrm>
            <a:off x="-10308" y="96311"/>
            <a:ext cx="8949792" cy="664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 rot="717954">
            <a:off x="2560496" y="1472805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/>
              <a:t>Прочитайте  и запишите эпиграф к уроку. Как вы его понимаете? </a:t>
            </a:r>
            <a:r>
              <a:rPr lang="ru-RU" sz="3200" i="1" dirty="0"/>
              <a:t>«Хочешь узнать о народе – познакомься с его пословицами».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23511272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6930" y="4509120"/>
            <a:ext cx="6781800" cy="16002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Запишите определения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200000"/>
              </a:lnSpc>
            </a:pPr>
            <a:r>
              <a:rPr lang="ru-RU" sz="4000" dirty="0"/>
              <a:t>Орфография – </a:t>
            </a:r>
            <a:r>
              <a:rPr lang="ru-RU" sz="4000" dirty="0" smtClean="0"/>
              <a:t>это…</a:t>
            </a:r>
            <a:endParaRPr lang="ru-RU" sz="4000" dirty="0"/>
          </a:p>
          <a:p>
            <a:pPr>
              <a:lnSpc>
                <a:spcPct val="200000"/>
              </a:lnSpc>
            </a:pPr>
            <a:r>
              <a:rPr lang="ru-RU" sz="4000" dirty="0"/>
              <a:t>Пунктуация – это…</a:t>
            </a:r>
          </a:p>
          <a:p>
            <a:pPr>
              <a:lnSpc>
                <a:spcPct val="200000"/>
              </a:lnSpc>
            </a:pPr>
            <a:r>
              <a:rPr lang="ru-RU" sz="4000" dirty="0"/>
              <a:t>Пословицы – это…</a:t>
            </a:r>
          </a:p>
          <a:p>
            <a:endParaRPr lang="ru-RU" dirty="0"/>
          </a:p>
        </p:txBody>
      </p:sp>
      <p:pic>
        <p:nvPicPr>
          <p:cNvPr id="1028" name="Picture 4" descr="http://im0-tub-ru.yandex.net/i?id=233588418-40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9" y="1556792"/>
            <a:ext cx="3240360" cy="3372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52983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Проверим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b="1" dirty="0"/>
              <a:t>ОРФОГРАФИЯ</a:t>
            </a:r>
            <a:r>
              <a:rPr lang="ru-RU" dirty="0"/>
              <a:t> - система </a:t>
            </a:r>
            <a:r>
              <a:rPr lang="ru-RU" b="1" dirty="0"/>
              <a:t>правил</a:t>
            </a:r>
            <a:r>
              <a:rPr lang="ru-RU" dirty="0"/>
              <a:t> </a:t>
            </a:r>
            <a:r>
              <a:rPr lang="ru-RU" b="1" dirty="0"/>
              <a:t>правописания</a:t>
            </a:r>
            <a:r>
              <a:rPr lang="ru-RU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ru-RU" b="1" dirty="0" smtClean="0"/>
              <a:t>ПУНКТУАЦИЯ</a:t>
            </a:r>
            <a:r>
              <a:rPr lang="ru-RU" dirty="0" smtClean="0"/>
              <a:t> </a:t>
            </a:r>
            <a:r>
              <a:rPr lang="ru-RU" dirty="0"/>
              <a:t>- </a:t>
            </a:r>
            <a:r>
              <a:rPr lang="ru-RU" b="1" dirty="0"/>
              <a:t>это</a:t>
            </a:r>
            <a:r>
              <a:rPr lang="ru-RU" dirty="0"/>
              <a:t> совокупность </a:t>
            </a:r>
            <a:r>
              <a:rPr lang="ru-RU" b="1" dirty="0"/>
              <a:t>знаков</a:t>
            </a:r>
            <a:r>
              <a:rPr lang="ru-RU" dirty="0"/>
              <a:t> </a:t>
            </a:r>
            <a:r>
              <a:rPr lang="ru-RU" b="1" dirty="0" smtClean="0"/>
              <a:t>препинания</a:t>
            </a:r>
            <a:r>
              <a:rPr lang="ru-RU" dirty="0" smtClean="0"/>
              <a:t> </a:t>
            </a:r>
            <a:r>
              <a:rPr lang="ru-RU" dirty="0"/>
              <a:t>и правила их употребления в письменной </a:t>
            </a:r>
            <a:r>
              <a:rPr lang="ru-RU" dirty="0" smtClean="0"/>
              <a:t>речи.</a:t>
            </a:r>
          </a:p>
          <a:p>
            <a:pPr>
              <a:lnSpc>
                <a:spcPct val="150000"/>
              </a:lnSpc>
            </a:pPr>
            <a:r>
              <a:rPr lang="ru-RU" b="1" dirty="0"/>
              <a:t>ПОСЛОВИЦЫ</a:t>
            </a:r>
            <a:r>
              <a:rPr lang="ru-RU" dirty="0"/>
              <a:t> — краткие народные изречения применительно к различным явлениям </a:t>
            </a:r>
            <a:r>
              <a:rPr lang="ru-RU" dirty="0" smtClean="0"/>
              <a:t>жизни.</a:t>
            </a:r>
            <a:endParaRPr lang="ru-RU" dirty="0"/>
          </a:p>
        </p:txBody>
      </p:sp>
      <p:pic>
        <p:nvPicPr>
          <p:cNvPr id="2050" name="Picture 2" descr="C:\Users\Русский и Литература\Desktop\i[9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06" y="4925362"/>
            <a:ext cx="19685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612493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Ответьте на вопросы: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ru-RU" dirty="0"/>
              <a:t>- </a:t>
            </a:r>
            <a:r>
              <a:rPr lang="ru-RU" sz="3300" dirty="0"/>
              <a:t>Что такое сложноподчиненное предложение?</a:t>
            </a:r>
          </a:p>
          <a:p>
            <a:pPr>
              <a:lnSpc>
                <a:spcPct val="150000"/>
              </a:lnSpc>
            </a:pPr>
            <a:r>
              <a:rPr lang="ru-RU" sz="3300" dirty="0"/>
              <a:t>-Чем сложноподчиненное предложение отличается от сложносочиненного?</a:t>
            </a:r>
          </a:p>
          <a:p>
            <a:pPr>
              <a:lnSpc>
                <a:spcPct val="150000"/>
              </a:lnSpc>
            </a:pPr>
            <a:r>
              <a:rPr lang="ru-RU" sz="3300" dirty="0"/>
              <a:t>- Как отличить главное предложение от придаточного?</a:t>
            </a:r>
          </a:p>
          <a:p>
            <a:pPr>
              <a:lnSpc>
                <a:spcPct val="150000"/>
              </a:lnSpc>
            </a:pPr>
            <a:r>
              <a:rPr lang="ru-RU" sz="3300" dirty="0"/>
              <a:t>- Чем союзы отличаются от союзных слов?</a:t>
            </a:r>
          </a:p>
          <a:p>
            <a:pPr>
              <a:lnSpc>
                <a:spcPct val="150000"/>
              </a:lnSpc>
            </a:pPr>
            <a:endParaRPr lang="ru-RU" sz="3300" dirty="0"/>
          </a:p>
        </p:txBody>
      </p:sp>
      <p:pic>
        <p:nvPicPr>
          <p:cNvPr id="3074" name="Picture 2" descr="C:\Users\Русский и Литература\Desktop\i[9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0598" y="4953000"/>
            <a:ext cx="19685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154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Соотнесите начало и конец пословиц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i="1" dirty="0"/>
              <a:t>Если лошади паслись на одной горе, то у них,…</a:t>
            </a:r>
            <a:endParaRPr lang="ru-RU" dirty="0"/>
          </a:p>
          <a:p>
            <a:pPr lvl="0"/>
            <a:r>
              <a:rPr lang="ru-RU" i="1" dirty="0"/>
              <a:t>Где много слов – там хороших мало, …</a:t>
            </a:r>
            <a:endParaRPr lang="ru-RU" dirty="0"/>
          </a:p>
          <a:p>
            <a:pPr lvl="0"/>
            <a:r>
              <a:rPr lang="ru-RU" i="1" dirty="0"/>
              <a:t>Кому от слова не больно, ...</a:t>
            </a:r>
            <a:endParaRPr lang="ru-RU" dirty="0"/>
          </a:p>
          <a:p>
            <a:pPr lvl="0"/>
            <a:r>
              <a:rPr lang="ru-RU" i="1" dirty="0"/>
              <a:t>Когда все вместе, ...</a:t>
            </a:r>
            <a:endParaRPr lang="ru-RU" dirty="0"/>
          </a:p>
          <a:p>
            <a:pPr lvl="0"/>
            <a:r>
              <a:rPr lang="ru-RU" i="1" dirty="0"/>
              <a:t>Где аул больше, ...</a:t>
            </a:r>
            <a:endParaRPr lang="ru-RU" dirty="0"/>
          </a:p>
          <a:p>
            <a:pPr marL="137160" indent="0">
              <a:buNone/>
            </a:pPr>
            <a:r>
              <a:rPr lang="ru-RU" i="1" dirty="0"/>
              <a:t> </a:t>
            </a:r>
            <a:endParaRPr lang="ru-RU" dirty="0"/>
          </a:p>
          <a:p>
            <a:pPr lvl="0"/>
            <a:r>
              <a:rPr lang="ru-RU" i="1" dirty="0"/>
              <a:t>тому от пули не больно (</a:t>
            </a:r>
            <a:r>
              <a:rPr lang="ru-RU" i="1" dirty="0" err="1"/>
              <a:t>тб</a:t>
            </a:r>
            <a:r>
              <a:rPr lang="ru-RU" i="1" dirty="0"/>
              <a:t>.).</a:t>
            </a:r>
            <a:endParaRPr lang="ru-RU" dirty="0"/>
          </a:p>
          <a:p>
            <a:pPr lvl="0"/>
            <a:r>
              <a:rPr lang="ru-RU" i="1" dirty="0"/>
              <a:t>тогда и Надир-шах глуп (</a:t>
            </a:r>
            <a:r>
              <a:rPr lang="ru-RU" i="1" dirty="0" err="1"/>
              <a:t>лз</a:t>
            </a:r>
            <a:r>
              <a:rPr lang="ru-RU" i="1" dirty="0"/>
              <a:t>.).</a:t>
            </a:r>
            <a:endParaRPr lang="ru-RU" dirty="0"/>
          </a:p>
          <a:p>
            <a:pPr lvl="0"/>
            <a:r>
              <a:rPr lang="ru-RU" i="1" dirty="0"/>
              <a:t>хоть масти разные, да норов один (авар.).</a:t>
            </a:r>
            <a:endParaRPr lang="ru-RU" dirty="0"/>
          </a:p>
          <a:p>
            <a:pPr lvl="0"/>
            <a:r>
              <a:rPr lang="ru-RU" i="1" dirty="0"/>
              <a:t>там и ума больше (</a:t>
            </a:r>
            <a:r>
              <a:rPr lang="ru-RU" i="1" dirty="0" err="1"/>
              <a:t>лз</a:t>
            </a:r>
            <a:r>
              <a:rPr lang="ru-RU" i="1" dirty="0"/>
              <a:t>).</a:t>
            </a:r>
            <a:endParaRPr lang="ru-RU" dirty="0"/>
          </a:p>
          <a:p>
            <a:pPr lvl="0"/>
            <a:r>
              <a:rPr lang="ru-RU" i="1" dirty="0"/>
              <a:t>молчаливый же – и сам хорош (к.).</a:t>
            </a:r>
            <a:endParaRPr lang="ru-RU" dirty="0"/>
          </a:p>
          <a:p>
            <a:endParaRPr lang="ru-RU" dirty="0"/>
          </a:p>
        </p:txBody>
      </p:sp>
      <p:pic>
        <p:nvPicPr>
          <p:cNvPr id="4098" name="Picture 2" descr="C:\Users\Русский и Литература\Desktop\i[9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5607" y="4943799"/>
            <a:ext cx="19685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21139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Проверим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24744"/>
            <a:ext cx="8229600" cy="5733256"/>
          </a:xfrm>
        </p:spPr>
        <p:txBody>
          <a:bodyPr>
            <a:normAutofit/>
          </a:bodyPr>
          <a:lstStyle/>
          <a:p>
            <a:pPr lvl="0"/>
            <a:r>
              <a:rPr lang="ru-RU" i="1" dirty="0"/>
              <a:t>Если лошади паслись на одной горе, то у </a:t>
            </a:r>
            <a:r>
              <a:rPr lang="ru-RU" i="1" dirty="0" smtClean="0"/>
              <a:t>них, хоть и масти разные, да норов один (авар).</a:t>
            </a:r>
          </a:p>
          <a:p>
            <a:pPr lvl="0"/>
            <a:endParaRPr lang="ru-RU" i="1" dirty="0" smtClean="0"/>
          </a:p>
          <a:p>
            <a:pPr lvl="0"/>
            <a:r>
              <a:rPr lang="ru-RU" i="1" dirty="0" smtClean="0"/>
              <a:t>Где </a:t>
            </a:r>
            <a:r>
              <a:rPr lang="ru-RU" i="1" dirty="0"/>
              <a:t>много слов – там хороших </a:t>
            </a:r>
            <a:r>
              <a:rPr lang="ru-RU" i="1" dirty="0" smtClean="0"/>
              <a:t>мало, молчаливый же – и сам хорош (к).</a:t>
            </a:r>
          </a:p>
          <a:p>
            <a:pPr lvl="0"/>
            <a:endParaRPr lang="ru-RU" i="1" dirty="0" smtClean="0"/>
          </a:p>
          <a:p>
            <a:pPr lvl="0"/>
            <a:r>
              <a:rPr lang="ru-RU" i="1" dirty="0" smtClean="0"/>
              <a:t>Кому </a:t>
            </a:r>
            <a:r>
              <a:rPr lang="ru-RU" i="1" dirty="0"/>
              <a:t>от слова не </a:t>
            </a:r>
            <a:r>
              <a:rPr lang="ru-RU" i="1" dirty="0" smtClean="0"/>
              <a:t>больно, тому и от пули не больно (</a:t>
            </a:r>
            <a:r>
              <a:rPr lang="ru-RU" i="1" dirty="0" err="1" smtClean="0"/>
              <a:t>тб</a:t>
            </a:r>
            <a:r>
              <a:rPr lang="ru-RU" i="1" dirty="0" smtClean="0"/>
              <a:t>).</a:t>
            </a:r>
          </a:p>
          <a:p>
            <a:pPr lvl="0"/>
            <a:endParaRPr lang="ru-RU" i="1" dirty="0" smtClean="0"/>
          </a:p>
          <a:p>
            <a:pPr lvl="0"/>
            <a:r>
              <a:rPr lang="ru-RU" i="1" dirty="0" smtClean="0"/>
              <a:t>Когда </a:t>
            </a:r>
            <a:r>
              <a:rPr lang="ru-RU" i="1" dirty="0"/>
              <a:t>все вместе</a:t>
            </a:r>
            <a:r>
              <a:rPr lang="ru-RU" i="1" dirty="0" smtClean="0"/>
              <a:t>, тогда и Надир-шах глуп (</a:t>
            </a:r>
            <a:r>
              <a:rPr lang="ru-RU" i="1" dirty="0" err="1" smtClean="0"/>
              <a:t>лз</a:t>
            </a:r>
            <a:r>
              <a:rPr lang="ru-RU" i="1" dirty="0" smtClean="0"/>
              <a:t>).</a:t>
            </a:r>
          </a:p>
          <a:p>
            <a:pPr lvl="0"/>
            <a:endParaRPr lang="ru-RU" i="1" dirty="0" smtClean="0"/>
          </a:p>
          <a:p>
            <a:pPr lvl="0"/>
            <a:r>
              <a:rPr lang="ru-RU" i="1" dirty="0" smtClean="0"/>
              <a:t> </a:t>
            </a:r>
            <a:r>
              <a:rPr lang="ru-RU" i="1" dirty="0"/>
              <a:t>Где аул больше</a:t>
            </a:r>
            <a:r>
              <a:rPr lang="ru-RU" i="1" dirty="0" smtClean="0"/>
              <a:t>, там и ума больше (</a:t>
            </a:r>
            <a:r>
              <a:rPr lang="ru-RU" i="1" dirty="0" err="1" smtClean="0"/>
              <a:t>лз</a:t>
            </a:r>
            <a:r>
              <a:rPr lang="ru-RU" i="1" dirty="0" smtClean="0"/>
              <a:t>).</a:t>
            </a:r>
          </a:p>
          <a:p>
            <a:pPr lvl="0"/>
            <a:endParaRPr lang="ru-RU" i="1" dirty="0" smtClean="0"/>
          </a:p>
          <a:p>
            <a:pPr lvl="0"/>
            <a:endParaRPr lang="ru-RU" i="1" dirty="0" smtClean="0"/>
          </a:p>
          <a:p>
            <a:pPr lvl="0"/>
            <a:endParaRPr lang="ru-RU" i="1" dirty="0" smtClean="0"/>
          </a:p>
          <a:p>
            <a:pPr lvl="0"/>
            <a:endParaRPr lang="ru-RU" i="1" dirty="0" smtClean="0"/>
          </a:p>
          <a:p>
            <a:pPr lvl="0"/>
            <a:endParaRPr lang="ru-RU" i="1" dirty="0" smtClean="0"/>
          </a:p>
          <a:p>
            <a:pPr lvl="0"/>
            <a:endParaRPr lang="ru-RU" dirty="0"/>
          </a:p>
        </p:txBody>
      </p:sp>
      <p:pic>
        <p:nvPicPr>
          <p:cNvPr id="5122" name="Picture 2" descr="C:\Users\Русский и Литература\Desktop\i[9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500" y="4953000"/>
            <a:ext cx="19685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241053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589240"/>
            <a:ext cx="8229600" cy="112474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Найдите русские аналоги получившимся пословицам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12776"/>
            <a:ext cx="8229600" cy="5328592"/>
          </a:xfrm>
        </p:spPr>
        <p:txBody>
          <a:bodyPr>
            <a:normAutofit lnSpcReduction="10000"/>
          </a:bodyPr>
          <a:lstStyle/>
          <a:p>
            <a:pPr marL="137160" lvl="0" indent="0">
              <a:buNone/>
            </a:pPr>
            <a:r>
              <a:rPr lang="ru-RU" sz="2000" i="1" dirty="0"/>
              <a:t>Если лошади паслись на одной горе, то у них, хоть и масти разные, да норов один (авар</a:t>
            </a:r>
            <a:r>
              <a:rPr lang="ru-RU" sz="2000" i="1" dirty="0" smtClean="0"/>
              <a:t>). – </a:t>
            </a:r>
          </a:p>
          <a:p>
            <a:pPr marL="137160" lvl="0" indent="0">
              <a:buNone/>
            </a:pPr>
            <a:r>
              <a:rPr lang="ru-RU" sz="2000" i="1" dirty="0" smtClean="0">
                <a:solidFill>
                  <a:srgbClr val="0070C0"/>
                </a:solidFill>
              </a:rPr>
              <a:t>С кем поведешься, от того и наберешься. </a:t>
            </a:r>
          </a:p>
          <a:p>
            <a:pPr marL="137160" indent="0">
              <a:buNone/>
            </a:pPr>
            <a:endParaRPr lang="ru-RU" i="1" dirty="0" smtClean="0"/>
          </a:p>
          <a:p>
            <a:pPr marL="137160" indent="0">
              <a:buNone/>
            </a:pPr>
            <a:r>
              <a:rPr lang="ru-RU" sz="2000" i="1" dirty="0" smtClean="0"/>
              <a:t>Где </a:t>
            </a:r>
            <a:r>
              <a:rPr lang="ru-RU" sz="2000" i="1" dirty="0"/>
              <a:t>много слов – там хороших мало, молчаливый же – и сам хорош (к</a:t>
            </a:r>
            <a:r>
              <a:rPr lang="ru-RU" sz="2000" i="1" dirty="0" smtClean="0"/>
              <a:t>).-</a:t>
            </a:r>
          </a:p>
          <a:p>
            <a:pPr marL="137160" indent="0">
              <a:buNone/>
            </a:pPr>
            <a:r>
              <a:rPr lang="ru-RU" sz="2000" i="1" dirty="0" smtClean="0">
                <a:solidFill>
                  <a:srgbClr val="0070C0"/>
                </a:solidFill>
              </a:rPr>
              <a:t> </a:t>
            </a:r>
            <a:r>
              <a:rPr lang="ru-RU" sz="2000" i="1" dirty="0">
                <a:solidFill>
                  <a:srgbClr val="0070C0"/>
                </a:solidFill>
              </a:rPr>
              <a:t>Где много слов, там много толку. Молчание – золото</a:t>
            </a:r>
            <a:r>
              <a:rPr lang="ru-RU" sz="2000" i="1" dirty="0" smtClean="0">
                <a:solidFill>
                  <a:srgbClr val="0070C0"/>
                </a:solidFill>
              </a:rPr>
              <a:t>.</a:t>
            </a:r>
          </a:p>
          <a:p>
            <a:pPr marL="137160" indent="0">
              <a:buNone/>
            </a:pPr>
            <a:endParaRPr lang="ru-RU" sz="2000" i="1" dirty="0" smtClean="0"/>
          </a:p>
          <a:p>
            <a:pPr marL="137160" indent="0">
              <a:buNone/>
            </a:pPr>
            <a:r>
              <a:rPr lang="ru-RU" sz="2000" i="1" dirty="0" smtClean="0"/>
              <a:t>Кому </a:t>
            </a:r>
            <a:r>
              <a:rPr lang="ru-RU" sz="2000" i="1" dirty="0"/>
              <a:t>от слова не больно, тому от пули не больно. </a:t>
            </a:r>
            <a:r>
              <a:rPr lang="ru-RU" sz="2000" i="1" dirty="0" smtClean="0"/>
              <a:t> - </a:t>
            </a:r>
          </a:p>
          <a:p>
            <a:pPr marL="137160" indent="0">
              <a:buNone/>
            </a:pPr>
            <a:r>
              <a:rPr lang="ru-RU" sz="2000" i="1" dirty="0" smtClean="0">
                <a:solidFill>
                  <a:srgbClr val="0070C0"/>
                </a:solidFill>
              </a:rPr>
              <a:t>Слово </a:t>
            </a:r>
            <a:r>
              <a:rPr lang="ru-RU" sz="2000" i="1" dirty="0">
                <a:solidFill>
                  <a:srgbClr val="0070C0"/>
                </a:solidFill>
              </a:rPr>
              <a:t>пуще стрелы разит</a:t>
            </a:r>
            <a:r>
              <a:rPr lang="ru-RU" sz="2000" i="1" dirty="0" smtClean="0">
                <a:solidFill>
                  <a:srgbClr val="0070C0"/>
                </a:solidFill>
              </a:rPr>
              <a:t>.</a:t>
            </a:r>
          </a:p>
          <a:p>
            <a:pPr marL="137160" indent="0">
              <a:buNone/>
            </a:pPr>
            <a:endParaRPr lang="ru-RU" sz="2000" i="1" dirty="0" smtClean="0"/>
          </a:p>
          <a:p>
            <a:pPr marL="137160" indent="0">
              <a:buNone/>
            </a:pPr>
            <a:r>
              <a:rPr lang="ru-RU" sz="2000" i="1" dirty="0" smtClean="0"/>
              <a:t>Когда </a:t>
            </a:r>
            <a:r>
              <a:rPr lang="ru-RU" sz="2000" i="1" dirty="0"/>
              <a:t>все вместе, тогда и Надир-шах глуп. </a:t>
            </a:r>
            <a:r>
              <a:rPr lang="ru-RU" sz="2000" i="1" dirty="0" smtClean="0"/>
              <a:t>–</a:t>
            </a:r>
          </a:p>
          <a:p>
            <a:pPr marL="137160" indent="0">
              <a:buNone/>
            </a:pPr>
            <a:r>
              <a:rPr lang="ru-RU" sz="2000" i="1" dirty="0" smtClean="0"/>
              <a:t> </a:t>
            </a:r>
            <a:r>
              <a:rPr lang="ru-RU" sz="2000" i="1" dirty="0">
                <a:solidFill>
                  <a:srgbClr val="0070C0"/>
                </a:solidFill>
              </a:rPr>
              <a:t>Друг за друга держаться – ничего не бояться.</a:t>
            </a:r>
            <a:endParaRPr lang="ru-RU" sz="2000" dirty="0">
              <a:solidFill>
                <a:srgbClr val="0070C0"/>
              </a:solidFill>
            </a:endParaRPr>
          </a:p>
          <a:p>
            <a:pPr marL="137160" indent="0">
              <a:buNone/>
            </a:pPr>
            <a:endParaRPr lang="ru-RU" sz="2000" i="1" dirty="0" smtClean="0"/>
          </a:p>
          <a:p>
            <a:pPr marL="137160" indent="0">
              <a:buNone/>
            </a:pPr>
            <a:r>
              <a:rPr lang="ru-RU" sz="2000" i="1" dirty="0"/>
              <a:t>Где аул больше, там и ума больше</a:t>
            </a:r>
            <a:endParaRPr lang="ru-RU" sz="2000" i="1" dirty="0" smtClean="0"/>
          </a:p>
          <a:p>
            <a:pPr marL="137160" indent="0">
              <a:buNone/>
            </a:pPr>
            <a:r>
              <a:rPr lang="ru-RU" sz="2000" i="1" dirty="0" smtClean="0">
                <a:solidFill>
                  <a:srgbClr val="0070C0"/>
                </a:solidFill>
              </a:rPr>
              <a:t>– </a:t>
            </a:r>
            <a:r>
              <a:rPr lang="ru-RU" sz="2000" i="1" dirty="0">
                <a:solidFill>
                  <a:srgbClr val="0070C0"/>
                </a:solidFill>
              </a:rPr>
              <a:t>Одна голова хорошо, а две –лучше</a:t>
            </a:r>
            <a:r>
              <a:rPr lang="ru-RU" sz="2000" i="1" dirty="0" smtClean="0">
                <a:solidFill>
                  <a:srgbClr val="0070C0"/>
                </a:solidFill>
              </a:rPr>
              <a:t>.</a:t>
            </a:r>
          </a:p>
          <a:p>
            <a:pPr marL="137160" indent="0">
              <a:buNone/>
            </a:pPr>
            <a:endParaRPr lang="ru-RU" sz="2000" dirty="0">
              <a:solidFill>
                <a:srgbClr val="0070C0"/>
              </a:solidFill>
            </a:endParaRPr>
          </a:p>
          <a:p>
            <a:pPr marL="137160" indent="0">
              <a:buNone/>
            </a:pPr>
            <a:endParaRPr lang="ru-RU" sz="2000" i="1" dirty="0" smtClean="0"/>
          </a:p>
          <a:p>
            <a:pPr marL="137160" indent="0">
              <a:buNone/>
            </a:pPr>
            <a:endParaRPr lang="ru-RU" sz="2000" dirty="0" smtClean="0"/>
          </a:p>
          <a:p>
            <a:pPr marL="137160" indent="0">
              <a:buNone/>
            </a:pPr>
            <a:endParaRPr lang="ru-RU" sz="2000" dirty="0" smtClean="0"/>
          </a:p>
          <a:p>
            <a:pPr marL="137160" indent="0">
              <a:buNone/>
            </a:pPr>
            <a:endParaRPr lang="ru-RU" sz="2000" i="1" dirty="0"/>
          </a:p>
          <a:p>
            <a:pPr marL="137160" lvl="0" indent="0">
              <a:buNone/>
            </a:pPr>
            <a:endParaRPr lang="ru-RU" i="1" dirty="0" smtClean="0"/>
          </a:p>
          <a:p>
            <a:pPr marL="137160" lv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15439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Запишите схемы предложений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600200"/>
            <a:ext cx="8147248" cy="3196952"/>
          </a:xfrm>
        </p:spPr>
        <p:txBody>
          <a:bodyPr>
            <a:normAutofit/>
          </a:bodyPr>
          <a:lstStyle/>
          <a:p>
            <a:pPr lvl="0"/>
            <a:r>
              <a:rPr lang="ru-RU" i="1" dirty="0"/>
              <a:t>Чем жить без чести, лучше с честью умереть (</a:t>
            </a:r>
            <a:r>
              <a:rPr lang="ru-RU" i="1" dirty="0" err="1"/>
              <a:t>лк</a:t>
            </a:r>
            <a:r>
              <a:rPr lang="ru-RU" i="1" dirty="0"/>
              <a:t>.).</a:t>
            </a:r>
            <a:endParaRPr lang="ru-RU" dirty="0"/>
          </a:p>
          <a:p>
            <a:pPr lvl="0"/>
            <a:r>
              <a:rPr lang="ru-RU" i="1" dirty="0"/>
              <a:t> С тем, кто сказал правду, и сердце соглашается (авар.).</a:t>
            </a:r>
            <a:endParaRPr lang="ru-RU" dirty="0"/>
          </a:p>
          <a:p>
            <a:pPr lvl="0"/>
            <a:r>
              <a:rPr lang="ru-RU" i="1" dirty="0"/>
              <a:t>Если голова поумнеет, и одежда обновится (авар.).</a:t>
            </a:r>
            <a:endParaRPr lang="ru-RU" dirty="0"/>
          </a:p>
          <a:p>
            <a:pPr lvl="0"/>
            <a:r>
              <a:rPr lang="ru-RU" i="1" dirty="0"/>
              <a:t>Клади голову там, где найдешь ее целой (авар.).</a:t>
            </a:r>
            <a:endParaRPr lang="ru-RU" dirty="0"/>
          </a:p>
          <a:p>
            <a:pPr lvl="0"/>
            <a:r>
              <a:rPr lang="ru-RU" i="1" dirty="0"/>
              <a:t>Прежде чем узнаешь человека, съешь пуд соли и выпьешь речку воды (</a:t>
            </a:r>
            <a:r>
              <a:rPr lang="ru-RU" i="1" dirty="0" err="1"/>
              <a:t>лк</a:t>
            </a:r>
            <a:r>
              <a:rPr lang="ru-RU" i="1" dirty="0" smtClean="0"/>
              <a:t>.).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692696"/>
            <a:ext cx="8136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7160" lvl="0">
              <a:spcBef>
                <a:spcPct val="20000"/>
              </a:spcBef>
              <a:buClr>
                <a:srgbClr val="AD0101"/>
              </a:buClr>
            </a:pPr>
            <a:r>
              <a:rPr lang="ru-RU" sz="2400" dirty="0">
                <a:solidFill>
                  <a:srgbClr val="0070C0"/>
                </a:solidFill>
              </a:rPr>
              <a:t>Какой темой объединены эти пословицы? Какие общечеловеческие ценности они утверждают ?</a:t>
            </a:r>
          </a:p>
        </p:txBody>
      </p:sp>
      <p:pic>
        <p:nvPicPr>
          <p:cNvPr id="7170" name="Picture 2" descr="C:\Users\Русский и Литература\Desktop\i[9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500" y="4953000"/>
            <a:ext cx="19685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3416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90</TotalTime>
  <Words>670</Words>
  <Application>Microsoft Office PowerPoint</Application>
  <PresentationFormat>Экран (4:3)</PresentationFormat>
  <Paragraphs>89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NewsPrint</vt:lpstr>
      <vt:lpstr>Обобщающий урок по теме «Сложноподчиненное предложение» </vt:lpstr>
      <vt:lpstr>Презентация PowerPoint</vt:lpstr>
      <vt:lpstr>Запишите определения</vt:lpstr>
      <vt:lpstr>Проверим</vt:lpstr>
      <vt:lpstr>Ответьте на вопросы:</vt:lpstr>
      <vt:lpstr>Соотнесите начало и конец пословиц</vt:lpstr>
      <vt:lpstr>Проверим</vt:lpstr>
      <vt:lpstr>Найдите русские аналоги получившимся пословицам</vt:lpstr>
      <vt:lpstr>Запишите схемы предложений</vt:lpstr>
      <vt:lpstr>Перепишите, раскрывая скобки, расставляя знаки препинания. Определите вид придаточных.</vt:lpstr>
      <vt:lpstr>Какие типы подчинения образуются в сложноподчиненном предложении с несколькими придаточными? Составьте графические схемы следующих предложений, расставьте знаки препинания.</vt:lpstr>
      <vt:lpstr>Обобщение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Обобщающий урок по теме «Сложноподчиненное предложение» </dc:title>
  <dc:creator>Русский и Литература</dc:creator>
  <cp:lastModifiedBy>Русский и Литература</cp:lastModifiedBy>
  <cp:revision>16</cp:revision>
  <dcterms:created xsi:type="dcterms:W3CDTF">2013-02-13T09:38:20Z</dcterms:created>
  <dcterms:modified xsi:type="dcterms:W3CDTF">2013-02-13T11:20:56Z</dcterms:modified>
</cp:coreProperties>
</file>