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00FFFF"/>
    <a:srgbClr val="33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2" autoAdjust="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85D28E5-FB25-41E1-AA0B-1D6D77429D86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AC0CCF1-3995-4013-8D93-7B84B24F89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28E5-FB25-41E1-AA0B-1D6D77429D86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CCF1-3995-4013-8D93-7B84B24F89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28E5-FB25-41E1-AA0B-1D6D77429D86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CCF1-3995-4013-8D93-7B84B24F89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85D28E5-FB25-41E1-AA0B-1D6D77429D86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AC0CCF1-3995-4013-8D93-7B84B24F89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85D28E5-FB25-41E1-AA0B-1D6D77429D86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AC0CCF1-3995-4013-8D93-7B84B24F89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28E5-FB25-41E1-AA0B-1D6D77429D86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CCF1-3995-4013-8D93-7B84B24F89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28E5-FB25-41E1-AA0B-1D6D77429D86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CCF1-3995-4013-8D93-7B84B24F89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85D28E5-FB25-41E1-AA0B-1D6D77429D86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AC0CCF1-3995-4013-8D93-7B84B24F89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D28E5-FB25-41E1-AA0B-1D6D77429D86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CCF1-3995-4013-8D93-7B84B24F89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85D28E5-FB25-41E1-AA0B-1D6D77429D86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AC0CCF1-3995-4013-8D93-7B84B24F89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85D28E5-FB25-41E1-AA0B-1D6D77429D86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AC0CCF1-3995-4013-8D93-7B84B24F89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85D28E5-FB25-41E1-AA0B-1D6D77429D86}" type="datetimeFigureOut">
              <a:rPr lang="ru-RU" smtClean="0"/>
              <a:pPr/>
              <a:t>06.01.2016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AC0CCF1-3995-4013-8D93-7B84B24F89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18" y="0"/>
            <a:ext cx="7358082" cy="1643050"/>
          </a:xfrm>
        </p:spPr>
        <p:txBody>
          <a:bodyPr>
            <a:noAutofit/>
          </a:bodyPr>
          <a:lstStyle/>
          <a:p>
            <a:pPr algn="ctr"/>
            <a:r>
              <a:rPr lang="ru-RU" sz="16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“Воспитание, если оно</a:t>
            </a:r>
            <a:r>
              <a:rPr lang="ru-RU" sz="1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16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не хочет быть бессильным,</a:t>
            </a:r>
            <a:r>
              <a:rPr lang="ru-RU" sz="1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16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должно быть народным,</a:t>
            </a:r>
            <a:r>
              <a:rPr lang="ru-RU" sz="1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16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должно быть пронизано народностью”.</a:t>
            </a:r>
            <a:r>
              <a:rPr lang="ru-RU" sz="1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16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                                                                                                      </a:t>
            </a:r>
            <a:br>
              <a:rPr lang="ru-RU" sz="16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16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К. Д. Ушинский</a:t>
            </a:r>
            <a:endParaRPr lang="ru-RU" sz="16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7356" y="1571612"/>
            <a:ext cx="7000924" cy="4874748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rgbClr val="33CCCC"/>
                </a:solidFill>
              </a:rPr>
              <a:t>Проект </a:t>
            </a:r>
          </a:p>
          <a:p>
            <a:pPr algn="ctr"/>
            <a:r>
              <a:rPr lang="ru-RU" sz="2400" dirty="0" smtClean="0">
                <a:solidFill>
                  <a:srgbClr val="33CCCC"/>
                </a:solidFill>
              </a:rPr>
              <a:t>«Истоки народного творчества»</a:t>
            </a:r>
          </a:p>
          <a:p>
            <a:endParaRPr lang="ru-RU" dirty="0"/>
          </a:p>
        </p:txBody>
      </p:sp>
      <p:pic>
        <p:nvPicPr>
          <p:cNvPr id="4" name="Рисунок 3" descr="D:\фото работа1\все фото\фото сад\д (65)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37377">
            <a:off x="2038113" y="2945519"/>
            <a:ext cx="2772085" cy="2181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D:\фото работа1\все фото\фото сад\д (67)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306934">
            <a:off x="5631359" y="2822599"/>
            <a:ext cx="2946534" cy="2464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214546" y="5891744"/>
            <a:ext cx="62865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Музыкальный руководитель: Кущ Л.П.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60000"/>
                  <a:lumOff val="4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МБДОУ 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/с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№ 3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г.Ардон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60000"/>
                  <a:lumOff val="4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rgbClr val="CC3399"/>
                </a:solidFill>
              </a:rPr>
              <a:t>Планируемые результаты проекта:</a:t>
            </a:r>
            <a:r>
              <a:rPr lang="ru-RU" i="1" dirty="0" smtClean="0">
                <a:solidFill>
                  <a:srgbClr val="CC3399"/>
                </a:solidFill>
              </a:rPr>
              <a:t/>
            </a:r>
            <a:br>
              <a:rPr lang="ru-RU" i="1" dirty="0" smtClean="0">
                <a:solidFill>
                  <a:srgbClr val="CC3399"/>
                </a:solidFill>
              </a:rPr>
            </a:br>
            <a:endParaRPr lang="ru-RU" i="1" dirty="0">
              <a:solidFill>
                <a:srgbClr val="CC33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8258204" cy="547384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sz="2800" dirty="0" smtClean="0">
                <a:solidFill>
                  <a:srgbClr val="7030A0"/>
                </a:solidFill>
              </a:rPr>
              <a:t>Создание атмосферы радости приобщения к традиционному народному празднику через непосредственное участие их в общем действии;</a:t>
            </a:r>
          </a:p>
          <a:p>
            <a:r>
              <a:rPr lang="ru-RU" sz="2800" dirty="0" smtClean="0">
                <a:solidFill>
                  <a:srgbClr val="7030A0"/>
                </a:solidFill>
              </a:rPr>
              <a:t>Повышение познавательного интереса среди детей к родной истории;</a:t>
            </a:r>
          </a:p>
          <a:p>
            <a:r>
              <a:rPr lang="ru-RU" sz="2800" dirty="0" smtClean="0">
                <a:solidFill>
                  <a:srgbClr val="7030A0"/>
                </a:solidFill>
              </a:rPr>
              <a:t>Понимание детьми значимости праздника, обычаев и традиций для своего народа; </a:t>
            </a:r>
          </a:p>
          <a:p>
            <a:r>
              <a:rPr lang="ru-RU" sz="2800" dirty="0" smtClean="0">
                <a:solidFill>
                  <a:srgbClr val="7030A0"/>
                </a:solidFill>
              </a:rPr>
              <a:t> Умение организовывать осетинские, русские народные игры, на основе имеющихся знаний</a:t>
            </a:r>
            <a:r>
              <a:rPr lang="ru-RU" dirty="0" smtClean="0">
                <a:solidFill>
                  <a:srgbClr val="7030A0"/>
                </a:solidFill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7030A0"/>
                </a:solidFill>
              </a:rPr>
              <a:t>Оценка результатов:</a:t>
            </a:r>
            <a:r>
              <a:rPr lang="ru-RU" sz="3200" dirty="0" smtClean="0">
                <a:solidFill>
                  <a:srgbClr val="7030A0"/>
                </a:solidFill>
              </a:rPr>
              <a:t/>
            </a:r>
            <a:br>
              <a:rPr lang="ru-RU" sz="3200" dirty="0" smtClean="0">
                <a:solidFill>
                  <a:srgbClr val="7030A0"/>
                </a:solidFill>
              </a:rPr>
            </a:b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043890" cy="525953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rgbClr val="CC3399"/>
                </a:solidFill>
              </a:rPr>
              <a:t>Оценка эффективности по итогам работы будет проводиться по трем направлениям: дети, педагоги и родители.</a:t>
            </a:r>
          </a:p>
          <a:p>
            <a:pPr algn="just"/>
            <a:r>
              <a:rPr lang="ru-RU" dirty="0" smtClean="0">
                <a:solidFill>
                  <a:srgbClr val="CC3399"/>
                </a:solidFill>
              </a:rPr>
              <a:t>Определение продвижения детей будет отслеживаться через проведение диагностики на начало и конец учебного года, через наблюдение и анализ работы по музыкальной  деятельности, через просмотр театрализованных представлений и фольклорных праздников.</a:t>
            </a:r>
          </a:p>
          <a:p>
            <a:pPr algn="just"/>
            <a:r>
              <a:rPr lang="ru-RU" dirty="0" smtClean="0">
                <a:solidFill>
                  <a:srgbClr val="CC3399"/>
                </a:solidFill>
              </a:rPr>
              <a:t> По окончании проекта будет проведено анкетирование всех участков с целью подведения итогов работы, определения роста профессионального мастерства педагогов.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rgbClr val="00B0F0"/>
                </a:solidFill>
              </a:rPr>
              <a:t>Ресурсное обеспечение:</a:t>
            </a:r>
            <a:r>
              <a:rPr lang="ru-RU" i="1" dirty="0" smtClean="0">
                <a:solidFill>
                  <a:srgbClr val="00B0F0"/>
                </a:solidFill>
              </a:rPr>
              <a:t/>
            </a:r>
            <a:br>
              <a:rPr lang="ru-RU" i="1" dirty="0" smtClean="0">
                <a:solidFill>
                  <a:srgbClr val="00B0F0"/>
                </a:solidFill>
              </a:rPr>
            </a:br>
            <a:endParaRPr lang="ru-RU" i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8186766" cy="3786214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11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Консультации,   сценарии праздничных мероприятий, методические  рекомендации для   воспитателей и родителей, практический материал, фото и видеоматериалы, наглядные и дидактические пособия, презентации.</a:t>
            </a:r>
          </a:p>
          <a:p>
            <a:pPr algn="just"/>
            <a:r>
              <a:rPr lang="ru-RU" sz="11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Игровая деятельность: народные игры – хороводные, подвижные и сюжетные.</a:t>
            </a:r>
          </a:p>
          <a:p>
            <a:pPr algn="just"/>
            <a:r>
              <a:rPr lang="ru-RU" sz="11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Создать фонотеку фольклорных произведений для прослушивания в свободной деятельности детей.</a:t>
            </a:r>
          </a:p>
          <a:p>
            <a:pPr>
              <a:buNone/>
            </a:pPr>
            <a:r>
              <a:rPr lang="ru-RU" sz="11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            </a:t>
            </a:r>
          </a:p>
          <a:p>
            <a:pPr>
              <a:buNone/>
            </a:pPr>
            <a:r>
              <a:rPr lang="ru-RU" sz="11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                 Трансляция проекта</a:t>
            </a:r>
          </a:p>
          <a:p>
            <a:pPr>
              <a:buNone/>
            </a:pPr>
            <a:r>
              <a:rPr lang="ru-RU" sz="11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Презентация проекта на педагогическом совете № 4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08292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СПАСИБО ЗА ВНИМАНИЕ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8186766" cy="625966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C3399"/>
                </a:solidFill>
              </a:rPr>
              <a:t>Тип  проекта</a:t>
            </a:r>
            <a:r>
              <a:rPr lang="ru-RU" sz="3600" dirty="0" smtClean="0">
                <a:solidFill>
                  <a:srgbClr val="CC3399"/>
                </a:solidFill>
              </a:rPr>
              <a:t>: творческо-информационный. </a:t>
            </a:r>
          </a:p>
          <a:p>
            <a:r>
              <a:rPr lang="ru-RU" sz="3600" b="1" dirty="0" smtClean="0">
                <a:solidFill>
                  <a:srgbClr val="CC3399"/>
                </a:solidFill>
              </a:rPr>
              <a:t>Продолжительность проекта</a:t>
            </a:r>
            <a:r>
              <a:rPr lang="ru-RU" sz="3600" dirty="0" smtClean="0">
                <a:solidFill>
                  <a:srgbClr val="CC3399"/>
                </a:solidFill>
              </a:rPr>
              <a:t>: год</a:t>
            </a:r>
          </a:p>
          <a:p>
            <a:r>
              <a:rPr lang="ru-RU" sz="3600" b="1" i="1" dirty="0" smtClean="0">
                <a:solidFill>
                  <a:srgbClr val="CC3399"/>
                </a:solidFill>
              </a:rPr>
              <a:t>Участники:</a:t>
            </a:r>
            <a:r>
              <a:rPr lang="ru-RU" sz="3600" b="1" dirty="0" smtClean="0">
                <a:solidFill>
                  <a:srgbClr val="CC3399"/>
                </a:solidFill>
              </a:rPr>
              <a:t> </a:t>
            </a:r>
            <a:r>
              <a:rPr lang="ru-RU" sz="3600" dirty="0" smtClean="0">
                <a:solidFill>
                  <a:srgbClr val="CC3399"/>
                </a:solidFill>
              </a:rPr>
              <a:t> музыкальный руководитель, воспитатели, дети средней, старшей, подготовительной групп, специалисты</a:t>
            </a:r>
            <a:endParaRPr lang="ru-RU" sz="3600" dirty="0">
              <a:solidFill>
                <a:srgbClr val="CC3399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rgbClr val="CC3399"/>
                </a:solidFill>
              </a:rPr>
              <a:t>Актуальность</a:t>
            </a:r>
            <a:r>
              <a:rPr lang="ru-RU" b="1" i="1" dirty="0" smtClean="0">
                <a:solidFill>
                  <a:srgbClr val="CC3399"/>
                </a:solidFill>
              </a:rPr>
              <a:t>.</a:t>
            </a:r>
            <a:endParaRPr lang="ru-RU" i="1" dirty="0">
              <a:solidFill>
                <a:srgbClr val="CC33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214422"/>
            <a:ext cx="8215370" cy="525953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Сохранение и восстановление традиционной народной культуры сегодня очевидна. Традиция обозначает исторически сложившиеся и передаваемые из поколения в поколение обычаи, порядки, правила поведения, предания. Каждый народ имеет свои корни. Это язык, культура, история, традиции, обычаи. Только на основе ознакомления с прошлым своего народа можно понять его настоящее и предвидеть будущее.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Воспитывая детей на народных традициях,  мы сможем развивать у них национальное самосознание, а значит, уважение к своему народу</a:t>
            </a:r>
            <a:endParaRPr lang="ru-RU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186766" cy="604534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Гипотеза:</a:t>
            </a:r>
            <a:r>
              <a:rPr lang="ru-RU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Включение в содержание музыкального воспитания фольклорного материала будет способствовать развитию музыкальных творческих способностей.</a:t>
            </a:r>
          </a:p>
          <a:p>
            <a:pPr algn="just">
              <a:buNone/>
            </a:pPr>
            <a:endParaRPr lang="ru-RU" sz="28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just">
              <a:buNone/>
            </a:pPr>
            <a:r>
              <a:rPr lang="ru-RU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 Цель: </a:t>
            </a:r>
            <a:r>
              <a:rPr lang="ru-RU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воспитание детей в традициях отечественной народной культуры, формирование бережного отношения и любви к ней. Духовно-нравственное воспитание дошкольников через знакомство с праздниками, традициями и обычаями осетинского и русского народов.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043890" cy="6116786"/>
          </a:xfrm>
        </p:spPr>
        <p:txBody>
          <a:bodyPr/>
          <a:lstStyle/>
          <a:p>
            <a:pPr algn="ctr">
              <a:buNone/>
            </a:pPr>
            <a:r>
              <a:rPr lang="ru-RU" sz="2800" b="1" i="1" dirty="0" smtClean="0">
                <a:solidFill>
                  <a:srgbClr val="33CCCC"/>
                </a:solidFill>
              </a:rPr>
              <a:t>Задачи:</a:t>
            </a:r>
            <a:endParaRPr lang="ru-RU" sz="2800" i="1" dirty="0" smtClean="0">
              <a:solidFill>
                <a:srgbClr val="33CCCC"/>
              </a:solidFill>
            </a:endParaRPr>
          </a:p>
          <a:p>
            <a:pPr algn="just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Развивать эмоциональное восприятие народной музыки в различных видах музыкальной деятельности;</a:t>
            </a:r>
          </a:p>
          <a:p>
            <a:pPr algn="just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Формировать позитивное, уважительное отношение к традициям и обрядам осетинского и русского народов;</a:t>
            </a:r>
          </a:p>
          <a:p>
            <a:pPr algn="just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Развивать умение разыгрывать театральные  представления, основанные на народном фольклоре;</a:t>
            </a:r>
          </a:p>
          <a:p>
            <a:pPr algn="just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Создавать необходимую предметно–развивающую среду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7467600" cy="917596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solidFill>
                  <a:srgbClr val="33CCCC"/>
                </a:solidFill>
              </a:rPr>
              <a:t>Этапы проекта</a:t>
            </a:r>
            <a:r>
              <a:rPr lang="ru-RU" sz="4000" i="1" dirty="0" smtClean="0">
                <a:solidFill>
                  <a:srgbClr val="33CCCC"/>
                </a:solidFill>
              </a:rPr>
              <a:t/>
            </a:r>
            <a:br>
              <a:rPr lang="ru-RU" sz="4000" i="1" dirty="0" smtClean="0">
                <a:solidFill>
                  <a:srgbClr val="33CCCC"/>
                </a:solidFill>
              </a:rPr>
            </a:br>
            <a:endParaRPr lang="ru-RU" sz="4000" i="1" dirty="0">
              <a:solidFill>
                <a:srgbClr val="33CC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8186766" cy="540240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</a:t>
            </a:r>
            <a:r>
              <a:rPr lang="ru-RU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этап – подготовительный</a:t>
            </a:r>
            <a:r>
              <a:rPr lang="ru-RU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</a:p>
          <a:p>
            <a:pPr algn="just">
              <a:buNone/>
            </a:pPr>
            <a:r>
              <a:rPr lang="ru-RU" sz="32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Цель</a:t>
            </a:r>
            <a:r>
              <a:rPr lang="ru-RU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– создание информационной базы (подбор и изучение методической литературы по теме); </a:t>
            </a:r>
          </a:p>
          <a:p>
            <a:pPr>
              <a:buNone/>
            </a:pPr>
            <a:r>
              <a:rPr lang="ru-RU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Составление перспективного плана по народному творчеству: музыкального репертуара  для детей,  сценарии народных праздников и развлечений; работы с воспитателями и родителями.</a:t>
            </a:r>
          </a:p>
          <a:p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2 этап – основной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186766" cy="5330968"/>
          </a:xfrm>
        </p:spPr>
        <p:txBody>
          <a:bodyPr/>
          <a:lstStyle/>
          <a:p>
            <a:pPr algn="just"/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Цель-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  Реализация перспективных планов по направлениям проекта, который предполагает взаимодействие: с воспитателями, детьми, родителями,  со специалистами: </a:t>
            </a:r>
          </a:p>
          <a:p>
            <a:pPr algn="just"/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учитель родного (осетинского) языка</a:t>
            </a:r>
          </a:p>
          <a:p>
            <a:pPr algn="just"/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воспитатель по изобразительной деятельности</a:t>
            </a:r>
          </a:p>
          <a:p>
            <a:pPr algn="just"/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 педагог дополнительного образования – хореограф.</a:t>
            </a:r>
          </a:p>
          <a:p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solidFill>
                  <a:srgbClr val="33CCCC"/>
                </a:solidFill>
              </a:rPr>
              <a:t>3 этап – заключительный</a:t>
            </a:r>
            <a:r>
              <a:rPr lang="ru-RU" sz="3600" i="1" dirty="0" smtClean="0">
                <a:solidFill>
                  <a:srgbClr val="33CCCC"/>
                </a:solidFill>
              </a:rPr>
              <a:t> </a:t>
            </a:r>
            <a:br>
              <a:rPr lang="ru-RU" sz="3600" i="1" dirty="0" smtClean="0">
                <a:solidFill>
                  <a:srgbClr val="33CCCC"/>
                </a:solidFill>
              </a:rPr>
            </a:br>
            <a:endParaRPr lang="ru-RU" sz="3600" i="1" dirty="0">
              <a:solidFill>
                <a:srgbClr val="33CC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sz="3600" i="1" dirty="0" smtClean="0">
                <a:solidFill>
                  <a:srgbClr val="CC3399"/>
                </a:solidFill>
              </a:rPr>
              <a:t>Цель </a:t>
            </a:r>
            <a:r>
              <a:rPr lang="ru-RU" sz="3600" dirty="0" smtClean="0">
                <a:solidFill>
                  <a:srgbClr val="CC3399"/>
                </a:solidFill>
              </a:rPr>
              <a:t>-  сбор и обработка диагностических результатов, и соотнесение поставленных задач, прогнозируемых результатов с полученными результатами. </a:t>
            </a:r>
          </a:p>
          <a:p>
            <a:r>
              <a:rPr lang="ru-RU" sz="3600" dirty="0" smtClean="0">
                <a:solidFill>
                  <a:srgbClr val="CC3399"/>
                </a:solidFill>
              </a:rPr>
              <a:t>Презентация проведенной работы.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rgbClr val="33CCCC"/>
                </a:solidFill>
              </a:rPr>
              <a:t>Краткое содержание проекта</a:t>
            </a:r>
            <a:r>
              <a:rPr lang="ru-RU" i="1" dirty="0" smtClean="0">
                <a:solidFill>
                  <a:srgbClr val="33CCCC"/>
                </a:solidFill>
              </a:rPr>
              <a:t/>
            </a:r>
            <a:br>
              <a:rPr lang="ru-RU" i="1" dirty="0" smtClean="0">
                <a:solidFill>
                  <a:srgbClr val="33CCCC"/>
                </a:solidFill>
              </a:rPr>
            </a:br>
            <a:endParaRPr lang="ru-RU" i="1" dirty="0">
              <a:solidFill>
                <a:srgbClr val="33CC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492922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dirty="0" smtClean="0">
                <a:solidFill>
                  <a:srgbClr val="CC3399"/>
                </a:solidFill>
              </a:rPr>
              <a:t>Всем известно, что впечатления детства глубоки, неизгладимы в памяти человека. Мудрость и простота, органично сочетающиеся в фольклоре, помогут донести до маленького человека высокие нравственные идеалы.  Заложенный в проекте   цикл народного календаря  поможет детям изучать и проживать обряды, праздники, обычаи осетинского и русского народов. </a:t>
            </a:r>
          </a:p>
          <a:p>
            <a:pPr algn="just">
              <a:buNone/>
            </a:pPr>
            <a:r>
              <a:rPr lang="ru-RU" dirty="0" smtClean="0">
                <a:solidFill>
                  <a:srgbClr val="CC3399"/>
                </a:solidFill>
              </a:rPr>
              <a:t>Проект будет реализоваться через систему праздников, разучивание песен, плясок, хороводов, игр в разных видах деятельности дошкольников. </a:t>
            </a:r>
          </a:p>
          <a:p>
            <a:pPr algn="just"/>
            <a:endParaRPr lang="ru-RU" sz="28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</TotalTime>
  <Words>474</Words>
  <Application>Microsoft Office PowerPoint</Application>
  <PresentationFormat>Экран (4:3)</PresentationFormat>
  <Paragraphs>51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“Воспитание, если оно не хочет быть бессильным, должно быть народным, должно быть пронизано народностью”.                                                                                                           К. Д. Ушинский</vt:lpstr>
      <vt:lpstr>Слайд 2</vt:lpstr>
      <vt:lpstr>Актуальность.</vt:lpstr>
      <vt:lpstr>Слайд 4</vt:lpstr>
      <vt:lpstr>Слайд 5</vt:lpstr>
      <vt:lpstr>Этапы проекта </vt:lpstr>
      <vt:lpstr>2 этап – основной </vt:lpstr>
      <vt:lpstr>3 этап – заключительный  </vt:lpstr>
      <vt:lpstr>Краткое содержание проекта </vt:lpstr>
      <vt:lpstr>Планируемые результаты проекта: </vt:lpstr>
      <vt:lpstr>Оценка результатов: </vt:lpstr>
      <vt:lpstr>Ресурсное обеспечение: </vt:lpstr>
      <vt:lpstr>СПАСИБО ЗА ВНИМАНИЕ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“Воспитание, если оно не хочет быть бессильным, должно быть народным, должно быть пронизано народностью”.                                                                                                           К. Д. Ушинский</dc:title>
  <dc:creator>Ира</dc:creator>
  <cp:lastModifiedBy>ADMIN</cp:lastModifiedBy>
  <cp:revision>7</cp:revision>
  <dcterms:created xsi:type="dcterms:W3CDTF">2013-10-22T17:21:07Z</dcterms:created>
  <dcterms:modified xsi:type="dcterms:W3CDTF">2016-01-06T06:58:23Z</dcterms:modified>
</cp:coreProperties>
</file>