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/>
          <a:lstStyle/>
          <a:p>
            <a:r>
              <a:rPr lang="ru-RU" dirty="0" smtClean="0"/>
              <a:t>Линейная функция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916587">
            <a:off x="5667126" y="4927134"/>
            <a:ext cx="3513292" cy="7229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 = ax + m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642918"/>
            <a:ext cx="2299573" cy="1500174"/>
          </a:xfrm>
          <a:prstGeom prst="rect">
            <a:avLst/>
          </a:prstGeom>
          <a:noFill/>
        </p:spPr>
      </p:pic>
      <p:pic>
        <p:nvPicPr>
          <p:cNvPr id="7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15206" y="916086"/>
            <a:ext cx="1584220" cy="158422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575534">
            <a:off x="1182492" y="4023281"/>
            <a:ext cx="3306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00B050"/>
                </a:solidFill>
              </a:rPr>
              <a:t>Ax + by + m = 0</a:t>
            </a:r>
            <a:endParaRPr lang="ru-RU" sz="3200" b="1" i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42852"/>
            <a:ext cx="8229600" cy="6572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buFontTx/>
              <a:buNone/>
            </a:pP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Постройте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график линейной функции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y=0,4x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Найдите по графику:</a:t>
            </a:r>
          </a:p>
          <a:p>
            <a:pPr>
              <a:buFontTx/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а) значение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соответствующее значению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равному 0;5;10;  -5;</a:t>
            </a:r>
          </a:p>
          <a:p>
            <a:pPr>
              <a:buFontTx/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б) значение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соответствующее значению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равному 0;2;4;-2;</a:t>
            </a:r>
          </a:p>
          <a:p>
            <a:pPr>
              <a:buFontTx/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в) решение неравенства: 0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x&gt;0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г) решение неравенства: -2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≤y≤0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571612"/>
            <a:ext cx="6357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вы можете сказать про график данной линейной функции: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y=0,4x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09600" indent="-6096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Какую абсциссу лучше взять, чтобы координаты точек были целыми числами?</a:t>
            </a:r>
          </a:p>
          <a:p>
            <a:pPr marL="609600" indent="-6096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чего,  координаты точек должны являться целыми числами?</a:t>
            </a:r>
          </a:p>
          <a:p>
            <a:pPr marL="609600" indent="-6096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значит: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0,4x&gt;0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79" name="Group 471"/>
          <p:cNvGraphicFramePr>
            <a:graphicFrameLocks noGrp="1"/>
          </p:cNvGraphicFramePr>
          <p:nvPr/>
        </p:nvGraphicFramePr>
        <p:xfrm>
          <a:off x="611188" y="188913"/>
          <a:ext cx="7129462" cy="6364289"/>
        </p:xfrm>
        <a:graphic>
          <a:graphicData uri="http://schemas.openxmlformats.org/drawingml/2006/table">
            <a:tbl>
              <a:tblPr/>
              <a:tblGrid>
                <a:gridCol w="355600"/>
                <a:gridCol w="357187"/>
                <a:gridCol w="355600"/>
                <a:gridCol w="357188"/>
                <a:gridCol w="357187"/>
                <a:gridCol w="357188"/>
                <a:gridCol w="355600"/>
                <a:gridCol w="357187"/>
                <a:gridCol w="355600"/>
                <a:gridCol w="392113"/>
                <a:gridCol w="320675"/>
                <a:gridCol w="355600"/>
                <a:gridCol w="357187"/>
                <a:gridCol w="355600"/>
                <a:gridCol w="358775"/>
                <a:gridCol w="355600"/>
                <a:gridCol w="357188"/>
                <a:gridCol w="355600"/>
                <a:gridCol w="357187"/>
                <a:gridCol w="355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53" name="Line 445"/>
          <p:cNvSpPr>
            <a:spLocks noChangeShapeType="1"/>
          </p:cNvSpPr>
          <p:nvPr/>
        </p:nvSpPr>
        <p:spPr bwMode="auto">
          <a:xfrm flipV="1">
            <a:off x="4211638" y="188913"/>
            <a:ext cx="0" cy="6335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854" name="Line 446"/>
          <p:cNvSpPr>
            <a:spLocks noChangeShapeType="1"/>
          </p:cNvSpPr>
          <p:nvPr/>
        </p:nvSpPr>
        <p:spPr bwMode="auto">
          <a:xfrm>
            <a:off x="611188" y="3357563"/>
            <a:ext cx="7127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855" name="Text Box 447"/>
          <p:cNvSpPr txBox="1">
            <a:spLocks noChangeArrowheads="1"/>
          </p:cNvSpPr>
          <p:nvPr/>
        </p:nvSpPr>
        <p:spPr bwMode="auto">
          <a:xfrm>
            <a:off x="4211638" y="2924175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</a:t>
            </a:r>
            <a:endParaRPr lang="ru-RU" sz="800"/>
          </a:p>
        </p:txBody>
      </p:sp>
      <p:sp>
        <p:nvSpPr>
          <p:cNvPr id="17856" name="Text Box 448"/>
          <p:cNvSpPr txBox="1">
            <a:spLocks noChangeArrowheads="1"/>
          </p:cNvSpPr>
          <p:nvPr/>
        </p:nvSpPr>
        <p:spPr bwMode="auto">
          <a:xfrm>
            <a:off x="4500563" y="3141663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  <a:endParaRPr lang="ru-RU" sz="1000"/>
          </a:p>
        </p:txBody>
      </p:sp>
      <p:sp>
        <p:nvSpPr>
          <p:cNvPr id="17857" name="Text Box 449"/>
          <p:cNvSpPr txBox="1">
            <a:spLocks noChangeArrowheads="1"/>
          </p:cNvSpPr>
          <p:nvPr/>
        </p:nvSpPr>
        <p:spPr bwMode="auto">
          <a:xfrm>
            <a:off x="3759200" y="3500438"/>
            <a:ext cx="27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17858" name="Text Box 450"/>
          <p:cNvSpPr txBox="1">
            <a:spLocks noChangeArrowheads="1"/>
          </p:cNvSpPr>
          <p:nvPr/>
        </p:nvSpPr>
        <p:spPr bwMode="auto">
          <a:xfrm>
            <a:off x="3903663" y="3644900"/>
            <a:ext cx="2746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36291" name="Line 451"/>
          <p:cNvSpPr>
            <a:spLocks noChangeShapeType="1"/>
          </p:cNvSpPr>
          <p:nvPr/>
        </p:nvSpPr>
        <p:spPr bwMode="auto">
          <a:xfrm flipV="1">
            <a:off x="5940425" y="2708275"/>
            <a:ext cx="0" cy="649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292" name="Line 452"/>
          <p:cNvSpPr>
            <a:spLocks noChangeShapeType="1"/>
          </p:cNvSpPr>
          <p:nvPr/>
        </p:nvSpPr>
        <p:spPr bwMode="auto">
          <a:xfrm>
            <a:off x="4211638" y="2708275"/>
            <a:ext cx="172878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861" name="Line 453"/>
          <p:cNvSpPr>
            <a:spLocks noChangeShapeType="1"/>
          </p:cNvSpPr>
          <p:nvPr/>
        </p:nvSpPr>
        <p:spPr bwMode="auto">
          <a:xfrm flipH="1">
            <a:off x="611188" y="2060575"/>
            <a:ext cx="7056437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862" name="Text Box 454"/>
          <p:cNvSpPr txBox="1">
            <a:spLocks noChangeArrowheads="1"/>
          </p:cNvSpPr>
          <p:nvPr/>
        </p:nvSpPr>
        <p:spPr bwMode="auto">
          <a:xfrm>
            <a:off x="6948488" y="1700213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y=0,4x</a:t>
            </a:r>
            <a:endParaRPr lang="ru-RU" sz="1400" b="1"/>
          </a:p>
        </p:txBody>
      </p:sp>
      <p:sp>
        <p:nvSpPr>
          <p:cNvPr id="17863" name="Text Box 456"/>
          <p:cNvSpPr txBox="1">
            <a:spLocks noChangeArrowheads="1"/>
          </p:cNvSpPr>
          <p:nvPr/>
        </p:nvSpPr>
        <p:spPr bwMode="auto">
          <a:xfrm>
            <a:off x="5580063" y="23495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А(5;2)</a:t>
            </a:r>
          </a:p>
        </p:txBody>
      </p:sp>
      <p:sp>
        <p:nvSpPr>
          <p:cNvPr id="17864" name="Text Box 457"/>
          <p:cNvSpPr txBox="1">
            <a:spLocks noChangeArrowheads="1"/>
          </p:cNvSpPr>
          <p:nvPr/>
        </p:nvSpPr>
        <p:spPr bwMode="auto">
          <a:xfrm>
            <a:off x="3851275" y="26368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7865" name="Text Box 458"/>
          <p:cNvSpPr txBox="1">
            <a:spLocks noChangeArrowheads="1"/>
          </p:cNvSpPr>
          <p:nvPr/>
        </p:nvSpPr>
        <p:spPr bwMode="auto">
          <a:xfrm>
            <a:off x="5940425" y="35004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866" name="Text Box 459"/>
          <p:cNvSpPr txBox="1">
            <a:spLocks noChangeArrowheads="1"/>
          </p:cNvSpPr>
          <p:nvPr/>
        </p:nvSpPr>
        <p:spPr bwMode="auto">
          <a:xfrm>
            <a:off x="735013" y="258763"/>
            <a:ext cx="309086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/>
              <a:t>а) значение </a:t>
            </a:r>
            <a:r>
              <a:rPr lang="en-US" sz="1400" b="1"/>
              <a:t>y</a:t>
            </a:r>
            <a:r>
              <a:rPr lang="ru-RU" sz="1400" b="1"/>
              <a:t>, соответствующее</a:t>
            </a:r>
          </a:p>
          <a:p>
            <a:r>
              <a:rPr lang="ru-RU" sz="1400" b="1"/>
              <a:t> значению </a:t>
            </a:r>
            <a:r>
              <a:rPr lang="en-US" sz="1400" b="1"/>
              <a:t>x</a:t>
            </a:r>
            <a:r>
              <a:rPr lang="ru-RU" sz="1400" b="1"/>
              <a:t>, равному 0; 5; 10; -5:</a:t>
            </a:r>
          </a:p>
          <a:p>
            <a:r>
              <a:rPr lang="en-US" sz="1400" b="1">
                <a:solidFill>
                  <a:srgbClr val="FF0000"/>
                </a:solidFill>
              </a:rPr>
              <a:t>x=0</a:t>
            </a:r>
            <a:r>
              <a:rPr lang="en-US" sz="1400" b="1"/>
              <a:t>, </a:t>
            </a:r>
            <a:r>
              <a:rPr lang="en-US" sz="1400" b="1">
                <a:solidFill>
                  <a:srgbClr val="0000FF"/>
                </a:solidFill>
              </a:rPr>
              <a:t>y=0</a:t>
            </a:r>
          </a:p>
          <a:p>
            <a:r>
              <a:rPr lang="en-US" sz="1400" b="1">
                <a:solidFill>
                  <a:srgbClr val="FF0000"/>
                </a:solidFill>
              </a:rPr>
              <a:t>x=5</a:t>
            </a:r>
            <a:r>
              <a:rPr lang="en-US" sz="1400" b="1"/>
              <a:t>, </a:t>
            </a:r>
            <a:r>
              <a:rPr lang="en-US" sz="1400" b="1">
                <a:solidFill>
                  <a:srgbClr val="0000FF"/>
                </a:solidFill>
              </a:rPr>
              <a:t>y=2</a:t>
            </a:r>
          </a:p>
          <a:p>
            <a:r>
              <a:rPr lang="en-US" sz="1400" b="1">
                <a:solidFill>
                  <a:srgbClr val="FF0000"/>
                </a:solidFill>
              </a:rPr>
              <a:t>x=10</a:t>
            </a:r>
            <a:r>
              <a:rPr lang="en-US" sz="1400" b="1"/>
              <a:t>, </a:t>
            </a:r>
            <a:r>
              <a:rPr lang="en-US" sz="1400" b="1">
                <a:solidFill>
                  <a:srgbClr val="0000FF"/>
                </a:solidFill>
              </a:rPr>
              <a:t>y=4</a:t>
            </a:r>
          </a:p>
          <a:p>
            <a:r>
              <a:rPr lang="en-US" sz="1400" b="1">
                <a:solidFill>
                  <a:srgbClr val="FF0000"/>
                </a:solidFill>
              </a:rPr>
              <a:t>x=-5</a:t>
            </a:r>
            <a:r>
              <a:rPr lang="en-US" sz="1400" b="1"/>
              <a:t>, </a:t>
            </a:r>
            <a:r>
              <a:rPr lang="en-US" sz="1400" b="1">
                <a:solidFill>
                  <a:srgbClr val="0000FF"/>
                </a:solidFill>
              </a:rPr>
              <a:t>y=-2</a:t>
            </a:r>
            <a:endParaRPr lang="ru-RU" sz="1400" b="1">
              <a:solidFill>
                <a:srgbClr val="0000FF"/>
              </a:solidFill>
            </a:endParaRPr>
          </a:p>
        </p:txBody>
      </p:sp>
      <p:sp>
        <p:nvSpPr>
          <p:cNvPr id="17867" name="Text Box 463"/>
          <p:cNvSpPr txBox="1">
            <a:spLocks noChangeArrowheads="1"/>
          </p:cNvSpPr>
          <p:nvPr/>
        </p:nvSpPr>
        <p:spPr bwMode="auto">
          <a:xfrm>
            <a:off x="7432675" y="352107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10</a:t>
            </a:r>
            <a:endParaRPr lang="ru-RU" sz="1200">
              <a:solidFill>
                <a:srgbClr val="FF0000"/>
              </a:solidFill>
            </a:endParaRPr>
          </a:p>
        </p:txBody>
      </p:sp>
      <p:sp>
        <p:nvSpPr>
          <p:cNvPr id="17868" name="Text Box 464"/>
          <p:cNvSpPr txBox="1">
            <a:spLocks noChangeArrowheads="1"/>
          </p:cNvSpPr>
          <p:nvPr/>
        </p:nvSpPr>
        <p:spPr bwMode="auto">
          <a:xfrm>
            <a:off x="3851275" y="191611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4</a:t>
            </a:r>
            <a:endParaRPr lang="ru-RU" sz="1200">
              <a:solidFill>
                <a:srgbClr val="0000FF"/>
              </a:solidFill>
            </a:endParaRPr>
          </a:p>
        </p:txBody>
      </p:sp>
      <p:sp>
        <p:nvSpPr>
          <p:cNvPr id="36305" name="Line 465"/>
          <p:cNvSpPr>
            <a:spLocks noChangeShapeType="1"/>
          </p:cNvSpPr>
          <p:nvPr/>
        </p:nvSpPr>
        <p:spPr bwMode="auto">
          <a:xfrm>
            <a:off x="2411413" y="3357563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306" name="Line 466"/>
          <p:cNvSpPr>
            <a:spLocks noChangeShapeType="1"/>
          </p:cNvSpPr>
          <p:nvPr/>
        </p:nvSpPr>
        <p:spPr bwMode="auto">
          <a:xfrm>
            <a:off x="2411413" y="4005263"/>
            <a:ext cx="18002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871" name="Text Box 467"/>
          <p:cNvSpPr txBox="1">
            <a:spLocks noChangeArrowheads="1"/>
          </p:cNvSpPr>
          <p:nvPr/>
        </p:nvSpPr>
        <p:spPr bwMode="auto">
          <a:xfrm>
            <a:off x="2247900" y="3089275"/>
            <a:ext cx="319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-5</a:t>
            </a:r>
            <a:endParaRPr lang="ru-RU" sz="1200">
              <a:solidFill>
                <a:srgbClr val="FF0000"/>
              </a:solidFill>
            </a:endParaRPr>
          </a:p>
        </p:txBody>
      </p:sp>
      <p:sp>
        <p:nvSpPr>
          <p:cNvPr id="17872" name="Text Box 468"/>
          <p:cNvSpPr txBox="1">
            <a:spLocks noChangeArrowheads="1"/>
          </p:cNvSpPr>
          <p:nvPr/>
        </p:nvSpPr>
        <p:spPr bwMode="auto">
          <a:xfrm>
            <a:off x="4264025" y="3954463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-2</a:t>
            </a:r>
            <a:endParaRPr lang="ru-RU" sz="1200">
              <a:solidFill>
                <a:srgbClr val="0000FF"/>
              </a:solidFill>
            </a:endParaRPr>
          </a:p>
        </p:txBody>
      </p:sp>
      <p:sp>
        <p:nvSpPr>
          <p:cNvPr id="36310" name="Line 470"/>
          <p:cNvSpPr>
            <a:spLocks noChangeShapeType="1"/>
          </p:cNvSpPr>
          <p:nvPr/>
        </p:nvSpPr>
        <p:spPr bwMode="auto">
          <a:xfrm flipV="1">
            <a:off x="611188" y="4652963"/>
            <a:ext cx="36004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311" name="Line 471"/>
          <p:cNvSpPr>
            <a:spLocks noChangeShapeType="1"/>
          </p:cNvSpPr>
          <p:nvPr/>
        </p:nvSpPr>
        <p:spPr bwMode="auto">
          <a:xfrm>
            <a:off x="611188" y="3357563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875" name="Text Box 472"/>
          <p:cNvSpPr txBox="1">
            <a:spLocks noChangeArrowheads="1"/>
          </p:cNvSpPr>
          <p:nvPr/>
        </p:nvSpPr>
        <p:spPr bwMode="auto">
          <a:xfrm>
            <a:off x="539750" y="3141663"/>
            <a:ext cx="403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-10</a:t>
            </a:r>
            <a:endParaRPr lang="ru-RU" sz="1200">
              <a:solidFill>
                <a:srgbClr val="FF0000"/>
              </a:solidFill>
            </a:endParaRPr>
          </a:p>
        </p:txBody>
      </p:sp>
      <p:sp>
        <p:nvSpPr>
          <p:cNvPr id="17876" name="Text Box 473"/>
          <p:cNvSpPr txBox="1">
            <a:spLocks noChangeArrowheads="1"/>
          </p:cNvSpPr>
          <p:nvPr/>
        </p:nvSpPr>
        <p:spPr bwMode="auto">
          <a:xfrm>
            <a:off x="4211638" y="4437063"/>
            <a:ext cx="319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-4</a:t>
            </a:r>
            <a:endParaRPr lang="ru-RU" sz="12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6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6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6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6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91" grpId="0" animBg="1"/>
      <p:bldP spid="36292" grpId="0" animBg="1"/>
      <p:bldP spid="36305" grpId="0" animBg="1"/>
      <p:bldP spid="36306" grpId="0" animBg="1"/>
      <p:bldP spid="36310" grpId="0" animBg="1"/>
      <p:bldP spid="363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00" name="Group 468"/>
          <p:cNvGraphicFramePr>
            <a:graphicFrameLocks noGrp="1"/>
          </p:cNvGraphicFramePr>
          <p:nvPr/>
        </p:nvGraphicFramePr>
        <p:xfrm>
          <a:off x="611188" y="188913"/>
          <a:ext cx="7129462" cy="6380164"/>
        </p:xfrm>
        <a:graphic>
          <a:graphicData uri="http://schemas.openxmlformats.org/drawingml/2006/table">
            <a:tbl>
              <a:tblPr/>
              <a:tblGrid>
                <a:gridCol w="355600"/>
                <a:gridCol w="357187"/>
                <a:gridCol w="355600"/>
                <a:gridCol w="357188"/>
                <a:gridCol w="357187"/>
                <a:gridCol w="357188"/>
                <a:gridCol w="355600"/>
                <a:gridCol w="357187"/>
                <a:gridCol w="355600"/>
                <a:gridCol w="392113"/>
                <a:gridCol w="320675"/>
                <a:gridCol w="355600"/>
                <a:gridCol w="357187"/>
                <a:gridCol w="355600"/>
                <a:gridCol w="358775"/>
                <a:gridCol w="355600"/>
                <a:gridCol w="357188"/>
                <a:gridCol w="355600"/>
                <a:gridCol w="357187"/>
                <a:gridCol w="355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877" name="Line 445"/>
          <p:cNvSpPr>
            <a:spLocks noChangeShapeType="1"/>
          </p:cNvSpPr>
          <p:nvPr/>
        </p:nvSpPr>
        <p:spPr bwMode="auto">
          <a:xfrm flipV="1">
            <a:off x="4211638" y="188913"/>
            <a:ext cx="0" cy="6335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878" name="Line 446"/>
          <p:cNvSpPr>
            <a:spLocks noChangeShapeType="1"/>
          </p:cNvSpPr>
          <p:nvPr/>
        </p:nvSpPr>
        <p:spPr bwMode="auto">
          <a:xfrm>
            <a:off x="611188" y="3357563"/>
            <a:ext cx="7127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879" name="Text Box 447"/>
          <p:cNvSpPr txBox="1">
            <a:spLocks noChangeArrowheads="1"/>
          </p:cNvSpPr>
          <p:nvPr/>
        </p:nvSpPr>
        <p:spPr bwMode="auto">
          <a:xfrm>
            <a:off x="4211638" y="2924175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</a:t>
            </a:r>
            <a:endParaRPr lang="ru-RU" sz="800"/>
          </a:p>
        </p:txBody>
      </p:sp>
      <p:sp>
        <p:nvSpPr>
          <p:cNvPr id="18880" name="Text Box 448"/>
          <p:cNvSpPr txBox="1">
            <a:spLocks noChangeArrowheads="1"/>
          </p:cNvSpPr>
          <p:nvPr/>
        </p:nvSpPr>
        <p:spPr bwMode="auto">
          <a:xfrm>
            <a:off x="4500563" y="3141663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  <a:endParaRPr lang="ru-RU" sz="1000"/>
          </a:p>
        </p:txBody>
      </p:sp>
      <p:sp>
        <p:nvSpPr>
          <p:cNvPr id="18881" name="Text Box 449"/>
          <p:cNvSpPr txBox="1">
            <a:spLocks noChangeArrowheads="1"/>
          </p:cNvSpPr>
          <p:nvPr/>
        </p:nvSpPr>
        <p:spPr bwMode="auto">
          <a:xfrm>
            <a:off x="3759200" y="3500438"/>
            <a:ext cx="27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18882" name="Text Box 450"/>
          <p:cNvSpPr txBox="1">
            <a:spLocks noChangeArrowheads="1"/>
          </p:cNvSpPr>
          <p:nvPr/>
        </p:nvSpPr>
        <p:spPr bwMode="auto">
          <a:xfrm>
            <a:off x="3903663" y="3644900"/>
            <a:ext cx="2746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37315" name="Line 451"/>
          <p:cNvSpPr>
            <a:spLocks noChangeShapeType="1"/>
          </p:cNvSpPr>
          <p:nvPr/>
        </p:nvSpPr>
        <p:spPr bwMode="auto">
          <a:xfrm flipV="1">
            <a:off x="5940425" y="2708275"/>
            <a:ext cx="0" cy="6492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316" name="Line 452"/>
          <p:cNvSpPr>
            <a:spLocks noChangeShapeType="1"/>
          </p:cNvSpPr>
          <p:nvPr/>
        </p:nvSpPr>
        <p:spPr bwMode="auto">
          <a:xfrm>
            <a:off x="4211638" y="2708275"/>
            <a:ext cx="17287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885" name="Line 453"/>
          <p:cNvSpPr>
            <a:spLocks noChangeShapeType="1"/>
          </p:cNvSpPr>
          <p:nvPr/>
        </p:nvSpPr>
        <p:spPr bwMode="auto">
          <a:xfrm flipH="1">
            <a:off x="611188" y="2060575"/>
            <a:ext cx="7200900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886" name="Text Box 454"/>
          <p:cNvSpPr txBox="1">
            <a:spLocks noChangeArrowheads="1"/>
          </p:cNvSpPr>
          <p:nvPr/>
        </p:nvSpPr>
        <p:spPr bwMode="auto">
          <a:xfrm>
            <a:off x="684213" y="4724400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y=0,4x</a:t>
            </a:r>
            <a:endParaRPr lang="ru-RU" sz="1400" b="1"/>
          </a:p>
        </p:txBody>
      </p:sp>
      <p:sp>
        <p:nvSpPr>
          <p:cNvPr id="18887" name="Text Box 455"/>
          <p:cNvSpPr txBox="1">
            <a:spLocks noChangeArrowheads="1"/>
          </p:cNvSpPr>
          <p:nvPr/>
        </p:nvSpPr>
        <p:spPr bwMode="auto">
          <a:xfrm>
            <a:off x="5580063" y="23495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А(5;2)</a:t>
            </a:r>
          </a:p>
        </p:txBody>
      </p:sp>
      <p:sp>
        <p:nvSpPr>
          <p:cNvPr id="18888" name="Text Box 456"/>
          <p:cNvSpPr txBox="1">
            <a:spLocks noChangeArrowheads="1"/>
          </p:cNvSpPr>
          <p:nvPr/>
        </p:nvSpPr>
        <p:spPr bwMode="auto">
          <a:xfrm>
            <a:off x="3851275" y="26368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8889" name="Text Box 457"/>
          <p:cNvSpPr txBox="1">
            <a:spLocks noChangeArrowheads="1"/>
          </p:cNvSpPr>
          <p:nvPr/>
        </p:nvSpPr>
        <p:spPr bwMode="auto">
          <a:xfrm>
            <a:off x="5940425" y="35004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890" name="Text Box 458"/>
          <p:cNvSpPr txBox="1">
            <a:spLocks noChangeArrowheads="1"/>
          </p:cNvSpPr>
          <p:nvPr/>
        </p:nvSpPr>
        <p:spPr bwMode="auto">
          <a:xfrm>
            <a:off x="611188" y="476250"/>
            <a:ext cx="3465512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1600" b="1"/>
              <a:t>б) значение </a:t>
            </a:r>
            <a:r>
              <a:rPr lang="en-US" sz="1600" b="1"/>
              <a:t>x</a:t>
            </a:r>
            <a:r>
              <a:rPr lang="ru-RU" sz="1600" b="1"/>
              <a:t>, соответствующее</a:t>
            </a:r>
          </a:p>
          <a:p>
            <a:pPr eaLnBrk="0" hangingPunct="0">
              <a:spcBef>
                <a:spcPct val="20000"/>
              </a:spcBef>
            </a:pPr>
            <a:r>
              <a:rPr lang="ru-RU" sz="1600" b="1"/>
              <a:t> значению </a:t>
            </a:r>
            <a:r>
              <a:rPr lang="en-US" sz="1600" b="1"/>
              <a:t>y</a:t>
            </a:r>
            <a:r>
              <a:rPr lang="ru-RU" sz="1600" b="1"/>
              <a:t>, равному 0;</a:t>
            </a:r>
            <a:r>
              <a:rPr lang="en-US" sz="1600" b="1"/>
              <a:t> </a:t>
            </a:r>
            <a:r>
              <a:rPr lang="ru-RU" sz="1600" b="1"/>
              <a:t>2;</a:t>
            </a:r>
            <a:r>
              <a:rPr lang="en-US" sz="1600" b="1"/>
              <a:t> </a:t>
            </a:r>
            <a:r>
              <a:rPr lang="ru-RU" sz="1600" b="1"/>
              <a:t>4;</a:t>
            </a:r>
            <a:r>
              <a:rPr lang="en-US" sz="1600" b="1"/>
              <a:t> </a:t>
            </a:r>
            <a:r>
              <a:rPr lang="ru-RU" sz="1600" b="1"/>
              <a:t>-2;</a:t>
            </a:r>
          </a:p>
          <a:p>
            <a:r>
              <a:rPr lang="en-US" sz="1400" b="1">
                <a:solidFill>
                  <a:srgbClr val="0000FF"/>
                </a:solidFill>
              </a:rPr>
              <a:t>y=0,</a:t>
            </a:r>
            <a:r>
              <a:rPr lang="en-US" sz="1400" b="1">
                <a:solidFill>
                  <a:srgbClr val="FF0000"/>
                </a:solidFill>
              </a:rPr>
              <a:t> x=0</a:t>
            </a:r>
            <a:r>
              <a:rPr lang="en-US" sz="1400" b="1"/>
              <a:t> </a:t>
            </a:r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y=2,</a:t>
            </a:r>
            <a:r>
              <a:rPr lang="en-US" sz="1400" b="1">
                <a:solidFill>
                  <a:srgbClr val="FF0000"/>
                </a:solidFill>
              </a:rPr>
              <a:t> x=5</a:t>
            </a:r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y=4</a:t>
            </a:r>
            <a:r>
              <a:rPr lang="ru-RU" sz="1400" b="1">
                <a:solidFill>
                  <a:srgbClr val="0000FF"/>
                </a:solidFill>
              </a:rPr>
              <a:t>,</a:t>
            </a:r>
            <a:r>
              <a:rPr lang="en-US" sz="1400" b="1">
                <a:solidFill>
                  <a:srgbClr val="FF0000"/>
                </a:solidFill>
              </a:rPr>
              <a:t> x=10</a:t>
            </a:r>
            <a:r>
              <a:rPr lang="en-US" sz="1400" b="1"/>
              <a:t> </a:t>
            </a:r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y=-2</a:t>
            </a:r>
            <a:r>
              <a:rPr lang="ru-RU" sz="1400" b="1">
                <a:solidFill>
                  <a:srgbClr val="0000FF"/>
                </a:solidFill>
              </a:rPr>
              <a:t>,</a:t>
            </a:r>
            <a:r>
              <a:rPr lang="en-US" sz="1400" b="1">
                <a:solidFill>
                  <a:srgbClr val="FF0000"/>
                </a:solidFill>
              </a:rPr>
              <a:t> x=-5</a:t>
            </a:r>
            <a:r>
              <a:rPr lang="en-US" sz="1400" b="1"/>
              <a:t> </a:t>
            </a:r>
            <a:endParaRPr lang="ru-RU" sz="1400" b="1"/>
          </a:p>
        </p:txBody>
      </p:sp>
      <p:sp>
        <p:nvSpPr>
          <p:cNvPr id="37323" name="Line 459"/>
          <p:cNvSpPr>
            <a:spLocks noChangeShapeType="1"/>
          </p:cNvSpPr>
          <p:nvPr/>
        </p:nvSpPr>
        <p:spPr bwMode="auto">
          <a:xfrm flipH="1" flipV="1">
            <a:off x="7667625" y="2133600"/>
            <a:ext cx="0" cy="12239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324" name="Line 460"/>
          <p:cNvSpPr>
            <a:spLocks noChangeShapeType="1"/>
          </p:cNvSpPr>
          <p:nvPr/>
        </p:nvSpPr>
        <p:spPr bwMode="auto">
          <a:xfrm flipH="1">
            <a:off x="4211638" y="2133600"/>
            <a:ext cx="345598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893" name="Text Box 461"/>
          <p:cNvSpPr txBox="1">
            <a:spLocks noChangeArrowheads="1"/>
          </p:cNvSpPr>
          <p:nvPr/>
        </p:nvSpPr>
        <p:spPr bwMode="auto">
          <a:xfrm>
            <a:off x="7432675" y="352107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10</a:t>
            </a:r>
            <a:endParaRPr lang="ru-RU" sz="1200">
              <a:solidFill>
                <a:srgbClr val="FF0000"/>
              </a:solidFill>
            </a:endParaRPr>
          </a:p>
        </p:txBody>
      </p:sp>
      <p:sp>
        <p:nvSpPr>
          <p:cNvPr id="18894" name="Text Box 462"/>
          <p:cNvSpPr txBox="1">
            <a:spLocks noChangeArrowheads="1"/>
          </p:cNvSpPr>
          <p:nvPr/>
        </p:nvSpPr>
        <p:spPr bwMode="auto">
          <a:xfrm>
            <a:off x="3851275" y="191611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4</a:t>
            </a:r>
            <a:endParaRPr lang="ru-RU" sz="1200">
              <a:solidFill>
                <a:srgbClr val="0000FF"/>
              </a:solidFill>
            </a:endParaRPr>
          </a:p>
        </p:txBody>
      </p:sp>
      <p:sp>
        <p:nvSpPr>
          <p:cNvPr id="37327" name="Line 463"/>
          <p:cNvSpPr>
            <a:spLocks noChangeShapeType="1"/>
          </p:cNvSpPr>
          <p:nvPr/>
        </p:nvSpPr>
        <p:spPr bwMode="auto">
          <a:xfrm>
            <a:off x="2411413" y="3357563"/>
            <a:ext cx="0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328" name="Line 464"/>
          <p:cNvSpPr>
            <a:spLocks noChangeShapeType="1"/>
          </p:cNvSpPr>
          <p:nvPr/>
        </p:nvSpPr>
        <p:spPr bwMode="auto">
          <a:xfrm>
            <a:off x="2411413" y="4005263"/>
            <a:ext cx="18002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897" name="Text Box 465"/>
          <p:cNvSpPr txBox="1">
            <a:spLocks noChangeArrowheads="1"/>
          </p:cNvSpPr>
          <p:nvPr/>
        </p:nvSpPr>
        <p:spPr bwMode="auto">
          <a:xfrm>
            <a:off x="2247900" y="3089275"/>
            <a:ext cx="319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-5</a:t>
            </a:r>
            <a:endParaRPr lang="ru-RU" sz="1200">
              <a:solidFill>
                <a:srgbClr val="FF0000"/>
              </a:solidFill>
            </a:endParaRPr>
          </a:p>
        </p:txBody>
      </p:sp>
      <p:sp>
        <p:nvSpPr>
          <p:cNvPr id="18898" name="Text Box 466"/>
          <p:cNvSpPr txBox="1">
            <a:spLocks noChangeArrowheads="1"/>
          </p:cNvSpPr>
          <p:nvPr/>
        </p:nvSpPr>
        <p:spPr bwMode="auto">
          <a:xfrm>
            <a:off x="4211638" y="3716338"/>
            <a:ext cx="319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-2</a:t>
            </a:r>
            <a:endParaRPr lang="ru-RU" sz="12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7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7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15" grpId="0" animBg="1"/>
      <p:bldP spid="37316" grpId="0" animBg="1"/>
      <p:bldP spid="37323" grpId="0" animBg="1"/>
      <p:bldP spid="37324" grpId="0" animBg="1"/>
      <p:bldP spid="37327" grpId="0" animBg="1"/>
      <p:bldP spid="373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357" name="Group 469"/>
          <p:cNvGraphicFramePr>
            <a:graphicFrameLocks noGrp="1"/>
          </p:cNvGraphicFramePr>
          <p:nvPr/>
        </p:nvGraphicFramePr>
        <p:xfrm>
          <a:off x="611188" y="188913"/>
          <a:ext cx="7129462" cy="6380164"/>
        </p:xfrm>
        <a:graphic>
          <a:graphicData uri="http://schemas.openxmlformats.org/drawingml/2006/table">
            <a:tbl>
              <a:tblPr/>
              <a:tblGrid>
                <a:gridCol w="355600"/>
                <a:gridCol w="357187"/>
                <a:gridCol w="355600"/>
                <a:gridCol w="357188"/>
                <a:gridCol w="357187"/>
                <a:gridCol w="357188"/>
                <a:gridCol w="381000"/>
                <a:gridCol w="331787"/>
                <a:gridCol w="355600"/>
                <a:gridCol w="357188"/>
                <a:gridCol w="355600"/>
                <a:gridCol w="355600"/>
                <a:gridCol w="357187"/>
                <a:gridCol w="355600"/>
                <a:gridCol w="358775"/>
                <a:gridCol w="355600"/>
                <a:gridCol w="357188"/>
                <a:gridCol w="355600"/>
                <a:gridCol w="357187"/>
                <a:gridCol w="355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01" name="Line 445"/>
          <p:cNvSpPr>
            <a:spLocks noChangeShapeType="1"/>
          </p:cNvSpPr>
          <p:nvPr/>
        </p:nvSpPr>
        <p:spPr bwMode="auto">
          <a:xfrm flipV="1">
            <a:off x="4211638" y="188913"/>
            <a:ext cx="0" cy="6335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902" name="Line 446"/>
          <p:cNvSpPr>
            <a:spLocks noChangeShapeType="1"/>
          </p:cNvSpPr>
          <p:nvPr/>
        </p:nvSpPr>
        <p:spPr bwMode="auto">
          <a:xfrm>
            <a:off x="611188" y="3357563"/>
            <a:ext cx="7127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903" name="Text Box 447"/>
          <p:cNvSpPr txBox="1">
            <a:spLocks noChangeArrowheads="1"/>
          </p:cNvSpPr>
          <p:nvPr/>
        </p:nvSpPr>
        <p:spPr bwMode="auto">
          <a:xfrm>
            <a:off x="4211638" y="2924175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</a:t>
            </a:r>
            <a:endParaRPr lang="ru-RU" sz="800"/>
          </a:p>
        </p:txBody>
      </p:sp>
      <p:sp>
        <p:nvSpPr>
          <p:cNvPr id="19904" name="Text Box 448"/>
          <p:cNvSpPr txBox="1">
            <a:spLocks noChangeArrowheads="1"/>
          </p:cNvSpPr>
          <p:nvPr/>
        </p:nvSpPr>
        <p:spPr bwMode="auto">
          <a:xfrm>
            <a:off x="4500563" y="3141663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  <a:endParaRPr lang="ru-RU" sz="1000"/>
          </a:p>
        </p:txBody>
      </p:sp>
      <p:sp>
        <p:nvSpPr>
          <p:cNvPr id="19905" name="Text Box 449"/>
          <p:cNvSpPr txBox="1">
            <a:spLocks noChangeArrowheads="1"/>
          </p:cNvSpPr>
          <p:nvPr/>
        </p:nvSpPr>
        <p:spPr bwMode="auto">
          <a:xfrm>
            <a:off x="3759200" y="3500438"/>
            <a:ext cx="27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19906" name="Text Box 450"/>
          <p:cNvSpPr txBox="1">
            <a:spLocks noChangeArrowheads="1"/>
          </p:cNvSpPr>
          <p:nvPr/>
        </p:nvSpPr>
        <p:spPr bwMode="auto">
          <a:xfrm>
            <a:off x="3903663" y="3644900"/>
            <a:ext cx="2746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19907" name="Line 453"/>
          <p:cNvSpPr>
            <a:spLocks noChangeShapeType="1"/>
          </p:cNvSpPr>
          <p:nvPr/>
        </p:nvSpPr>
        <p:spPr bwMode="auto">
          <a:xfrm flipH="1">
            <a:off x="611188" y="2060575"/>
            <a:ext cx="7129462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08" name="Text Box 454"/>
          <p:cNvSpPr txBox="1">
            <a:spLocks noChangeArrowheads="1"/>
          </p:cNvSpPr>
          <p:nvPr/>
        </p:nvSpPr>
        <p:spPr bwMode="auto">
          <a:xfrm>
            <a:off x="684213" y="4724400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y=0,4x</a:t>
            </a:r>
            <a:endParaRPr lang="ru-RU" sz="1400" b="1"/>
          </a:p>
        </p:txBody>
      </p:sp>
      <p:sp>
        <p:nvSpPr>
          <p:cNvPr id="19909" name="Text Box 458"/>
          <p:cNvSpPr txBox="1">
            <a:spLocks noChangeArrowheads="1"/>
          </p:cNvSpPr>
          <p:nvPr/>
        </p:nvSpPr>
        <p:spPr bwMode="auto">
          <a:xfrm>
            <a:off x="539750" y="333375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>
              <a:solidFill>
                <a:srgbClr val="FF0066"/>
              </a:solidFill>
            </a:endParaRPr>
          </a:p>
          <a:p>
            <a:r>
              <a:rPr lang="ru-RU" b="1"/>
              <a:t> в) решение неравенства:</a:t>
            </a:r>
            <a:r>
              <a:rPr lang="ru-RU" b="1">
                <a:solidFill>
                  <a:srgbClr val="FF0066"/>
                </a:solidFill>
              </a:rPr>
              <a:t> 0</a:t>
            </a:r>
            <a:r>
              <a:rPr lang="en-US" b="1">
                <a:solidFill>
                  <a:srgbClr val="FF0066"/>
                </a:solidFill>
              </a:rPr>
              <a:t>,</a:t>
            </a:r>
            <a:r>
              <a:rPr lang="ru-RU" b="1">
                <a:solidFill>
                  <a:srgbClr val="FF0066"/>
                </a:solidFill>
              </a:rPr>
              <a:t>4</a:t>
            </a:r>
            <a:r>
              <a:rPr lang="en-US" b="1">
                <a:solidFill>
                  <a:srgbClr val="FF0066"/>
                </a:solidFill>
              </a:rPr>
              <a:t>x&gt;0</a:t>
            </a:r>
            <a:r>
              <a:rPr lang="ru-RU" b="1">
                <a:solidFill>
                  <a:srgbClr val="FF0066"/>
                </a:solidFill>
              </a:rPr>
              <a:t>.</a:t>
            </a:r>
            <a:endParaRPr lang="ru-RU" b="1"/>
          </a:p>
        </p:txBody>
      </p:sp>
      <p:sp>
        <p:nvSpPr>
          <p:cNvPr id="38356" name="Line 468"/>
          <p:cNvSpPr>
            <a:spLocks noChangeShapeType="1"/>
          </p:cNvSpPr>
          <p:nvPr/>
        </p:nvSpPr>
        <p:spPr bwMode="auto">
          <a:xfrm flipV="1">
            <a:off x="4211638" y="2060575"/>
            <a:ext cx="3529012" cy="12969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358" name="Text Box 470"/>
          <p:cNvSpPr txBox="1">
            <a:spLocks noChangeArrowheads="1"/>
          </p:cNvSpPr>
          <p:nvPr/>
        </p:nvSpPr>
        <p:spPr bwMode="auto">
          <a:xfrm>
            <a:off x="468313" y="2349500"/>
            <a:ext cx="230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Ответ: </a:t>
            </a:r>
            <a:r>
              <a:rPr lang="ru-RU" b="1">
                <a:solidFill>
                  <a:srgbClr val="FF0066"/>
                </a:solidFill>
              </a:rPr>
              <a:t>при </a:t>
            </a:r>
            <a:r>
              <a:rPr lang="en-US" b="1">
                <a:solidFill>
                  <a:srgbClr val="FF0066"/>
                </a:solidFill>
              </a:rPr>
              <a:t>x&gt;0.</a:t>
            </a:r>
            <a:endParaRPr lang="ru-RU" b="1">
              <a:solidFill>
                <a:srgbClr val="FF0066"/>
              </a:solidFill>
            </a:endParaRPr>
          </a:p>
          <a:p>
            <a:endParaRPr lang="ru-RU"/>
          </a:p>
        </p:txBody>
      </p:sp>
      <p:sp>
        <p:nvSpPr>
          <p:cNvPr id="19913" name="Line 457"/>
          <p:cNvSpPr>
            <a:spLocks noChangeShapeType="1"/>
          </p:cNvSpPr>
          <p:nvPr/>
        </p:nvSpPr>
        <p:spPr bwMode="auto">
          <a:xfrm>
            <a:off x="4211638" y="3357563"/>
            <a:ext cx="34559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914" name="Text Box 458"/>
          <p:cNvSpPr txBox="1">
            <a:spLocks noChangeArrowheads="1"/>
          </p:cNvSpPr>
          <p:nvPr/>
        </p:nvSpPr>
        <p:spPr bwMode="auto">
          <a:xfrm>
            <a:off x="539750" y="1196975"/>
            <a:ext cx="3692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При каких значениях абсциссы </a:t>
            </a:r>
            <a:r>
              <a:rPr lang="en-US" sz="1600" b="1">
                <a:solidFill>
                  <a:srgbClr val="FF0066"/>
                </a:solidFill>
              </a:rPr>
              <a:t>x</a:t>
            </a:r>
            <a:r>
              <a:rPr lang="en-US" sz="1600" b="1"/>
              <a:t> </a:t>
            </a:r>
            <a:endParaRPr lang="ru-RU" sz="1600" b="1"/>
          </a:p>
          <a:p>
            <a:r>
              <a:rPr lang="ru-RU" sz="1600" b="1"/>
              <a:t> график данной линейной   функции лежит выше оси </a:t>
            </a:r>
            <a:r>
              <a:rPr lang="en-US" sz="1600" b="1">
                <a:solidFill>
                  <a:srgbClr val="FF0066"/>
                </a:solidFill>
              </a:rPr>
              <a:t>ox</a:t>
            </a:r>
            <a:r>
              <a:rPr lang="ru-RU" sz="1600" b="1"/>
              <a:t>?</a:t>
            </a:r>
          </a:p>
          <a:p>
            <a:endParaRPr lang="ru-RU" sz="1600"/>
          </a:p>
        </p:txBody>
      </p:sp>
      <p:sp>
        <p:nvSpPr>
          <p:cNvPr id="19919" name="Oval 463"/>
          <p:cNvSpPr>
            <a:spLocks noChangeArrowheads="1"/>
          </p:cNvSpPr>
          <p:nvPr/>
        </p:nvSpPr>
        <p:spPr bwMode="auto">
          <a:xfrm>
            <a:off x="4140200" y="32845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356" grpId="0" animBg="1"/>
      <p:bldP spid="38358" grpId="0"/>
      <p:bldP spid="19913" grpId="0" animBg="1"/>
      <p:bldP spid="19914" grpId="0"/>
      <p:bldP spid="199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409" name="Group 473"/>
          <p:cNvGraphicFramePr>
            <a:graphicFrameLocks noGrp="1"/>
          </p:cNvGraphicFramePr>
          <p:nvPr/>
        </p:nvGraphicFramePr>
        <p:xfrm>
          <a:off x="611188" y="188913"/>
          <a:ext cx="7129462" cy="6348414"/>
        </p:xfrm>
        <a:graphic>
          <a:graphicData uri="http://schemas.openxmlformats.org/drawingml/2006/table">
            <a:tbl>
              <a:tblPr/>
              <a:tblGrid>
                <a:gridCol w="355600"/>
                <a:gridCol w="357187"/>
                <a:gridCol w="355600"/>
                <a:gridCol w="357188"/>
                <a:gridCol w="357187"/>
                <a:gridCol w="357188"/>
                <a:gridCol w="355600"/>
                <a:gridCol w="357187"/>
                <a:gridCol w="355600"/>
                <a:gridCol w="357188"/>
                <a:gridCol w="355600"/>
                <a:gridCol w="355600"/>
                <a:gridCol w="357187"/>
                <a:gridCol w="355600"/>
                <a:gridCol w="358775"/>
                <a:gridCol w="355600"/>
                <a:gridCol w="357188"/>
                <a:gridCol w="355600"/>
                <a:gridCol w="357187"/>
                <a:gridCol w="3556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925" name="Line 445"/>
          <p:cNvSpPr>
            <a:spLocks noChangeShapeType="1"/>
          </p:cNvSpPr>
          <p:nvPr/>
        </p:nvSpPr>
        <p:spPr bwMode="auto">
          <a:xfrm flipV="1">
            <a:off x="4211638" y="188913"/>
            <a:ext cx="0" cy="6335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926" name="Line 446"/>
          <p:cNvSpPr>
            <a:spLocks noChangeShapeType="1"/>
          </p:cNvSpPr>
          <p:nvPr/>
        </p:nvSpPr>
        <p:spPr bwMode="auto">
          <a:xfrm>
            <a:off x="611188" y="3357563"/>
            <a:ext cx="7127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927" name="Text Box 447"/>
          <p:cNvSpPr txBox="1">
            <a:spLocks noChangeArrowheads="1"/>
          </p:cNvSpPr>
          <p:nvPr/>
        </p:nvSpPr>
        <p:spPr bwMode="auto">
          <a:xfrm>
            <a:off x="4211638" y="2924175"/>
            <a:ext cx="2413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1</a:t>
            </a:r>
            <a:endParaRPr lang="ru-RU" sz="800"/>
          </a:p>
        </p:txBody>
      </p:sp>
      <p:sp>
        <p:nvSpPr>
          <p:cNvPr id="20928" name="Text Box 448"/>
          <p:cNvSpPr txBox="1">
            <a:spLocks noChangeArrowheads="1"/>
          </p:cNvSpPr>
          <p:nvPr/>
        </p:nvSpPr>
        <p:spPr bwMode="auto">
          <a:xfrm>
            <a:off x="4500563" y="3141663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1</a:t>
            </a:r>
            <a:endParaRPr lang="ru-RU" sz="1000"/>
          </a:p>
        </p:txBody>
      </p:sp>
      <p:sp>
        <p:nvSpPr>
          <p:cNvPr id="20929" name="Text Box 449"/>
          <p:cNvSpPr txBox="1">
            <a:spLocks noChangeArrowheads="1"/>
          </p:cNvSpPr>
          <p:nvPr/>
        </p:nvSpPr>
        <p:spPr bwMode="auto">
          <a:xfrm>
            <a:off x="3759200" y="3500438"/>
            <a:ext cx="27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20930" name="Text Box 450"/>
          <p:cNvSpPr txBox="1">
            <a:spLocks noChangeArrowheads="1"/>
          </p:cNvSpPr>
          <p:nvPr/>
        </p:nvSpPr>
        <p:spPr bwMode="auto">
          <a:xfrm>
            <a:off x="3903663" y="3644900"/>
            <a:ext cx="2746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/>
              <a:t>-1</a:t>
            </a:r>
            <a:endParaRPr lang="ru-RU" sz="800"/>
          </a:p>
        </p:txBody>
      </p:sp>
      <p:sp>
        <p:nvSpPr>
          <p:cNvPr id="20931" name="Line 453"/>
          <p:cNvSpPr>
            <a:spLocks noChangeShapeType="1"/>
          </p:cNvSpPr>
          <p:nvPr/>
        </p:nvSpPr>
        <p:spPr bwMode="auto">
          <a:xfrm flipH="1">
            <a:off x="539750" y="2133600"/>
            <a:ext cx="7200900" cy="2519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32" name="Text Box 454"/>
          <p:cNvSpPr txBox="1">
            <a:spLocks noChangeArrowheads="1"/>
          </p:cNvSpPr>
          <p:nvPr/>
        </p:nvSpPr>
        <p:spPr bwMode="auto">
          <a:xfrm>
            <a:off x="684213" y="4724400"/>
            <a:ext cx="730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y=0,4x</a:t>
            </a:r>
            <a:endParaRPr lang="ru-RU" sz="1400" b="1"/>
          </a:p>
        </p:txBody>
      </p:sp>
      <p:sp>
        <p:nvSpPr>
          <p:cNvPr id="20933" name="Text Box 455"/>
          <p:cNvSpPr txBox="1">
            <a:spLocks noChangeArrowheads="1"/>
          </p:cNvSpPr>
          <p:nvPr/>
        </p:nvSpPr>
        <p:spPr bwMode="auto">
          <a:xfrm>
            <a:off x="5580063" y="2349500"/>
            <a:ext cx="666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/>
              <a:t>А(5;2)</a:t>
            </a:r>
          </a:p>
        </p:txBody>
      </p:sp>
      <p:sp>
        <p:nvSpPr>
          <p:cNvPr id="20934" name="Text Box 456"/>
          <p:cNvSpPr txBox="1">
            <a:spLocks noChangeArrowheads="1"/>
          </p:cNvSpPr>
          <p:nvPr/>
        </p:nvSpPr>
        <p:spPr bwMode="auto">
          <a:xfrm>
            <a:off x="3851275" y="2636838"/>
            <a:ext cx="2682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935" name="Text Box 458"/>
          <p:cNvSpPr txBox="1">
            <a:spLocks noChangeArrowheads="1"/>
          </p:cNvSpPr>
          <p:nvPr/>
        </p:nvSpPr>
        <p:spPr bwMode="auto">
          <a:xfrm>
            <a:off x="179388" y="476250"/>
            <a:ext cx="39957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/>
              <a:t>г) </a:t>
            </a:r>
            <a:r>
              <a:rPr lang="ru-RU" sz="1600" b="1">
                <a:solidFill>
                  <a:srgbClr val="0000FF"/>
                </a:solidFill>
              </a:rPr>
              <a:t>при каких значениях </a:t>
            </a:r>
            <a:r>
              <a:rPr lang="en-US" sz="1600" b="1">
                <a:solidFill>
                  <a:srgbClr val="0000FF"/>
                </a:solidFill>
              </a:rPr>
              <a:t>x</a:t>
            </a:r>
            <a:r>
              <a:rPr lang="ru-RU" sz="1600" b="1">
                <a:solidFill>
                  <a:srgbClr val="0000FF"/>
                </a:solidFill>
              </a:rPr>
              <a:t>,</a:t>
            </a:r>
          </a:p>
          <a:p>
            <a:r>
              <a:rPr lang="ru-RU" sz="1600" b="1">
                <a:solidFill>
                  <a:srgbClr val="0000FF"/>
                </a:solidFill>
              </a:rPr>
              <a:t> график данной линейной функции</a:t>
            </a:r>
          </a:p>
          <a:p>
            <a:r>
              <a:rPr lang="ru-RU" sz="1600" b="1">
                <a:solidFill>
                  <a:srgbClr val="0000FF"/>
                </a:solidFill>
              </a:rPr>
              <a:t> удовлетворяет неравенству: -2</a:t>
            </a:r>
            <a:r>
              <a:rPr lang="en-US" sz="1600" b="1">
                <a:solidFill>
                  <a:srgbClr val="0000FF"/>
                </a:solidFill>
              </a:rPr>
              <a:t>≤y≤0</a:t>
            </a:r>
            <a:r>
              <a:rPr lang="ru-RU" sz="1600" b="1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0936" name="Text Box 462"/>
          <p:cNvSpPr txBox="1">
            <a:spLocks noChangeArrowheads="1"/>
          </p:cNvSpPr>
          <p:nvPr/>
        </p:nvSpPr>
        <p:spPr bwMode="auto">
          <a:xfrm>
            <a:off x="3851275" y="191611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FF"/>
                </a:solidFill>
              </a:rPr>
              <a:t>4</a:t>
            </a:r>
            <a:endParaRPr lang="ru-RU" sz="1200">
              <a:solidFill>
                <a:srgbClr val="0000FF"/>
              </a:solidFill>
            </a:endParaRPr>
          </a:p>
        </p:txBody>
      </p:sp>
      <p:sp>
        <p:nvSpPr>
          <p:cNvPr id="20937" name="Text Box 466"/>
          <p:cNvSpPr txBox="1">
            <a:spLocks noChangeArrowheads="1"/>
          </p:cNvSpPr>
          <p:nvPr/>
        </p:nvSpPr>
        <p:spPr bwMode="auto">
          <a:xfrm>
            <a:off x="4211638" y="3860800"/>
            <a:ext cx="3413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-2</a:t>
            </a:r>
            <a:endParaRPr lang="ru-RU" sz="1400" b="1">
              <a:solidFill>
                <a:srgbClr val="0000FF"/>
              </a:solidFill>
            </a:endParaRPr>
          </a:p>
        </p:txBody>
      </p:sp>
      <p:sp>
        <p:nvSpPr>
          <p:cNvPr id="40403" name="Line 467"/>
          <p:cNvSpPr>
            <a:spLocks noChangeShapeType="1"/>
          </p:cNvSpPr>
          <p:nvPr/>
        </p:nvSpPr>
        <p:spPr bwMode="auto">
          <a:xfrm flipH="1">
            <a:off x="2411413" y="4005263"/>
            <a:ext cx="18002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406" name="Line 470"/>
          <p:cNvSpPr>
            <a:spLocks noChangeShapeType="1"/>
          </p:cNvSpPr>
          <p:nvPr/>
        </p:nvSpPr>
        <p:spPr bwMode="auto">
          <a:xfrm flipV="1">
            <a:off x="2411413" y="3357563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40" name="Text Box 472"/>
          <p:cNvSpPr txBox="1">
            <a:spLocks noChangeArrowheads="1"/>
          </p:cNvSpPr>
          <p:nvPr/>
        </p:nvSpPr>
        <p:spPr bwMode="auto">
          <a:xfrm>
            <a:off x="2339975" y="2974975"/>
            <a:ext cx="341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-5</a:t>
            </a:r>
            <a:endParaRPr lang="ru-RU" sz="1400" b="1">
              <a:solidFill>
                <a:srgbClr val="FF0000"/>
              </a:solidFill>
            </a:endParaRPr>
          </a:p>
        </p:txBody>
      </p:sp>
      <p:sp>
        <p:nvSpPr>
          <p:cNvPr id="20941" name="Text Box 474"/>
          <p:cNvSpPr txBox="1">
            <a:spLocks noChangeArrowheads="1"/>
          </p:cNvSpPr>
          <p:nvPr/>
        </p:nvSpPr>
        <p:spPr bwMode="auto">
          <a:xfrm>
            <a:off x="3924300" y="2997200"/>
            <a:ext cx="319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FF"/>
                </a:solidFill>
              </a:rPr>
              <a:t>0</a:t>
            </a:r>
            <a:endParaRPr lang="ru-RU" sz="1400" b="1">
              <a:solidFill>
                <a:srgbClr val="0000FF"/>
              </a:solidFill>
            </a:endParaRPr>
          </a:p>
        </p:txBody>
      </p:sp>
      <p:sp>
        <p:nvSpPr>
          <p:cNvPr id="40411" name="Text Box 475"/>
          <p:cNvSpPr txBox="1">
            <a:spLocks noChangeArrowheads="1"/>
          </p:cNvSpPr>
          <p:nvPr/>
        </p:nvSpPr>
        <p:spPr bwMode="auto">
          <a:xfrm>
            <a:off x="0" y="1557338"/>
            <a:ext cx="2439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Ответ: при </a:t>
            </a:r>
            <a:r>
              <a:rPr lang="en-US" b="1">
                <a:solidFill>
                  <a:srgbClr val="FF0000"/>
                </a:solidFill>
              </a:rPr>
              <a:t>-5 </a:t>
            </a:r>
            <a:r>
              <a:rPr lang="en-US" b="1">
                <a:solidFill>
                  <a:srgbClr val="FF0000"/>
                </a:solidFill>
                <a:cs typeface="Arial" charset="0"/>
              </a:rPr>
              <a:t>≤</a:t>
            </a:r>
            <a:r>
              <a:rPr lang="en-US" b="1">
                <a:solidFill>
                  <a:srgbClr val="FF0000"/>
                </a:solidFill>
              </a:rPr>
              <a:t>x </a:t>
            </a:r>
            <a:r>
              <a:rPr lang="en-US" b="1">
                <a:solidFill>
                  <a:srgbClr val="FF0000"/>
                </a:solidFill>
                <a:cs typeface="Arial" charset="0"/>
              </a:rPr>
              <a:t>≤ 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ru-RU" b="1">
                <a:solidFill>
                  <a:srgbClr val="FF0000"/>
                </a:solidFill>
              </a:rPr>
              <a:t>.</a:t>
            </a:r>
            <a:endParaRPr lang="ru-RU" b="1"/>
          </a:p>
        </p:txBody>
      </p:sp>
      <p:sp>
        <p:nvSpPr>
          <p:cNvPr id="20948" name="Line 468"/>
          <p:cNvSpPr>
            <a:spLocks noChangeShapeType="1"/>
          </p:cNvSpPr>
          <p:nvPr/>
        </p:nvSpPr>
        <p:spPr bwMode="auto">
          <a:xfrm>
            <a:off x="2411413" y="3357563"/>
            <a:ext cx="18002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49" name="Line 469"/>
          <p:cNvSpPr>
            <a:spLocks noChangeShapeType="1"/>
          </p:cNvSpPr>
          <p:nvPr/>
        </p:nvSpPr>
        <p:spPr bwMode="auto">
          <a:xfrm flipV="1">
            <a:off x="4211638" y="3357563"/>
            <a:ext cx="0" cy="647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51" name="Line 471"/>
          <p:cNvSpPr>
            <a:spLocks noChangeShapeType="1"/>
          </p:cNvSpPr>
          <p:nvPr/>
        </p:nvSpPr>
        <p:spPr bwMode="auto">
          <a:xfrm flipV="1">
            <a:off x="2411413" y="3357563"/>
            <a:ext cx="1800225" cy="64770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54" name="Oval 474"/>
          <p:cNvSpPr>
            <a:spLocks noChangeArrowheads="1"/>
          </p:cNvSpPr>
          <p:nvPr/>
        </p:nvSpPr>
        <p:spPr bwMode="auto">
          <a:xfrm>
            <a:off x="4140200" y="3933825"/>
            <a:ext cx="144463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56" name="Oval 476"/>
          <p:cNvSpPr>
            <a:spLocks noChangeArrowheads="1"/>
          </p:cNvSpPr>
          <p:nvPr/>
        </p:nvSpPr>
        <p:spPr bwMode="auto">
          <a:xfrm>
            <a:off x="4140200" y="3284538"/>
            <a:ext cx="144463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57" name="Oval 477"/>
          <p:cNvSpPr>
            <a:spLocks noChangeArrowheads="1"/>
          </p:cNvSpPr>
          <p:nvPr/>
        </p:nvSpPr>
        <p:spPr bwMode="auto">
          <a:xfrm>
            <a:off x="2339975" y="32845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958" name="Oval 478"/>
          <p:cNvSpPr>
            <a:spLocks noChangeArrowheads="1"/>
          </p:cNvSpPr>
          <p:nvPr/>
        </p:nvSpPr>
        <p:spPr bwMode="auto">
          <a:xfrm>
            <a:off x="2339975" y="3933825"/>
            <a:ext cx="144463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0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0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03" grpId="0" animBg="1"/>
      <p:bldP spid="40406" grpId="0" animBg="1"/>
      <p:bldP spid="40411" grpId="0"/>
      <p:bldP spid="20948" grpId="0" animBg="1"/>
      <p:bldP spid="20949" grpId="0" animBg="1"/>
      <p:bldP spid="20951" grpId="0" animBg="1"/>
      <p:bldP spid="20954" grpId="0" animBg="1"/>
      <p:bldP spid="20956" grpId="0" animBg="1"/>
      <p:bldP spid="20957" grpId="0" animBg="1"/>
      <p:bldP spid="209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  спасибо за внимание!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358246" cy="4643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Уравнение вида: </a:t>
            </a:r>
            <a:r>
              <a:rPr lang="en-US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 + by + m = 0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(1)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называется уравнением с двумя переменными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- коэффициенты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215206" y="0"/>
            <a:ext cx="1584220" cy="158422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5833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Если мы линейное уравнение  (1) приведем к виду </a:t>
            </a:r>
            <a:r>
              <a:rPr lang="ru-RU" sz="3600" dirty="0" smtClean="0">
                <a:solidFill>
                  <a:srgbClr val="FF0000"/>
                </a:solidFill>
              </a:rPr>
              <a:t>у = </a:t>
            </a:r>
            <a:r>
              <a:rPr lang="en-US" sz="3600" dirty="0" err="1" smtClean="0">
                <a:solidFill>
                  <a:srgbClr val="FF0000"/>
                </a:solidFill>
              </a:rPr>
              <a:t>kx</a:t>
            </a:r>
            <a:r>
              <a:rPr lang="en-US" sz="3600" dirty="0" smtClean="0">
                <a:solidFill>
                  <a:srgbClr val="FF0000"/>
                </a:solidFill>
              </a:rPr>
              <a:t> + m</a:t>
            </a:r>
            <a:r>
              <a:rPr lang="ru-RU" sz="3600" dirty="0" smtClean="0"/>
              <a:t>, то получим частный вид линейного уравнения.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Уравнение </a:t>
            </a:r>
            <a:r>
              <a:rPr lang="ru-RU" i="1" dirty="0" smtClean="0">
                <a:solidFill>
                  <a:srgbClr val="FF0000"/>
                </a:solidFill>
              </a:rPr>
              <a:t>у = </a:t>
            </a:r>
            <a:r>
              <a:rPr lang="en-US" i="1" dirty="0" err="1" smtClean="0">
                <a:solidFill>
                  <a:srgbClr val="FF0000"/>
                </a:solidFill>
              </a:rPr>
              <a:t>kx</a:t>
            </a:r>
            <a:r>
              <a:rPr lang="en-US" i="1" dirty="0" smtClean="0">
                <a:solidFill>
                  <a:srgbClr val="FF0000"/>
                </a:solidFill>
              </a:rPr>
              <a:t> + m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(2) будем называть </a:t>
            </a:r>
            <a:r>
              <a:rPr lang="ru-RU" i="1" dirty="0" smtClean="0">
                <a:solidFill>
                  <a:srgbClr val="FF0000"/>
                </a:solidFill>
              </a:rPr>
              <a:t>линейной функцией.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Х</a:t>
            </a:r>
            <a:r>
              <a:rPr lang="ru-RU" i="1" dirty="0" smtClean="0"/>
              <a:t> – независимая </a:t>
            </a:r>
            <a:r>
              <a:rPr lang="ru-RU" dirty="0" smtClean="0"/>
              <a:t>переменная</a:t>
            </a:r>
            <a:r>
              <a:rPr lang="ru-RU" i="1" dirty="0" smtClean="0"/>
              <a:t>, </a:t>
            </a:r>
            <a:br>
              <a:rPr lang="ru-RU" i="1" dirty="0" smtClean="0"/>
            </a:br>
            <a:r>
              <a:rPr lang="ru-RU" i="1" dirty="0" smtClean="0">
                <a:solidFill>
                  <a:srgbClr val="FF0000"/>
                </a:solidFill>
              </a:rPr>
              <a:t> у – </a:t>
            </a:r>
            <a:r>
              <a:rPr lang="ru-RU" i="1" dirty="0" smtClean="0"/>
              <a:t>зависимая </a:t>
            </a:r>
            <a:r>
              <a:rPr lang="ru-RU" dirty="0" smtClean="0"/>
              <a:t>переменная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0"/>
            <a:ext cx="2299573" cy="1500174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4468" y="2899317"/>
          <a:ext cx="7928517" cy="3345366"/>
        </p:xfrm>
        <a:graphic>
          <a:graphicData uri="http://schemas.openxmlformats.org/drawingml/2006/table">
            <a:tbl>
              <a:tblPr/>
              <a:tblGrid>
                <a:gridCol w="7928517"/>
              </a:tblGrid>
              <a:tr h="33453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ru-RU" dirty="0" smtClean="0"/>
              <a:t>Графиком линейной функции </a:t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у = </a:t>
            </a:r>
            <a:r>
              <a:rPr lang="en-US" i="1" dirty="0" err="1" smtClean="0">
                <a:solidFill>
                  <a:srgbClr val="FF0000"/>
                </a:solidFill>
              </a:rPr>
              <a:t>kx</a:t>
            </a:r>
            <a:r>
              <a:rPr lang="en-US" i="1" dirty="0" smtClean="0">
                <a:solidFill>
                  <a:srgbClr val="FF0000"/>
                </a:solidFill>
              </a:rPr>
              <a:t> + m</a:t>
            </a:r>
            <a:r>
              <a:rPr lang="ru-RU" i="1" dirty="0" smtClean="0"/>
              <a:t> </a:t>
            </a:r>
            <a:r>
              <a:rPr lang="ru-RU" dirty="0" smtClean="0"/>
              <a:t> является прямая</a:t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en-US" dirty="0" smtClean="0"/>
              <a:t>k&lt;0</a:t>
            </a:r>
            <a:r>
              <a:rPr lang="ru-RU" dirty="0" smtClean="0"/>
              <a:t>, то функция убывает, если </a:t>
            </a:r>
            <a:r>
              <a:rPr lang="en-US" dirty="0" smtClean="0"/>
              <a:t>k&gt;</a:t>
            </a:r>
            <a:r>
              <a:rPr lang="ru-RU" dirty="0" smtClean="0"/>
              <a:t>0, то функция возрастает.</a:t>
            </a:r>
            <a:endParaRPr lang="ru-RU" dirty="0"/>
          </a:p>
        </p:txBody>
      </p:sp>
      <p:pic>
        <p:nvPicPr>
          <p:cNvPr id="3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642918"/>
            <a:ext cx="2299573" cy="150017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Чтобы построить график линейной функции надо: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Придать независимой  переменной </a:t>
            </a:r>
            <a:r>
              <a:rPr lang="ru-RU" sz="2800" dirty="0" err="1" smtClean="0"/>
              <a:t>х</a:t>
            </a:r>
            <a:r>
              <a:rPr lang="ru-RU" sz="2800" dirty="0" smtClean="0"/>
              <a:t> конкретное значение </a:t>
            </a:r>
            <a:r>
              <a:rPr lang="ru-RU" sz="2800" dirty="0" err="1" smtClean="0"/>
              <a:t>х</a:t>
            </a:r>
            <a:r>
              <a:rPr lang="ru-RU" sz="2800" dirty="0" smtClean="0"/>
              <a:t> =</a:t>
            </a:r>
            <a:r>
              <a:rPr lang="ru-RU" sz="2800" b="1" i="1" dirty="0" smtClean="0"/>
              <a:t> х</a:t>
            </a:r>
            <a:r>
              <a:rPr lang="ru-RU" sz="2800" b="1" i="1" baseline="-25000" dirty="0" smtClean="0"/>
              <a:t>1 ;   </a:t>
            </a:r>
            <a:br>
              <a:rPr lang="ru-RU" sz="2800" b="1" i="1" baseline="-25000" dirty="0" smtClean="0"/>
            </a:br>
            <a:r>
              <a:rPr lang="ru-RU" sz="2800" dirty="0" smtClean="0"/>
              <a:t>из уравнения </a:t>
            </a:r>
            <a:r>
              <a:rPr lang="ru-RU" sz="2800" i="1" dirty="0" smtClean="0">
                <a:solidFill>
                  <a:srgbClr val="FF0000"/>
                </a:solidFill>
              </a:rPr>
              <a:t>у = </a:t>
            </a:r>
            <a:r>
              <a:rPr lang="en-US" sz="2800" i="1" dirty="0" err="1" smtClean="0">
                <a:solidFill>
                  <a:srgbClr val="FF0000"/>
                </a:solidFill>
              </a:rPr>
              <a:t>kx</a:t>
            </a:r>
            <a:r>
              <a:rPr lang="en-US" sz="2800" i="1" dirty="0" smtClean="0">
                <a:solidFill>
                  <a:srgbClr val="FF0000"/>
                </a:solidFill>
              </a:rPr>
              <a:t> + m</a:t>
            </a:r>
            <a:r>
              <a:rPr lang="ru-RU" sz="2800" i="1" dirty="0" smtClean="0"/>
              <a:t> </a:t>
            </a:r>
            <a:r>
              <a:rPr lang="ru-RU" sz="2800" dirty="0" smtClean="0"/>
              <a:t>найти соответствующее значение у = </a:t>
            </a:r>
            <a:r>
              <a:rPr lang="ru-RU" sz="2800" b="1" i="1" dirty="0" smtClean="0"/>
              <a:t>у</a:t>
            </a:r>
            <a:r>
              <a:rPr lang="ru-RU" sz="2800" b="1" i="1" baseline="-25000" dirty="0" smtClean="0"/>
              <a:t>1 </a:t>
            </a:r>
            <a:br>
              <a:rPr lang="ru-RU" sz="2800" b="1" i="1" baseline="-25000" dirty="0" smtClean="0"/>
            </a:br>
            <a:r>
              <a:rPr lang="ru-RU" sz="2800" b="1" i="1" baseline="-25000" dirty="0" smtClean="0"/>
              <a:t>   </a:t>
            </a:r>
            <a:r>
              <a:rPr lang="ru-RU" sz="2800" dirty="0" smtClean="0"/>
              <a:t> 2. Придать переменной </a:t>
            </a:r>
            <a:r>
              <a:rPr lang="ru-RU" sz="2800" dirty="0" err="1" smtClean="0"/>
              <a:t>х</a:t>
            </a:r>
            <a:r>
              <a:rPr lang="ru-RU" sz="2800" dirty="0" smtClean="0"/>
              <a:t> другое значение </a:t>
            </a:r>
            <a:r>
              <a:rPr lang="ru-RU" sz="2800" dirty="0" err="1" smtClean="0"/>
              <a:t>х</a:t>
            </a:r>
            <a:r>
              <a:rPr lang="ru-RU" sz="2800" dirty="0" smtClean="0"/>
              <a:t> =</a:t>
            </a:r>
            <a:r>
              <a:rPr lang="ru-RU" sz="2800" b="1" i="1" dirty="0" smtClean="0"/>
              <a:t> х</a:t>
            </a:r>
            <a:r>
              <a:rPr lang="ru-RU" sz="2800" b="1" i="1" baseline="-25000" dirty="0" smtClean="0"/>
              <a:t>2</a:t>
            </a:r>
            <a:r>
              <a:rPr lang="ru-RU" sz="2800" dirty="0" smtClean="0"/>
              <a:t> ; из уравнения </a:t>
            </a:r>
            <a:r>
              <a:rPr lang="ru-RU" sz="2800" i="1" dirty="0" smtClean="0">
                <a:solidFill>
                  <a:srgbClr val="FF0000"/>
                </a:solidFill>
              </a:rPr>
              <a:t>у = </a:t>
            </a:r>
            <a:r>
              <a:rPr lang="en-US" sz="2800" i="1" dirty="0" err="1" smtClean="0">
                <a:solidFill>
                  <a:srgbClr val="FF0000"/>
                </a:solidFill>
              </a:rPr>
              <a:t>kx</a:t>
            </a:r>
            <a:r>
              <a:rPr lang="en-US" sz="2800" i="1" dirty="0" smtClean="0">
                <a:solidFill>
                  <a:srgbClr val="FF0000"/>
                </a:solidFill>
              </a:rPr>
              <a:t> + m</a:t>
            </a:r>
            <a:r>
              <a:rPr lang="ru-RU" sz="2800" i="1" dirty="0" smtClean="0"/>
              <a:t> </a:t>
            </a:r>
            <a:r>
              <a:rPr lang="ru-RU" sz="2800" dirty="0" smtClean="0"/>
              <a:t>найти соответствующее значение у = </a:t>
            </a:r>
            <a:r>
              <a:rPr lang="ru-RU" sz="2800" b="1" i="1" dirty="0" smtClean="0"/>
              <a:t>у</a:t>
            </a:r>
            <a:r>
              <a:rPr lang="ru-RU" sz="2800" b="1" i="1" baseline="-25000" dirty="0" smtClean="0"/>
              <a:t>2</a:t>
            </a:r>
            <a:br>
              <a:rPr lang="ru-RU" sz="2800" b="1" i="1" baseline="-25000" dirty="0" smtClean="0"/>
            </a:br>
            <a:r>
              <a:rPr lang="ru-RU" sz="2800" b="1" i="1" baseline="-25000" dirty="0" smtClean="0"/>
              <a:t> </a:t>
            </a:r>
            <a:r>
              <a:rPr lang="ru-RU" sz="2800" b="1" i="1" dirty="0" smtClean="0"/>
              <a:t> </a:t>
            </a:r>
            <a:r>
              <a:rPr lang="ru-RU" sz="2800" dirty="0" smtClean="0"/>
              <a:t>3. Построить на координатной плоскости  точки (</a:t>
            </a:r>
            <a:r>
              <a:rPr lang="ru-RU" sz="2800" b="1" i="1" dirty="0" smtClean="0"/>
              <a:t>х</a:t>
            </a:r>
            <a:r>
              <a:rPr lang="ru-RU" sz="2800" b="1" i="1" baseline="-25000" dirty="0" smtClean="0"/>
              <a:t>1;</a:t>
            </a:r>
            <a:r>
              <a:rPr lang="ru-RU" sz="2800" b="1" i="1" dirty="0" smtClean="0"/>
              <a:t>у</a:t>
            </a:r>
            <a:r>
              <a:rPr lang="ru-RU" sz="2800" b="1" i="1" baseline="-25000" dirty="0" smtClean="0"/>
              <a:t>1</a:t>
            </a:r>
            <a:r>
              <a:rPr lang="ru-RU" sz="2800" dirty="0" smtClean="0"/>
              <a:t>) и (</a:t>
            </a:r>
            <a:r>
              <a:rPr lang="ru-RU" sz="2800" b="1" i="1" dirty="0" smtClean="0"/>
              <a:t>х</a:t>
            </a:r>
            <a:r>
              <a:rPr lang="ru-RU" sz="2800" b="1" i="1" baseline="-25000" dirty="0" smtClean="0"/>
              <a:t>2;</a:t>
            </a:r>
            <a:r>
              <a:rPr lang="ru-RU" sz="2800" b="1" i="1" dirty="0" smtClean="0"/>
              <a:t>у</a:t>
            </a:r>
            <a:r>
              <a:rPr lang="ru-RU" sz="2800" b="1" i="1" baseline="-25000" dirty="0" smtClean="0"/>
              <a:t>2</a:t>
            </a:r>
            <a:r>
              <a:rPr lang="ru-RU" sz="2800" dirty="0" smtClean="0"/>
              <a:t>)</a:t>
            </a:r>
            <a:br>
              <a:rPr lang="ru-RU" sz="2800" dirty="0" smtClean="0"/>
            </a:br>
            <a:r>
              <a:rPr lang="ru-RU" sz="2800" dirty="0" smtClean="0"/>
              <a:t>4. Провести через эти две точки прямую -  она и будет графиком функции </a:t>
            </a:r>
            <a:r>
              <a:rPr lang="ru-RU" sz="2800" i="1" dirty="0" smtClean="0">
                <a:solidFill>
                  <a:srgbClr val="FF0000"/>
                </a:solidFill>
              </a:rPr>
              <a:t>у = </a:t>
            </a:r>
            <a:r>
              <a:rPr lang="en-US" sz="2800" i="1" dirty="0" err="1" smtClean="0">
                <a:solidFill>
                  <a:srgbClr val="FF0000"/>
                </a:solidFill>
              </a:rPr>
              <a:t>kx</a:t>
            </a:r>
            <a:r>
              <a:rPr lang="en-US" sz="2800" i="1" dirty="0" smtClean="0">
                <a:solidFill>
                  <a:srgbClr val="FF0000"/>
                </a:solidFill>
              </a:rPr>
              <a:t> + m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1</a:t>
            </a:r>
            <a:br>
              <a:rPr lang="ru-RU" dirty="0" smtClean="0"/>
            </a:br>
            <a:r>
              <a:rPr lang="ru-RU" dirty="0" smtClean="0"/>
              <a:t>Постройте график линейной функции:</a:t>
            </a:r>
            <a:br>
              <a:rPr lang="ru-RU" dirty="0" smtClean="0"/>
            </a:br>
            <a:r>
              <a:rPr lang="ru-RU" dirty="0" smtClean="0"/>
              <a:t>а) </a:t>
            </a:r>
            <a:r>
              <a:rPr lang="en-US" dirty="0" smtClean="0"/>
              <a:t>y=2x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б) </a:t>
            </a:r>
            <a:r>
              <a:rPr lang="en-US" dirty="0" smtClean="0"/>
              <a:t>y=-3x</a:t>
            </a:r>
            <a:r>
              <a:rPr lang="ru-RU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На одной координатной плоскости.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66"/>
                </a:solidFill>
              </a:rPr>
              <a:t>Что вы можете сказать про графики данных линейных функций?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7772400" cy="5357850"/>
          </a:xfrm>
        </p:spPr>
        <p:txBody>
          <a:bodyPr>
            <a:normAutofit fontScale="90000"/>
          </a:bodyPr>
          <a:lstStyle/>
          <a:p>
            <a:pPr eaLnBrk="0" fontAlgn="base" hangingPunct="0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Находим координаты точек для линейной функции </a:t>
            </a:r>
            <a:r>
              <a:rPr lang="en-US" sz="2700" b="0" dirty="0" smtClean="0">
                <a:latin typeface="Times New Roman" pitchFamily="18" charset="0"/>
                <a:cs typeface="Times New Roman" pitchFamily="18" charset="0"/>
              </a:rPr>
              <a:t>y=2x</a:t>
            </a:r>
            <a:r>
              <a:rPr lang="ru-RU" sz="27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sz="3100" b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sz="3100" b="0" dirty="0" smtClean="0">
                <a:latin typeface="Times New Roman" pitchFamily="18" charset="0"/>
                <a:cs typeface="Times New Roman" pitchFamily="18" charset="0"/>
              </a:rPr>
              <a:t>=2·</a:t>
            </a:r>
            <a:r>
              <a:rPr lang="en-US" sz="31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100" b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1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; О(</a:t>
            </a:r>
            <a:r>
              <a:rPr lang="ru-RU" sz="31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1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en-US" sz="3100" b="0" dirty="0" smtClean="0">
                <a:latin typeface="Times New Roman" pitchFamily="18" charset="0"/>
                <a:cs typeface="Times New Roman" pitchFamily="18" charset="0"/>
              </a:rPr>
              <a:t>=2·</a:t>
            </a:r>
            <a:r>
              <a:rPr lang="en-US" sz="31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100" b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1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; А(</a:t>
            </a:r>
            <a:r>
              <a:rPr lang="ru-RU" sz="31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31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3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Переносим точки на координатную плоскость. </a:t>
            </a:r>
            <a:br>
              <a:rPr lang="ru-RU" sz="31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Строим график данной линейной функции и, </a:t>
            </a:r>
            <a:r>
              <a:rPr lang="ru-RU" sz="31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, его подписываем.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2910" y="1"/>
            <a:ext cx="7772400" cy="714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Решение.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000240"/>
          <a:ext cx="21431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70"/>
                <a:gridCol w="853913"/>
                <a:gridCol w="9903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Находим координаты точек для линейной функции </a:t>
            </a:r>
            <a:r>
              <a:rPr lang="en-US" sz="2800" dirty="0" smtClean="0"/>
              <a:t>y=-3x</a:t>
            </a:r>
            <a:r>
              <a:rPr lang="ru-RU" sz="2800" dirty="0" smtClean="0"/>
              <a:t>: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>
              <a:buFontTx/>
              <a:buNone/>
            </a:pPr>
            <a:r>
              <a:rPr lang="en-US" sz="2800" dirty="0" smtClean="0"/>
              <a:t>Y</a:t>
            </a:r>
            <a:r>
              <a:rPr lang="ru-RU" sz="2800" dirty="0" smtClean="0"/>
              <a:t>(0)</a:t>
            </a:r>
            <a:r>
              <a:rPr lang="en-US" sz="2800" dirty="0" smtClean="0"/>
              <a:t>=</a:t>
            </a:r>
            <a:r>
              <a:rPr lang="ru-RU" sz="2800" dirty="0" smtClean="0"/>
              <a:t>-3</a:t>
            </a:r>
            <a:r>
              <a:rPr lang="en-US" sz="2800" dirty="0" smtClean="0">
                <a:cs typeface="Arial" charset="0"/>
              </a:rPr>
              <a:t>·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/>
              <a:t>=</a:t>
            </a:r>
            <a:r>
              <a:rPr lang="en-US" sz="2800" dirty="0" smtClean="0">
                <a:solidFill>
                  <a:srgbClr val="0000FF"/>
                </a:solidFill>
              </a:rPr>
              <a:t>0</a:t>
            </a:r>
            <a:r>
              <a:rPr lang="ru-RU" sz="2800" dirty="0" smtClean="0"/>
              <a:t>; О(</a:t>
            </a:r>
            <a:r>
              <a:rPr lang="ru-RU" sz="2800" dirty="0" smtClean="0">
                <a:solidFill>
                  <a:srgbClr val="FF0000"/>
                </a:solidFill>
              </a:rPr>
              <a:t>0</a:t>
            </a:r>
            <a:r>
              <a:rPr lang="ru-RU" sz="2800" dirty="0" smtClean="0"/>
              <a:t>;</a:t>
            </a:r>
            <a:r>
              <a:rPr lang="ru-RU" sz="2800" dirty="0" smtClean="0">
                <a:solidFill>
                  <a:srgbClr val="0000FF"/>
                </a:solidFill>
              </a:rPr>
              <a:t>0</a:t>
            </a:r>
            <a:r>
              <a:rPr lang="ru-RU" sz="2800" dirty="0" smtClean="0"/>
              <a:t>)</a:t>
            </a:r>
          </a:p>
          <a:p>
            <a:pPr>
              <a:buFontTx/>
              <a:buNone/>
            </a:pPr>
            <a:r>
              <a:rPr lang="en-US" sz="2800" dirty="0" smtClean="0"/>
              <a:t>Y</a:t>
            </a:r>
            <a:r>
              <a:rPr lang="ru-RU" sz="2800" dirty="0" smtClean="0"/>
              <a:t>(-3)</a:t>
            </a:r>
            <a:r>
              <a:rPr lang="en-US" sz="2800" dirty="0" smtClean="0"/>
              <a:t>=</a:t>
            </a:r>
            <a:r>
              <a:rPr lang="ru-RU" sz="2800" dirty="0" smtClean="0"/>
              <a:t>-3</a:t>
            </a:r>
            <a:r>
              <a:rPr lang="en-US" sz="2800" dirty="0" smtClean="0">
                <a:cs typeface="Arial" charset="0"/>
              </a:rPr>
              <a:t>·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(-3)</a:t>
            </a:r>
            <a:r>
              <a:rPr lang="en-US" sz="2800" dirty="0" smtClean="0"/>
              <a:t>=</a:t>
            </a:r>
            <a:r>
              <a:rPr lang="ru-RU" sz="2800" dirty="0" smtClean="0">
                <a:solidFill>
                  <a:srgbClr val="0000FF"/>
                </a:solidFill>
              </a:rPr>
              <a:t>9</a:t>
            </a:r>
            <a:r>
              <a:rPr lang="ru-RU" sz="2800" dirty="0" smtClean="0"/>
              <a:t>; В(</a:t>
            </a:r>
            <a:r>
              <a:rPr lang="ru-RU" sz="2800" dirty="0" smtClean="0">
                <a:solidFill>
                  <a:srgbClr val="FF0000"/>
                </a:solidFill>
              </a:rPr>
              <a:t>-3</a:t>
            </a:r>
            <a:r>
              <a:rPr lang="ru-RU" sz="2800" dirty="0" smtClean="0"/>
              <a:t>;</a:t>
            </a:r>
            <a:r>
              <a:rPr lang="ru-RU" sz="2800" dirty="0" smtClean="0">
                <a:solidFill>
                  <a:srgbClr val="0000FF"/>
                </a:solidFill>
              </a:rPr>
              <a:t>9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Переносим точки на координатную плоскость</a:t>
            </a:r>
            <a:r>
              <a:rPr lang="en-US" sz="2800" dirty="0" smtClean="0"/>
              <a:t>. </a:t>
            </a:r>
            <a:r>
              <a:rPr lang="ru-RU" sz="2800" dirty="0" smtClean="0"/>
              <a:t>Строим график данной линейной функции и, </a:t>
            </a:r>
            <a:r>
              <a:rPr lang="ru-RU" sz="2800" dirty="0" smtClean="0">
                <a:solidFill>
                  <a:srgbClr val="FF0000"/>
                </a:solidFill>
              </a:rPr>
              <a:t>обязательно</a:t>
            </a:r>
            <a:r>
              <a:rPr lang="ru-RU" sz="2800" dirty="0" smtClean="0"/>
              <a:t>, его подписываем.</a:t>
            </a:r>
          </a:p>
        </p:txBody>
      </p:sp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428596" y="1571612"/>
          <a:ext cx="1584325" cy="1036320"/>
        </p:xfrm>
        <a:graphic>
          <a:graphicData uri="http://schemas.openxmlformats.org/drawingml/2006/table">
            <a:tbl>
              <a:tblPr/>
              <a:tblGrid>
                <a:gridCol w="528638"/>
                <a:gridCol w="527050"/>
                <a:gridCol w="52863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0"/>
          <a:ext cx="6418262" cy="5798186"/>
        </p:xfrm>
        <a:graphic>
          <a:graphicData uri="http://schemas.openxmlformats.org/drawingml/2006/table">
            <a:tbl>
              <a:tblPr/>
              <a:tblGrid>
                <a:gridCol w="357187"/>
                <a:gridCol w="355600"/>
                <a:gridCol w="357188"/>
                <a:gridCol w="357187"/>
                <a:gridCol w="357188"/>
                <a:gridCol w="355600"/>
                <a:gridCol w="357187"/>
                <a:gridCol w="355600"/>
                <a:gridCol w="357188"/>
                <a:gridCol w="355600"/>
                <a:gridCol w="355600"/>
                <a:gridCol w="357187"/>
                <a:gridCol w="355600"/>
                <a:gridCol w="358775"/>
                <a:gridCol w="355600"/>
                <a:gridCol w="357188"/>
                <a:gridCol w="355600"/>
                <a:gridCol w="357187"/>
              </a:tblGrid>
              <a:tr h="357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х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>
            <a:off x="1428740" y="2857508"/>
            <a:ext cx="571501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4143384" y="142864"/>
            <a:ext cx="2857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285852" y="2857496"/>
            <a:ext cx="614366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357818" y="928670"/>
            <a:ext cx="45719" cy="71438"/>
          </a:xfrm>
          <a:prstGeom prst="ellipse">
            <a:avLst/>
          </a:prstGeom>
          <a:solidFill>
            <a:srgbClr val="00B0F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2500298" y="1142984"/>
            <a:ext cx="4214842" cy="235745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2" idx="2"/>
          </p:cNvCxnSpPr>
          <p:nvPr/>
        </p:nvCxnSpPr>
        <p:spPr>
          <a:xfrm flipV="1">
            <a:off x="4214810" y="964389"/>
            <a:ext cx="1143008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394199" y="1963727"/>
            <a:ext cx="192882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15008" y="214290"/>
            <a:ext cx="8572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dirty="0" smtClean="0">
                <a:solidFill>
                  <a:srgbClr val="FF0000"/>
                </a:solidFill>
                <a:latin typeface="Arial" charset="0"/>
              </a:rPr>
              <a:t>У=2х</a:t>
            </a:r>
          </a:p>
          <a:p>
            <a:endParaRPr lang="ru-RU" sz="2000" b="1" i="1" dirty="0" smtClean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1428740" y="1428748"/>
            <a:ext cx="28574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857488" y="0"/>
            <a:ext cx="142876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2786050" y="0"/>
            <a:ext cx="142876" cy="4571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39" idx="0"/>
          </p:cNvCxnSpPr>
          <p:nvPr/>
        </p:nvCxnSpPr>
        <p:spPr>
          <a:xfrm rot="16200000" flipH="1">
            <a:off x="1428740" y="1428748"/>
            <a:ext cx="5786454" cy="29289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9" grpId="0" animBg="1"/>
    </p:bldLst>
  </p:timing>
</p:sld>
</file>

<file path=ppt/theme/theme1.xml><?xml version="1.0" encoding="utf-8"?>
<a:theme xmlns:a="http://schemas.openxmlformats.org/drawingml/2006/main" name="5-6. Сравнение и измерение углов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i="1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5-6. Сравнение и измерение углов.</Template>
  <TotalTime>369</TotalTime>
  <Words>458</Words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5-6. Сравнение и измерение углов.</vt:lpstr>
      <vt:lpstr>Линейная функция </vt:lpstr>
      <vt:lpstr>Уравнение вида: Ax + by + m = 0 (1) называется уравнением с двумя переменными x и y,  где a,b,m - коэффициенты</vt:lpstr>
      <vt:lpstr>Если мы линейное уравнение  (1) приведем к виду у = kx + m, то получим частный вид линейного уравнения.  Уравнение у = kx + m (2) будем называть линейной функцией. Х – независимая переменная,   у – зависимая переменная   </vt:lpstr>
      <vt:lpstr>Графиком линейной функции  у = kx + m  является прямая если k&lt;0, то функция убывает, если k&gt;0, то функция возрастает.</vt:lpstr>
      <vt:lpstr>Чтобы построить график линейной функции надо: 1. Придать независимой  переменной х конкретное значение х = х1 ;    из уравнения у = kx + m найти соответствующее значение у = у1      2. Придать переменной х другое значение х = х2 ; из уравнения у = kx + m найти соответствующее значение у = у2   3. Построить на координатной плоскости  точки (х1;у1) и (х2;у2) 4. Провести через эти две точки прямую -  она и будет графиком функции у = kx + m </vt:lpstr>
      <vt:lpstr>Пример 1 Постройте график линейной функции: а) y=2x, б) y=-3x.  На одной координатной плоскости.  Что вы можете сказать про графики данных линейных функций?</vt:lpstr>
      <vt:lpstr> Находим координаты точек для линейной функции y=2x:    y(0)=2·0=0; О(0;0) y(3)=2·3=6; А(3;6). Переносим точки на координатную плоскость.  Строим график данной линейной функции и, обязательно, его подписываем.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Линейная функция </dc:title>
  <dc:creator>Юлия</dc:creator>
  <cp:lastModifiedBy>User</cp:lastModifiedBy>
  <cp:revision>39</cp:revision>
  <dcterms:modified xsi:type="dcterms:W3CDTF">2015-11-10T04:31:10Z</dcterms:modified>
</cp:coreProperties>
</file>