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3ADBDE5-5D36-41C9-8E57-71E158F3CAF2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5D8EC70-64C1-47A6-B999-0A876789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BDE5-5D36-41C9-8E57-71E158F3CAF2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EC70-64C1-47A6-B999-0A876789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BDE5-5D36-41C9-8E57-71E158F3CAF2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EC70-64C1-47A6-B999-0A876789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ADBDE5-5D36-41C9-8E57-71E158F3CAF2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5D8EC70-64C1-47A6-B999-0A87678951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3ADBDE5-5D36-41C9-8E57-71E158F3CAF2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5D8EC70-64C1-47A6-B999-0A876789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BDE5-5D36-41C9-8E57-71E158F3CAF2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EC70-64C1-47A6-B999-0A87678951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BDE5-5D36-41C9-8E57-71E158F3CAF2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EC70-64C1-47A6-B999-0A87678951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ADBDE5-5D36-41C9-8E57-71E158F3CAF2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D8EC70-64C1-47A6-B999-0A87678951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BDE5-5D36-41C9-8E57-71E158F3CAF2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EC70-64C1-47A6-B999-0A876789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ADBDE5-5D36-41C9-8E57-71E158F3CAF2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5D8EC70-64C1-47A6-B999-0A87678951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ADBDE5-5D36-41C9-8E57-71E158F3CAF2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D8EC70-64C1-47A6-B999-0A87678951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3ADBDE5-5D36-41C9-8E57-71E158F3CAF2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5D8EC70-64C1-47A6-B999-0A8767895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6172216" cy="200026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Особенности развития детей 4-5 лет</a:t>
            </a:r>
            <a:endParaRPr lang="ru-RU" sz="4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28794" y="2071678"/>
            <a:ext cx="6886580" cy="1371600"/>
          </a:xfrm>
        </p:spPr>
        <p:txBody>
          <a:bodyPr/>
          <a:lstStyle/>
          <a:p>
            <a:pPr algn="r"/>
            <a:r>
              <a:rPr lang="ru-RU" dirty="0" smtClean="0"/>
              <a:t>Возрастные особенности </a:t>
            </a:r>
          </a:p>
          <a:p>
            <a:pPr algn="r"/>
            <a:r>
              <a:rPr lang="ru-RU" dirty="0" smtClean="0"/>
              <a:t>психического и физического развития детей</a:t>
            </a:r>
            <a:endParaRPr lang="ru-RU" dirty="0"/>
          </a:p>
        </p:txBody>
      </p:sp>
      <p:pic>
        <p:nvPicPr>
          <p:cNvPr id="6" name="Рисунок 5" descr="0_74f65_19cdff79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643182"/>
            <a:ext cx="3183117" cy="3522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00042"/>
            <a:ext cx="6408712" cy="6169318"/>
          </a:xfrm>
        </p:spPr>
        <p:txBody>
          <a:bodyPr>
            <a:normAutofit fontScale="90000"/>
          </a:bodyPr>
          <a:lstStyle/>
          <a:p>
            <a:r>
              <a:rPr lang="ru-RU" dirty="0"/>
              <a:t>1. Увеличивается разнообразие игр,  обобщается сюжетный замысел игры</a:t>
            </a:r>
            <a:br>
              <a:rPr lang="ru-RU" dirty="0"/>
            </a:br>
            <a:r>
              <a:rPr lang="ru-RU" dirty="0"/>
              <a:t>2. Стрежнем игры являются взаимоотношения между людьми</a:t>
            </a:r>
            <a:br>
              <a:rPr lang="ru-RU" dirty="0"/>
            </a:br>
            <a:r>
              <a:rPr lang="ru-RU" dirty="0"/>
              <a:t>3. В игре подчиняется определенным правилам, отражающим общественные функции</a:t>
            </a:r>
            <a:br>
              <a:rPr lang="ru-RU" dirty="0"/>
            </a:br>
            <a:r>
              <a:rPr lang="ru-RU" dirty="0"/>
              <a:t>4. </a:t>
            </a:r>
            <a:r>
              <a:rPr lang="ru-RU" dirty="0" smtClean="0"/>
              <a:t>усложняется структура игрового пространства (главный сюжетный план и вторичный (кабинет врача и комната ожидания))</a:t>
            </a:r>
            <a:endParaRPr lang="ru-RU" dirty="0"/>
          </a:p>
        </p:txBody>
      </p:sp>
      <p:pic>
        <p:nvPicPr>
          <p:cNvPr id="4" name="Рисунок 3" descr="80108433_larg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2928934"/>
            <a:ext cx="3411745" cy="3358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268760"/>
            <a:ext cx="4804048" cy="831723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поведение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564904"/>
            <a:ext cx="1944216" cy="3101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-675456"/>
            <a:ext cx="5400600" cy="5976664"/>
          </a:xfrm>
        </p:spPr>
        <p:txBody>
          <a:bodyPr>
            <a:normAutofit/>
          </a:bodyPr>
          <a:lstStyle/>
          <a:p>
            <a:r>
              <a:rPr lang="ru-RU" sz="2200" dirty="0"/>
              <a:t>1. Рассуждает по поводу увиденного, делает критические замечания</a:t>
            </a:r>
            <a:br>
              <a:rPr lang="ru-RU" sz="2200" dirty="0"/>
            </a:br>
            <a:r>
              <a:rPr lang="ru-RU" sz="2200" dirty="0"/>
              <a:t>2. Появляются зачатки ответственности за порученное дело, стремиться быть полезным окружающим</a:t>
            </a:r>
            <a:br>
              <a:rPr lang="ru-RU" sz="2200" dirty="0"/>
            </a:br>
            <a:r>
              <a:rPr lang="ru-RU" sz="2200" dirty="0"/>
              <a:t>3. Умеет подчинять свои желания требованиям взрослых, начинает усваивать правила взаимоотношений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634049"/>
            <a:ext cx="4588024" cy="70671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навыки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44824"/>
            <a:ext cx="4114742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620688"/>
            <a:ext cx="4320480" cy="4007368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 1. Умеет правильно пользоваться предметами быта</a:t>
            </a:r>
            <a:br>
              <a:rPr lang="ru-RU" sz="2400" dirty="0"/>
            </a:br>
            <a:r>
              <a:rPr lang="ru-RU" sz="2400" dirty="0"/>
              <a:t>2. Умеет поддерживать чистоту и порядок в комнате</a:t>
            </a:r>
            <a:br>
              <a:rPr lang="ru-RU" sz="2400" dirty="0"/>
            </a:br>
            <a:r>
              <a:rPr lang="ru-RU" sz="2400" dirty="0"/>
              <a:t>3. Полностью самостоятельно девается, в том числе завязывает шнурки</a:t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79"/>
            <a:ext cx="7467600" cy="1265381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Сенсорно -Моторное развитие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40" y="1556792"/>
            <a:ext cx="3931608" cy="3322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04664"/>
            <a:ext cx="6172200" cy="30963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Моторное развитие </a:t>
            </a:r>
            <a:r>
              <a:rPr lang="ru-RU" sz="2700" dirty="0" smtClean="0"/>
              <a:t>1.Формируется </a:t>
            </a:r>
            <a:r>
              <a:rPr lang="ru-RU" sz="2700" dirty="0"/>
              <a:t>правильная осанка, правильно держит голову при ходьбе и беге</a:t>
            </a:r>
            <a:br>
              <a:rPr lang="ru-RU" sz="2700" dirty="0"/>
            </a:br>
            <a:r>
              <a:rPr lang="ru-RU" sz="2700" dirty="0"/>
              <a:t>2. Хорошо координирует движения рук и ног при ходьбе</a:t>
            </a:r>
            <a:br>
              <a:rPr lang="ru-RU" sz="2700" dirty="0"/>
            </a:br>
            <a:r>
              <a:rPr lang="ru-RU" sz="2700" dirty="0"/>
              <a:t>3. Умеет ходить и бегать по кругу на носочках, взявшись за руки, без боязни прыгает с </a:t>
            </a:r>
            <a:r>
              <a:rPr lang="ru-RU" sz="2700" dirty="0" smtClean="0"/>
              <a:t>высоты</a:t>
            </a:r>
            <a:endParaRPr lang="ru-RU" sz="27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992" y="3509425"/>
            <a:ext cx="2725536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711443"/>
            <a:ext cx="5904656" cy="3672408"/>
          </a:xfrm>
        </p:spPr>
        <p:txBody>
          <a:bodyPr>
            <a:normAutofit fontScale="90000"/>
          </a:bodyPr>
          <a:lstStyle/>
          <a:p>
            <a:r>
              <a:rPr lang="ru-RU" dirty="0"/>
              <a:t>4. </a:t>
            </a:r>
            <a:r>
              <a:rPr lang="ru-RU" sz="2700" dirty="0"/>
              <a:t>Может ходить по бруску высотой 20-30 см и шириной в 20 см</a:t>
            </a:r>
            <a:br>
              <a:rPr lang="ru-RU" sz="2700" dirty="0"/>
            </a:br>
            <a:r>
              <a:rPr lang="ru-RU" sz="2700" dirty="0"/>
              <a:t>5. Ударяет мяч о землю и ловит его</a:t>
            </a:r>
            <a:br>
              <a:rPr lang="ru-RU" sz="2700" dirty="0"/>
            </a:br>
            <a:r>
              <a:rPr lang="ru-RU" sz="2700" dirty="0"/>
              <a:t>6. Четко координирует движения пальцев при конструировании</a:t>
            </a:r>
            <a:br>
              <a:rPr lang="ru-RU" sz="2700" dirty="0"/>
            </a:br>
            <a:r>
              <a:rPr lang="ru-RU" sz="2700" dirty="0"/>
              <a:t>7. Хорошо и свободно рисует горизонтальные и вертикальные линии</a:t>
            </a:r>
            <a:br>
              <a:rPr lang="ru-RU" sz="27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146114"/>
            <a:ext cx="3744416" cy="247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59184" y="4941168"/>
            <a:ext cx="6172200" cy="457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Сенсорное развитие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</a:t>
            </a:r>
            <a:r>
              <a:rPr lang="ru-RU" dirty="0"/>
              <a:t>. Знает восемь цветов,  при рисовании использует не только цвета, но и их оттенки</a:t>
            </a:r>
            <a:br>
              <a:rPr lang="ru-RU" dirty="0"/>
            </a:br>
            <a:r>
              <a:rPr lang="ru-RU" dirty="0"/>
              <a:t>2. Может расставить предметы в возрастающем и убывающем порядке</a:t>
            </a:r>
            <a:br>
              <a:rPr lang="ru-RU" dirty="0"/>
            </a:br>
            <a:r>
              <a:rPr lang="ru-RU" dirty="0"/>
              <a:t>3. Ориентируется в сторонах собственного тела и тела собеседника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764704"/>
            <a:ext cx="6172200" cy="3286148"/>
          </a:xfrm>
        </p:spPr>
        <p:txBody>
          <a:bodyPr>
            <a:noAutofit/>
          </a:bodyPr>
          <a:lstStyle/>
          <a:p>
            <a:r>
              <a:rPr lang="ru-RU" sz="2800" dirty="0" smtClean="0"/>
              <a:t>благодаря правильно сформированному сенсорно – моторному базису, при обучении ребенка в школе, не будет тупиков в усвоении чтения, письма, математики. Все эти сложные навыки будут легко формироваться и автоматизироваться</a:t>
            </a:r>
            <a:endParaRPr lang="ru-RU" sz="2800" dirty="0"/>
          </a:p>
        </p:txBody>
      </p:sp>
      <p:pic>
        <p:nvPicPr>
          <p:cNvPr id="5" name="Рисунок 4" descr="0_a2e8b_b311bd39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7562"/>
            <a:ext cx="3237905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731746" cy="99713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Умственное развитие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24014" y="1268760"/>
            <a:ext cx="674748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Мышление наглядно – образное. Считает до 5, сравнивает небольшие количества</a:t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Формируются обобщенные понятия типа «мебель», «фрукты», «транспорт» и т.д.</a:t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95" y="404664"/>
            <a:ext cx="8208912" cy="36724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</a:t>
            </a:r>
            <a:r>
              <a:rPr lang="ru-RU" dirty="0"/>
              <a:t>. В рассказе может выделить причинно-следственные отношения</a:t>
            </a:r>
            <a:br>
              <a:rPr lang="ru-RU" dirty="0"/>
            </a:br>
            <a:r>
              <a:rPr lang="ru-RU" dirty="0"/>
              <a:t>4. Речь фразовая с хорошим </a:t>
            </a:r>
            <a:r>
              <a:rPr lang="ru-RU" dirty="0" smtClean="0"/>
              <a:t>произношением</a:t>
            </a:r>
            <a:br>
              <a:rPr lang="ru-RU" dirty="0" smtClean="0"/>
            </a:br>
            <a:r>
              <a:rPr lang="ru-RU" dirty="0" smtClean="0"/>
              <a:t>5. память и мышление по прежнему непроизвольны</a:t>
            </a:r>
            <a:br>
              <a:rPr lang="ru-RU" dirty="0" smtClean="0"/>
            </a:br>
            <a:r>
              <a:rPr lang="ru-RU" dirty="0" smtClean="0"/>
              <a:t>6. воображение активно развивается. Ребенок учится разделять «я» реальное» и «</a:t>
            </a:r>
            <a:r>
              <a:rPr lang="ru-RU" dirty="0" err="1" smtClean="0"/>
              <a:t>я»как</a:t>
            </a:r>
            <a:r>
              <a:rPr lang="ru-RU" dirty="0" smtClean="0"/>
              <a:t> игровую роль»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6912768" cy="134250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Игровая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деятельность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2179214"/>
            <a:ext cx="3999041" cy="290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284</TotalTime>
  <Words>134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Century Schoolbook</vt:lpstr>
      <vt:lpstr>Wingdings</vt:lpstr>
      <vt:lpstr>Wingdings 2</vt:lpstr>
      <vt:lpstr>Эркер</vt:lpstr>
      <vt:lpstr>Особенности развития детей 4-5 лет</vt:lpstr>
      <vt:lpstr>Сенсорно -Моторное развитие</vt:lpstr>
      <vt:lpstr>Моторное развитие 1.Формируется правильная осанка, правильно держит голову при ходьбе и беге 2. Хорошо координирует движения рук и ног при ходьбе 3. Умеет ходить и бегать по кругу на носочках, взявшись за руки, без боязни прыгает с высоты</vt:lpstr>
      <vt:lpstr>4. Может ходить по бруску высотой 20-30 см и шириной в 20 см 5. Ударяет мяч о землю и ловит его 6. Четко координирует движения пальцев при конструировании 7. Хорошо и свободно рисует горизонтальные и вертикальные линии   </vt:lpstr>
      <vt:lpstr>Сенсорное развитие 1. Знает восемь цветов,  при рисовании использует не только цвета, но и их оттенки 2. Может расставить предметы в возрастающем и убывающем порядке 3. Ориентируется в сторонах собственного тела и тела собеседника </vt:lpstr>
      <vt:lpstr>благодаря правильно сформированному сенсорно – моторному базису, при обучении ребенка в школе, не будет тупиков в усвоении чтения, письма, математики. Все эти сложные навыки будут легко формироваться и автоматизироваться</vt:lpstr>
      <vt:lpstr>Умственное развитие</vt:lpstr>
      <vt:lpstr>3. В рассказе может выделить причинно-следственные отношения 4. Речь фразовая с хорошим произношением 5. память и мышление по прежнему непроизвольны 6. воображение активно развивается. Ребенок учится разделять «я» реальное» и «я»как игровую роль»</vt:lpstr>
      <vt:lpstr>Игровая  деятельность</vt:lpstr>
      <vt:lpstr>1. Увеличивается разнообразие игр,  обобщается сюжетный замысел игры 2. Стрежнем игры являются взаимоотношения между людьми 3. В игре подчиняется определенным правилам, отражающим общественные функции 4. усложняется структура игрового пространства (главный сюжетный план и вторичный (кабинет врача и комната ожидания))</vt:lpstr>
      <vt:lpstr>поведение</vt:lpstr>
      <vt:lpstr>1. Рассуждает по поводу увиденного, делает критические замечания 2. Появляются зачатки ответственности за порученное дело, стремиться быть полезным окружающим 3. Умеет подчинять свои желания требованиям взрослых, начинает усваивать правила взаимоотношений </vt:lpstr>
      <vt:lpstr>навыки</vt:lpstr>
      <vt:lpstr> 1. Умеет правильно пользоваться предметами быта 2. Умеет поддерживать чистоту и порядок в комнате 3. Полностью самостоятельно девается, в том числе завязывает шнурки </vt:lpstr>
    </vt:vector>
  </TitlesOfParts>
  <Company>DG Win&amp;Soft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развития детей 4-5 лет</dc:title>
  <dc:creator>АнатолийЮлия</dc:creator>
  <cp:lastModifiedBy>Maxim_Nastya</cp:lastModifiedBy>
  <cp:revision>29</cp:revision>
  <dcterms:created xsi:type="dcterms:W3CDTF">2013-09-13T09:22:29Z</dcterms:created>
  <dcterms:modified xsi:type="dcterms:W3CDTF">2016-01-08T18:50:24Z</dcterms:modified>
</cp:coreProperties>
</file>