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73" r:id="rId6"/>
    <p:sldId id="27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94" r:id="rId16"/>
    <p:sldId id="279" r:id="rId17"/>
    <p:sldId id="289" r:id="rId18"/>
    <p:sldId id="291" r:id="rId19"/>
    <p:sldId id="278" r:id="rId20"/>
    <p:sldId id="277" r:id="rId21"/>
    <p:sldId id="276" r:id="rId22"/>
    <p:sldId id="284" r:id="rId23"/>
    <p:sldId id="285" r:id="rId24"/>
    <p:sldId id="288" r:id="rId25"/>
    <p:sldId id="287" r:id="rId26"/>
    <p:sldId id="295" r:id="rId27"/>
    <p:sldId id="282" r:id="rId28"/>
    <p:sldId id="281" r:id="rId29"/>
    <p:sldId id="29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553D0-EA85-4FA1-84E3-DE56932620C3}" type="doc">
      <dgm:prSet loTypeId="urn:microsoft.com/office/officeart/2005/8/layout/venn1" loCatId="relationship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1A92A13-FB43-4D0F-9E4A-2A387BE9F8D9}">
      <dgm:prSet custT="1"/>
      <dgm:spPr/>
      <dgm:t>
        <a:bodyPr/>
        <a:lstStyle/>
        <a:p>
          <a:pPr rtl="0"/>
          <a:r>
            <a:rPr lang="ru-RU" sz="1400" i="1" dirty="0" smtClean="0"/>
            <a:t>Центр сюжетно-</a:t>
          </a:r>
        </a:p>
        <a:p>
          <a:pPr rtl="0"/>
          <a:r>
            <a:rPr lang="ru-RU" sz="1400" i="1" dirty="0" smtClean="0"/>
            <a:t>ролевых игр</a:t>
          </a:r>
          <a:endParaRPr lang="ru-RU" sz="1400" dirty="0"/>
        </a:p>
      </dgm:t>
    </dgm:pt>
    <dgm:pt modelId="{668B9512-027D-4ACC-91C1-B5AC676857A1}" type="parTrans" cxnId="{DA4F8D86-D22B-4BD9-93FE-F5B5345966DB}">
      <dgm:prSet/>
      <dgm:spPr/>
      <dgm:t>
        <a:bodyPr/>
        <a:lstStyle/>
        <a:p>
          <a:endParaRPr lang="ru-RU"/>
        </a:p>
      </dgm:t>
    </dgm:pt>
    <dgm:pt modelId="{B9F603C6-8D92-4FC2-B04E-68FBBD48FDCA}" type="sibTrans" cxnId="{DA4F8D86-D22B-4BD9-93FE-F5B5345966DB}">
      <dgm:prSet/>
      <dgm:spPr/>
      <dgm:t>
        <a:bodyPr/>
        <a:lstStyle/>
        <a:p>
          <a:endParaRPr lang="ru-RU"/>
        </a:p>
      </dgm:t>
    </dgm:pt>
    <dgm:pt modelId="{544C67A6-A9A3-47AC-8DFC-0B24C677CEA7}">
      <dgm:prSet custT="1"/>
      <dgm:spPr/>
      <dgm:t>
        <a:bodyPr/>
        <a:lstStyle/>
        <a:p>
          <a:pPr rtl="0"/>
          <a:r>
            <a:rPr lang="ru-RU" sz="1400" i="1" dirty="0" smtClean="0"/>
            <a:t>Центр театра-</a:t>
          </a:r>
          <a:r>
            <a:rPr lang="ru-RU" sz="1400" i="1" dirty="0" err="1" smtClean="0"/>
            <a:t>лизованных</a:t>
          </a:r>
          <a:r>
            <a:rPr lang="ru-RU" sz="1400" i="1" dirty="0" smtClean="0"/>
            <a:t>    игр </a:t>
          </a:r>
        </a:p>
        <a:p>
          <a:pPr rtl="0"/>
          <a:endParaRPr lang="ru-RU" sz="1400" i="1" dirty="0" smtClean="0"/>
        </a:p>
        <a:p>
          <a:pPr rtl="0"/>
          <a:r>
            <a:rPr lang="ru-RU" sz="1400" i="1" dirty="0" smtClean="0"/>
            <a:t>    Музыкальный центр</a:t>
          </a:r>
          <a:endParaRPr lang="ru-RU" sz="1400" dirty="0"/>
        </a:p>
      </dgm:t>
    </dgm:pt>
    <dgm:pt modelId="{F4E0E4C1-3394-48FE-BD7D-7939FA370970}" type="parTrans" cxnId="{2B41EC9F-4716-4592-AAF6-3637F3B0A2FB}">
      <dgm:prSet/>
      <dgm:spPr/>
      <dgm:t>
        <a:bodyPr/>
        <a:lstStyle/>
        <a:p>
          <a:endParaRPr lang="ru-RU"/>
        </a:p>
      </dgm:t>
    </dgm:pt>
    <dgm:pt modelId="{5337A055-71F4-478A-9C3D-71350A3D4AFA}" type="sibTrans" cxnId="{2B41EC9F-4716-4592-AAF6-3637F3B0A2FB}">
      <dgm:prSet/>
      <dgm:spPr/>
      <dgm:t>
        <a:bodyPr/>
        <a:lstStyle/>
        <a:p>
          <a:endParaRPr lang="ru-RU"/>
        </a:p>
      </dgm:t>
    </dgm:pt>
    <dgm:pt modelId="{782852C9-54FD-48A0-9C58-A902FDE3C984}">
      <dgm:prSet custT="1"/>
      <dgm:spPr/>
      <dgm:t>
        <a:bodyPr/>
        <a:lstStyle/>
        <a:p>
          <a:pPr rtl="0"/>
          <a:r>
            <a:rPr lang="ru-RU" sz="1400" i="1" dirty="0" smtClean="0"/>
            <a:t>Физкультурно-игровой центр </a:t>
          </a:r>
          <a:endParaRPr lang="ru-RU" sz="1400" dirty="0"/>
        </a:p>
      </dgm:t>
    </dgm:pt>
    <dgm:pt modelId="{E0F6D56D-D339-4927-A7C0-0E7486FD702D}" type="parTrans" cxnId="{8237AA04-F2B1-4375-B56C-824082D2DCF5}">
      <dgm:prSet/>
      <dgm:spPr/>
      <dgm:t>
        <a:bodyPr/>
        <a:lstStyle/>
        <a:p>
          <a:endParaRPr lang="ru-RU"/>
        </a:p>
      </dgm:t>
    </dgm:pt>
    <dgm:pt modelId="{34A3F383-3711-4D97-B95B-A7439B9B1691}" type="sibTrans" cxnId="{8237AA04-F2B1-4375-B56C-824082D2DCF5}">
      <dgm:prSet/>
      <dgm:spPr/>
      <dgm:t>
        <a:bodyPr/>
        <a:lstStyle/>
        <a:p>
          <a:endParaRPr lang="ru-RU"/>
        </a:p>
      </dgm:t>
    </dgm:pt>
    <dgm:pt modelId="{DDD90146-05FC-40F7-9A7F-0325F8C20475}">
      <dgm:prSet custT="1"/>
      <dgm:spPr/>
      <dgm:t>
        <a:bodyPr/>
        <a:lstStyle/>
        <a:p>
          <a:pPr rtl="0"/>
          <a:r>
            <a:rPr lang="ru-RU" sz="1400" i="1" dirty="0" smtClean="0"/>
            <a:t>Центр  познавательно-речевого, сенсорного развития и настольно - печатных игр  «Игротека»</a:t>
          </a:r>
          <a:endParaRPr lang="ru-RU" sz="1400" dirty="0"/>
        </a:p>
      </dgm:t>
    </dgm:pt>
    <dgm:pt modelId="{A5098FCD-5DCE-426D-98C0-13C833987D27}" type="parTrans" cxnId="{B8CDC500-1933-424E-ADB8-40FA0CAF0542}">
      <dgm:prSet/>
      <dgm:spPr/>
      <dgm:t>
        <a:bodyPr/>
        <a:lstStyle/>
        <a:p>
          <a:endParaRPr lang="ru-RU"/>
        </a:p>
      </dgm:t>
    </dgm:pt>
    <dgm:pt modelId="{B1860D58-9E28-4BB2-A344-33C4C5A1FA36}" type="sibTrans" cxnId="{B8CDC500-1933-424E-ADB8-40FA0CAF0542}">
      <dgm:prSet/>
      <dgm:spPr/>
      <dgm:t>
        <a:bodyPr/>
        <a:lstStyle/>
        <a:p>
          <a:endParaRPr lang="ru-RU"/>
        </a:p>
      </dgm:t>
    </dgm:pt>
    <dgm:pt modelId="{E5BCD80C-A063-4D18-A261-D9CC8700B3BA}">
      <dgm:prSet custT="1"/>
      <dgm:spPr/>
      <dgm:t>
        <a:bodyPr/>
        <a:lstStyle/>
        <a:p>
          <a:pPr rtl="0"/>
          <a:r>
            <a:rPr lang="ru-RU" sz="1400" i="1" dirty="0" smtClean="0"/>
            <a:t>Центр </a:t>
          </a:r>
          <a:r>
            <a:rPr lang="ru-RU" sz="1400" i="1" dirty="0" err="1" smtClean="0"/>
            <a:t>изодеятельности</a:t>
          </a:r>
          <a:endParaRPr lang="ru-RU" sz="1400" dirty="0"/>
        </a:p>
      </dgm:t>
    </dgm:pt>
    <dgm:pt modelId="{7B25BD3F-6FEC-484D-865D-719446B99B10}" type="parTrans" cxnId="{C312BFB8-81FC-4E68-A601-9E4F580523DB}">
      <dgm:prSet/>
      <dgm:spPr/>
      <dgm:t>
        <a:bodyPr/>
        <a:lstStyle/>
        <a:p>
          <a:endParaRPr lang="ru-RU"/>
        </a:p>
      </dgm:t>
    </dgm:pt>
    <dgm:pt modelId="{CC50A668-993C-4E96-B662-D4515E319BA6}" type="sibTrans" cxnId="{C312BFB8-81FC-4E68-A601-9E4F580523DB}">
      <dgm:prSet/>
      <dgm:spPr/>
      <dgm:t>
        <a:bodyPr/>
        <a:lstStyle/>
        <a:p>
          <a:endParaRPr lang="ru-RU"/>
        </a:p>
      </dgm:t>
    </dgm:pt>
    <dgm:pt modelId="{B25DE7A5-456D-429A-ACC8-2AA5929E0627}">
      <dgm:prSet custT="1"/>
      <dgm:spPr/>
      <dgm:t>
        <a:bodyPr/>
        <a:lstStyle/>
        <a:p>
          <a:pPr rtl="0"/>
          <a:r>
            <a:rPr lang="ru-RU" sz="1400" i="1" dirty="0" smtClean="0"/>
            <a:t>Центр конструирования и моделирования</a:t>
          </a:r>
          <a:endParaRPr lang="ru-RU" sz="1400" dirty="0"/>
        </a:p>
      </dgm:t>
    </dgm:pt>
    <dgm:pt modelId="{009DE08F-6F58-46C3-819C-A6F8370BADB5}" type="parTrans" cxnId="{769312CE-35BC-46C3-8031-9A0E1B31C5F3}">
      <dgm:prSet/>
      <dgm:spPr/>
      <dgm:t>
        <a:bodyPr/>
        <a:lstStyle/>
        <a:p>
          <a:endParaRPr lang="ru-RU"/>
        </a:p>
      </dgm:t>
    </dgm:pt>
    <dgm:pt modelId="{2C46F3D8-73F2-4E93-A618-9BBDAB61A9B7}" type="sibTrans" cxnId="{769312CE-35BC-46C3-8031-9A0E1B31C5F3}">
      <dgm:prSet/>
      <dgm:spPr/>
      <dgm:t>
        <a:bodyPr/>
        <a:lstStyle/>
        <a:p>
          <a:endParaRPr lang="ru-RU"/>
        </a:p>
      </dgm:t>
    </dgm:pt>
    <dgm:pt modelId="{D48B4E4F-8839-4987-AE88-B7B31F1A3449}">
      <dgm:prSet custT="1"/>
      <dgm:spPr/>
      <dgm:t>
        <a:bodyPr/>
        <a:lstStyle/>
        <a:p>
          <a:pPr rtl="0"/>
          <a:r>
            <a:rPr lang="ru-RU" sz="1400" i="1" dirty="0" smtClean="0"/>
            <a:t>Центр экологии  и экспериментирования</a:t>
          </a:r>
          <a:endParaRPr lang="ru-RU" sz="1400" dirty="0"/>
        </a:p>
      </dgm:t>
    </dgm:pt>
    <dgm:pt modelId="{9E7AAD06-0FF3-4C83-92E8-CF92B447773C}" type="parTrans" cxnId="{A385DDB2-782E-4D4A-B00B-D5E490A75A68}">
      <dgm:prSet/>
      <dgm:spPr/>
      <dgm:t>
        <a:bodyPr/>
        <a:lstStyle/>
        <a:p>
          <a:endParaRPr lang="ru-RU"/>
        </a:p>
      </dgm:t>
    </dgm:pt>
    <dgm:pt modelId="{D96CE495-723E-444A-BA16-C7883849B4D9}" type="sibTrans" cxnId="{A385DDB2-782E-4D4A-B00B-D5E490A75A68}">
      <dgm:prSet/>
      <dgm:spPr/>
      <dgm:t>
        <a:bodyPr/>
        <a:lstStyle/>
        <a:p>
          <a:endParaRPr lang="ru-RU"/>
        </a:p>
      </dgm:t>
    </dgm:pt>
    <dgm:pt modelId="{85102A25-F4E3-4843-930D-5247B26CADD3}" type="pres">
      <dgm:prSet presAssocID="{1B8553D0-EA85-4FA1-84E3-DE56932620C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A56196-3AF5-4015-82C1-21FD85320226}" type="pres">
      <dgm:prSet presAssocID="{D1A92A13-FB43-4D0F-9E4A-2A387BE9F8D9}" presName="circ1" presStyleLbl="vennNode1" presStyleIdx="0" presStyleCnt="7"/>
      <dgm:spPr/>
      <dgm:t>
        <a:bodyPr/>
        <a:lstStyle/>
        <a:p>
          <a:endParaRPr lang="ru-RU"/>
        </a:p>
      </dgm:t>
    </dgm:pt>
    <dgm:pt modelId="{8DDF600C-28FD-4316-8069-48D2600BC65B}" type="pres">
      <dgm:prSet presAssocID="{D1A92A13-FB43-4D0F-9E4A-2A387BE9F8D9}" presName="circ1Tx" presStyleLbl="revTx" presStyleIdx="0" presStyleCnt="0" custScaleX="1243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2B553-C594-4319-BED3-2A4E4F20FD37}" type="pres">
      <dgm:prSet presAssocID="{544C67A6-A9A3-47AC-8DFC-0B24C677CEA7}" presName="circ2" presStyleLbl="vennNode1" presStyleIdx="1" presStyleCnt="7"/>
      <dgm:spPr/>
      <dgm:t>
        <a:bodyPr/>
        <a:lstStyle/>
        <a:p>
          <a:endParaRPr lang="ru-RU"/>
        </a:p>
      </dgm:t>
    </dgm:pt>
    <dgm:pt modelId="{1F8A882E-C623-48D2-866A-0D67643C6044}" type="pres">
      <dgm:prSet presAssocID="{544C67A6-A9A3-47AC-8DFC-0B24C677CEA7}" presName="circ2Tx" presStyleLbl="revTx" presStyleIdx="0" presStyleCnt="0" custScaleX="127427" custScaleY="1243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9EF3D-46E1-464F-B0AA-14D3CBD84B6C}" type="pres">
      <dgm:prSet presAssocID="{782852C9-54FD-48A0-9C58-A902FDE3C984}" presName="circ3" presStyleLbl="vennNode1" presStyleIdx="2" presStyleCnt="7"/>
      <dgm:spPr/>
      <dgm:t>
        <a:bodyPr/>
        <a:lstStyle/>
        <a:p>
          <a:endParaRPr lang="ru-RU"/>
        </a:p>
      </dgm:t>
    </dgm:pt>
    <dgm:pt modelId="{E8E588FE-E2A9-40B2-9A78-213F4422B325}" type="pres">
      <dgm:prSet presAssocID="{782852C9-54FD-48A0-9C58-A902FDE3C984}" presName="circ3Tx" presStyleLbl="revTx" presStyleIdx="0" presStyleCnt="0" custScaleX="123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31740-A1FC-4B4A-8393-A2EECB609744}" type="pres">
      <dgm:prSet presAssocID="{DDD90146-05FC-40F7-9A7F-0325F8C20475}" presName="circ4" presStyleLbl="vennNode1" presStyleIdx="3" presStyleCnt="7"/>
      <dgm:spPr/>
      <dgm:t>
        <a:bodyPr/>
        <a:lstStyle/>
        <a:p>
          <a:endParaRPr lang="ru-RU"/>
        </a:p>
      </dgm:t>
    </dgm:pt>
    <dgm:pt modelId="{B2711877-5BD9-4120-8048-3DFECF904887}" type="pres">
      <dgm:prSet presAssocID="{DDD90146-05FC-40F7-9A7F-0325F8C20475}" presName="circ4Tx" presStyleLbl="revTx" presStyleIdx="0" presStyleCnt="0" custScaleX="1584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6CE71-7A24-4A60-B6E4-65FE7733C4FF}" type="pres">
      <dgm:prSet presAssocID="{E5BCD80C-A063-4D18-A261-D9CC8700B3BA}" presName="circ5" presStyleLbl="vennNode1" presStyleIdx="4" presStyleCnt="7"/>
      <dgm:spPr/>
      <dgm:t>
        <a:bodyPr/>
        <a:lstStyle/>
        <a:p>
          <a:endParaRPr lang="ru-RU"/>
        </a:p>
      </dgm:t>
    </dgm:pt>
    <dgm:pt modelId="{461F6E78-934D-4B1A-BFBE-B828367199C9}" type="pres">
      <dgm:prSet presAssocID="{E5BCD80C-A063-4D18-A261-D9CC8700B3BA}" presName="circ5Tx" presStyleLbl="revTx" presStyleIdx="0" presStyleCnt="0" custScaleX="95262" custScaleY="944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4D57A-EE3B-4954-8784-768431C11635}" type="pres">
      <dgm:prSet presAssocID="{B25DE7A5-456D-429A-ACC8-2AA5929E0627}" presName="circ6" presStyleLbl="vennNode1" presStyleIdx="5" presStyleCnt="7"/>
      <dgm:spPr/>
      <dgm:t>
        <a:bodyPr/>
        <a:lstStyle/>
        <a:p>
          <a:endParaRPr lang="ru-RU"/>
        </a:p>
      </dgm:t>
    </dgm:pt>
    <dgm:pt modelId="{36A83001-B9C4-4770-A4AB-14AB7B2CDD54}" type="pres">
      <dgm:prSet presAssocID="{B25DE7A5-456D-429A-ACC8-2AA5929E0627}" presName="circ6Tx" presStyleLbl="revTx" presStyleIdx="0" presStyleCnt="0" custScaleX="1282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599D1-7B09-44C6-B9EB-97963B45D033}" type="pres">
      <dgm:prSet presAssocID="{D48B4E4F-8839-4987-AE88-B7B31F1A3449}" presName="circ7" presStyleLbl="vennNode1" presStyleIdx="6" presStyleCnt="7"/>
      <dgm:spPr/>
      <dgm:t>
        <a:bodyPr/>
        <a:lstStyle/>
        <a:p>
          <a:endParaRPr lang="ru-RU"/>
        </a:p>
      </dgm:t>
    </dgm:pt>
    <dgm:pt modelId="{CBB11CDB-7FC4-4836-9289-923A07074A24}" type="pres">
      <dgm:prSet presAssocID="{D48B4E4F-8839-4987-AE88-B7B31F1A3449}" presName="circ7Tx" presStyleLbl="revTx" presStyleIdx="0" presStyleCnt="0" custScaleX="1376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9312CE-35BC-46C3-8031-9A0E1B31C5F3}" srcId="{1B8553D0-EA85-4FA1-84E3-DE56932620C3}" destId="{B25DE7A5-456D-429A-ACC8-2AA5929E0627}" srcOrd="5" destOrd="0" parTransId="{009DE08F-6F58-46C3-819C-A6F8370BADB5}" sibTransId="{2C46F3D8-73F2-4E93-A618-9BBDAB61A9B7}"/>
    <dgm:cxn modelId="{C312BFB8-81FC-4E68-A601-9E4F580523DB}" srcId="{1B8553D0-EA85-4FA1-84E3-DE56932620C3}" destId="{E5BCD80C-A063-4D18-A261-D9CC8700B3BA}" srcOrd="4" destOrd="0" parTransId="{7B25BD3F-6FEC-484D-865D-719446B99B10}" sibTransId="{CC50A668-993C-4E96-B662-D4515E319BA6}"/>
    <dgm:cxn modelId="{52B60A76-49D8-4616-9698-2F1B9F759DA3}" type="presOf" srcId="{782852C9-54FD-48A0-9C58-A902FDE3C984}" destId="{E8E588FE-E2A9-40B2-9A78-213F4422B325}" srcOrd="0" destOrd="0" presId="urn:microsoft.com/office/officeart/2005/8/layout/venn1"/>
    <dgm:cxn modelId="{9E4EDC45-1B53-441E-8CF2-A538BD4324EE}" type="presOf" srcId="{1B8553D0-EA85-4FA1-84E3-DE56932620C3}" destId="{85102A25-F4E3-4843-930D-5247B26CADD3}" srcOrd="0" destOrd="0" presId="urn:microsoft.com/office/officeart/2005/8/layout/venn1"/>
    <dgm:cxn modelId="{A385DDB2-782E-4D4A-B00B-D5E490A75A68}" srcId="{1B8553D0-EA85-4FA1-84E3-DE56932620C3}" destId="{D48B4E4F-8839-4987-AE88-B7B31F1A3449}" srcOrd="6" destOrd="0" parTransId="{9E7AAD06-0FF3-4C83-92E8-CF92B447773C}" sibTransId="{D96CE495-723E-444A-BA16-C7883849B4D9}"/>
    <dgm:cxn modelId="{BC25E268-B61E-4CB7-84D4-FAD401A8D6EA}" type="presOf" srcId="{D48B4E4F-8839-4987-AE88-B7B31F1A3449}" destId="{CBB11CDB-7FC4-4836-9289-923A07074A24}" srcOrd="0" destOrd="0" presId="urn:microsoft.com/office/officeart/2005/8/layout/venn1"/>
    <dgm:cxn modelId="{A0E60332-E965-451F-A254-B49132DC09EA}" type="presOf" srcId="{544C67A6-A9A3-47AC-8DFC-0B24C677CEA7}" destId="{1F8A882E-C623-48D2-866A-0D67643C6044}" srcOrd="0" destOrd="0" presId="urn:microsoft.com/office/officeart/2005/8/layout/venn1"/>
    <dgm:cxn modelId="{DA4F8D86-D22B-4BD9-93FE-F5B5345966DB}" srcId="{1B8553D0-EA85-4FA1-84E3-DE56932620C3}" destId="{D1A92A13-FB43-4D0F-9E4A-2A387BE9F8D9}" srcOrd="0" destOrd="0" parTransId="{668B9512-027D-4ACC-91C1-B5AC676857A1}" sibTransId="{B9F603C6-8D92-4FC2-B04E-68FBBD48FDCA}"/>
    <dgm:cxn modelId="{8237AA04-F2B1-4375-B56C-824082D2DCF5}" srcId="{1B8553D0-EA85-4FA1-84E3-DE56932620C3}" destId="{782852C9-54FD-48A0-9C58-A902FDE3C984}" srcOrd="2" destOrd="0" parTransId="{E0F6D56D-D339-4927-A7C0-0E7486FD702D}" sibTransId="{34A3F383-3711-4D97-B95B-A7439B9B1691}"/>
    <dgm:cxn modelId="{542B6411-3497-41FC-87D6-1A388C5447BE}" type="presOf" srcId="{DDD90146-05FC-40F7-9A7F-0325F8C20475}" destId="{B2711877-5BD9-4120-8048-3DFECF904887}" srcOrd="0" destOrd="0" presId="urn:microsoft.com/office/officeart/2005/8/layout/venn1"/>
    <dgm:cxn modelId="{ED2F5121-5765-4E46-A8D0-9CA477DFF1DC}" type="presOf" srcId="{D1A92A13-FB43-4D0F-9E4A-2A387BE9F8D9}" destId="{8DDF600C-28FD-4316-8069-48D2600BC65B}" srcOrd="0" destOrd="0" presId="urn:microsoft.com/office/officeart/2005/8/layout/venn1"/>
    <dgm:cxn modelId="{2374B432-4111-41A0-90E3-35D6F4B0CD3D}" type="presOf" srcId="{B25DE7A5-456D-429A-ACC8-2AA5929E0627}" destId="{36A83001-B9C4-4770-A4AB-14AB7B2CDD54}" srcOrd="0" destOrd="0" presId="urn:microsoft.com/office/officeart/2005/8/layout/venn1"/>
    <dgm:cxn modelId="{9C128A88-03AF-49D5-9BDF-6F0C3FB0760D}" type="presOf" srcId="{E5BCD80C-A063-4D18-A261-D9CC8700B3BA}" destId="{461F6E78-934D-4B1A-BFBE-B828367199C9}" srcOrd="0" destOrd="0" presId="urn:microsoft.com/office/officeart/2005/8/layout/venn1"/>
    <dgm:cxn modelId="{2B41EC9F-4716-4592-AAF6-3637F3B0A2FB}" srcId="{1B8553D0-EA85-4FA1-84E3-DE56932620C3}" destId="{544C67A6-A9A3-47AC-8DFC-0B24C677CEA7}" srcOrd="1" destOrd="0" parTransId="{F4E0E4C1-3394-48FE-BD7D-7939FA370970}" sibTransId="{5337A055-71F4-478A-9C3D-71350A3D4AFA}"/>
    <dgm:cxn modelId="{B8CDC500-1933-424E-ADB8-40FA0CAF0542}" srcId="{1B8553D0-EA85-4FA1-84E3-DE56932620C3}" destId="{DDD90146-05FC-40F7-9A7F-0325F8C20475}" srcOrd="3" destOrd="0" parTransId="{A5098FCD-5DCE-426D-98C0-13C833987D27}" sibTransId="{B1860D58-9E28-4BB2-A344-33C4C5A1FA36}"/>
    <dgm:cxn modelId="{477CAEF3-D4E1-417C-8B5B-2F7763F9CA2D}" type="presParOf" srcId="{85102A25-F4E3-4843-930D-5247B26CADD3}" destId="{6AA56196-3AF5-4015-82C1-21FD85320226}" srcOrd="0" destOrd="0" presId="urn:microsoft.com/office/officeart/2005/8/layout/venn1"/>
    <dgm:cxn modelId="{AF8C2656-D946-4265-A193-5E3D48DDA424}" type="presParOf" srcId="{85102A25-F4E3-4843-930D-5247B26CADD3}" destId="{8DDF600C-28FD-4316-8069-48D2600BC65B}" srcOrd="1" destOrd="0" presId="urn:microsoft.com/office/officeart/2005/8/layout/venn1"/>
    <dgm:cxn modelId="{2B76D747-14CE-4DBA-A593-04CE55F3E5D8}" type="presParOf" srcId="{85102A25-F4E3-4843-930D-5247B26CADD3}" destId="{60C2B553-C594-4319-BED3-2A4E4F20FD37}" srcOrd="2" destOrd="0" presId="urn:microsoft.com/office/officeart/2005/8/layout/venn1"/>
    <dgm:cxn modelId="{AF1FCC90-F1F8-4C02-AA92-4C205F026AC6}" type="presParOf" srcId="{85102A25-F4E3-4843-930D-5247B26CADD3}" destId="{1F8A882E-C623-48D2-866A-0D67643C6044}" srcOrd="3" destOrd="0" presId="urn:microsoft.com/office/officeart/2005/8/layout/venn1"/>
    <dgm:cxn modelId="{0E45FB1C-F15A-452D-BE7B-7EB7DCFE1C04}" type="presParOf" srcId="{85102A25-F4E3-4843-930D-5247B26CADD3}" destId="{FB29EF3D-46E1-464F-B0AA-14D3CBD84B6C}" srcOrd="4" destOrd="0" presId="urn:microsoft.com/office/officeart/2005/8/layout/venn1"/>
    <dgm:cxn modelId="{8C04A553-038A-43D1-A300-E6BCC3425438}" type="presParOf" srcId="{85102A25-F4E3-4843-930D-5247B26CADD3}" destId="{E8E588FE-E2A9-40B2-9A78-213F4422B325}" srcOrd="5" destOrd="0" presId="urn:microsoft.com/office/officeart/2005/8/layout/venn1"/>
    <dgm:cxn modelId="{21442B26-AE67-48E7-80ED-64BFC4D5A28C}" type="presParOf" srcId="{85102A25-F4E3-4843-930D-5247B26CADD3}" destId="{FB931740-A1FC-4B4A-8393-A2EECB609744}" srcOrd="6" destOrd="0" presId="urn:microsoft.com/office/officeart/2005/8/layout/venn1"/>
    <dgm:cxn modelId="{2EA03D34-6462-41DF-BF12-A1164B73362C}" type="presParOf" srcId="{85102A25-F4E3-4843-930D-5247B26CADD3}" destId="{B2711877-5BD9-4120-8048-3DFECF904887}" srcOrd="7" destOrd="0" presId="urn:microsoft.com/office/officeart/2005/8/layout/venn1"/>
    <dgm:cxn modelId="{B650BCA2-27F8-4E2C-A2CB-8A97E6CB4A92}" type="presParOf" srcId="{85102A25-F4E3-4843-930D-5247B26CADD3}" destId="{6E06CE71-7A24-4A60-B6E4-65FE7733C4FF}" srcOrd="8" destOrd="0" presId="urn:microsoft.com/office/officeart/2005/8/layout/venn1"/>
    <dgm:cxn modelId="{C7E46F0C-97DD-4E2F-BDBE-5D005F06E5C5}" type="presParOf" srcId="{85102A25-F4E3-4843-930D-5247B26CADD3}" destId="{461F6E78-934D-4B1A-BFBE-B828367199C9}" srcOrd="9" destOrd="0" presId="urn:microsoft.com/office/officeart/2005/8/layout/venn1"/>
    <dgm:cxn modelId="{7BD2D75E-0542-43C8-A64A-BC6D62C3DCEB}" type="presParOf" srcId="{85102A25-F4E3-4843-930D-5247B26CADD3}" destId="{D3B4D57A-EE3B-4954-8784-768431C11635}" srcOrd="10" destOrd="0" presId="urn:microsoft.com/office/officeart/2005/8/layout/venn1"/>
    <dgm:cxn modelId="{52BEEFF9-2B43-482E-948E-2DDA2138D665}" type="presParOf" srcId="{85102A25-F4E3-4843-930D-5247B26CADD3}" destId="{36A83001-B9C4-4770-A4AB-14AB7B2CDD54}" srcOrd="11" destOrd="0" presId="urn:microsoft.com/office/officeart/2005/8/layout/venn1"/>
    <dgm:cxn modelId="{81D87A71-C782-42A9-809C-6CA23742F3DE}" type="presParOf" srcId="{85102A25-F4E3-4843-930D-5247B26CADD3}" destId="{C89599D1-7B09-44C6-B9EB-97963B45D033}" srcOrd="12" destOrd="0" presId="urn:microsoft.com/office/officeart/2005/8/layout/venn1"/>
    <dgm:cxn modelId="{4FF9CFB6-BD92-4D49-B662-74175FF76881}" type="presParOf" srcId="{85102A25-F4E3-4843-930D-5247B26CADD3}" destId="{CBB11CDB-7FC4-4836-9289-923A07074A24}" srcOrd="13" destOrd="0" presId="urn:microsoft.com/office/officeart/2005/8/layout/venn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A56196-3AF5-4015-82C1-21FD85320226}">
      <dsp:nvSpPr>
        <dsp:cNvPr id="0" name=""/>
        <dsp:cNvSpPr/>
      </dsp:nvSpPr>
      <dsp:spPr>
        <a:xfrm>
          <a:off x="2686491" y="1173327"/>
          <a:ext cx="1503112" cy="150329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8DDF600C-28FD-4316-8069-48D2600BC65B}">
      <dsp:nvSpPr>
        <dsp:cNvPr id="0" name=""/>
        <dsp:cNvSpPr/>
      </dsp:nvSpPr>
      <dsp:spPr>
        <a:xfrm>
          <a:off x="2367137" y="0"/>
          <a:ext cx="2141820" cy="9217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Центр сюжетно-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ролевых игр</a:t>
          </a:r>
          <a:endParaRPr lang="ru-RU" sz="1400" kern="1200" dirty="0"/>
        </a:p>
      </dsp:txBody>
      <dsp:txXfrm>
        <a:off x="2367137" y="0"/>
        <a:ext cx="2141820" cy="921702"/>
      </dsp:txXfrm>
    </dsp:sp>
    <dsp:sp modelId="{60C2B553-C594-4319-BED3-2A4E4F20FD37}">
      <dsp:nvSpPr>
        <dsp:cNvPr id="0" name=""/>
        <dsp:cNvSpPr/>
      </dsp:nvSpPr>
      <dsp:spPr>
        <a:xfrm>
          <a:off x="3127404" y="1385318"/>
          <a:ext cx="1503112" cy="1503296"/>
        </a:xfrm>
        <a:prstGeom prst="ellipse">
          <a:avLst/>
        </a:prstGeom>
        <a:solidFill>
          <a:schemeClr val="accent2">
            <a:alpha val="50000"/>
            <a:hueOff val="780253"/>
            <a:satOff val="-973"/>
            <a:lumOff val="2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1F8A882E-C623-48D2-866A-0D67643C6044}">
      <dsp:nvSpPr>
        <dsp:cNvPr id="0" name=""/>
        <dsp:cNvSpPr/>
      </dsp:nvSpPr>
      <dsp:spPr>
        <a:xfrm>
          <a:off x="4592593" y="752244"/>
          <a:ext cx="2074985" cy="12606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Центр театра-</a:t>
          </a:r>
          <a:r>
            <a:rPr lang="ru-RU" sz="1400" i="1" kern="1200" dirty="0" err="1" smtClean="0"/>
            <a:t>лизованных</a:t>
          </a:r>
          <a:r>
            <a:rPr lang="ru-RU" sz="1400" i="1" kern="1200" dirty="0" smtClean="0"/>
            <a:t>    игр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i="1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    Музыкальный центр</a:t>
          </a:r>
          <a:endParaRPr lang="ru-RU" sz="1400" kern="1200" dirty="0"/>
        </a:p>
      </dsp:txBody>
      <dsp:txXfrm>
        <a:off x="4592593" y="752244"/>
        <a:ext cx="2074985" cy="1260618"/>
      </dsp:txXfrm>
    </dsp:sp>
    <dsp:sp modelId="{FB29EF3D-46E1-464F-B0AA-14D3CBD84B6C}">
      <dsp:nvSpPr>
        <dsp:cNvPr id="0" name=""/>
        <dsp:cNvSpPr/>
      </dsp:nvSpPr>
      <dsp:spPr>
        <a:xfrm>
          <a:off x="3235753" y="1862299"/>
          <a:ext cx="1503112" cy="1503296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E8E588FE-E2A9-40B2-9A78-213F4422B325}">
      <dsp:nvSpPr>
        <dsp:cNvPr id="0" name=""/>
        <dsp:cNvSpPr/>
      </dsp:nvSpPr>
      <dsp:spPr>
        <a:xfrm>
          <a:off x="4782600" y="2166000"/>
          <a:ext cx="1976804" cy="10830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Физкультурно-игровой центр </a:t>
          </a:r>
          <a:endParaRPr lang="ru-RU" sz="1400" kern="1200" dirty="0"/>
        </a:p>
      </dsp:txBody>
      <dsp:txXfrm>
        <a:off x="4782600" y="2166000"/>
        <a:ext cx="1976804" cy="1083000"/>
      </dsp:txXfrm>
    </dsp:sp>
    <dsp:sp modelId="{FB931740-A1FC-4B4A-8393-A2EECB609744}">
      <dsp:nvSpPr>
        <dsp:cNvPr id="0" name=""/>
        <dsp:cNvSpPr/>
      </dsp:nvSpPr>
      <dsp:spPr>
        <a:xfrm>
          <a:off x="2930747" y="2244806"/>
          <a:ext cx="1503112" cy="1503296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B2711877-5BD9-4120-8048-3DFECF904887}">
      <dsp:nvSpPr>
        <dsp:cNvPr id="0" name=""/>
        <dsp:cNvSpPr/>
      </dsp:nvSpPr>
      <dsp:spPr>
        <a:xfrm>
          <a:off x="3780270" y="3617681"/>
          <a:ext cx="2728872" cy="9908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Центр  познавательно-речевого, сенсорного развития и настольно - печатных игр  «Игротека»</a:t>
          </a:r>
          <a:endParaRPr lang="ru-RU" sz="1400" kern="1200" dirty="0"/>
        </a:p>
      </dsp:txBody>
      <dsp:txXfrm>
        <a:off x="3780270" y="3617681"/>
        <a:ext cx="2728872" cy="990830"/>
      </dsp:txXfrm>
    </dsp:sp>
    <dsp:sp modelId="{6E06CE71-7A24-4A60-B6E4-65FE7733C4FF}">
      <dsp:nvSpPr>
        <dsp:cNvPr id="0" name=""/>
        <dsp:cNvSpPr/>
      </dsp:nvSpPr>
      <dsp:spPr>
        <a:xfrm>
          <a:off x="2442235" y="2244806"/>
          <a:ext cx="1503112" cy="1503296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461F6E78-934D-4B1A-BFBE-B828367199C9}">
      <dsp:nvSpPr>
        <dsp:cNvPr id="0" name=""/>
        <dsp:cNvSpPr/>
      </dsp:nvSpPr>
      <dsp:spPr>
        <a:xfrm>
          <a:off x="911032" y="3645043"/>
          <a:ext cx="1640712" cy="9361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Центр </a:t>
          </a:r>
          <a:r>
            <a:rPr lang="ru-RU" sz="1400" i="1" kern="1200" dirty="0" err="1" smtClean="0"/>
            <a:t>изодеятельности</a:t>
          </a:r>
          <a:endParaRPr lang="ru-RU" sz="1400" kern="1200" dirty="0"/>
        </a:p>
      </dsp:txBody>
      <dsp:txXfrm>
        <a:off x="911032" y="3645043"/>
        <a:ext cx="1640712" cy="936106"/>
      </dsp:txXfrm>
    </dsp:sp>
    <dsp:sp modelId="{D3B4D57A-EE3B-4954-8784-768431C11635}">
      <dsp:nvSpPr>
        <dsp:cNvPr id="0" name=""/>
        <dsp:cNvSpPr/>
      </dsp:nvSpPr>
      <dsp:spPr>
        <a:xfrm>
          <a:off x="2137229" y="1862299"/>
          <a:ext cx="1503112" cy="1503296"/>
        </a:xfrm>
        <a:prstGeom prst="ellipse">
          <a:avLst/>
        </a:prstGeom>
        <a:solidFill>
          <a:schemeClr val="accent2">
            <a:alpha val="50000"/>
            <a:hueOff val="3901266"/>
            <a:satOff val="-4866"/>
            <a:lumOff val="114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36A83001-B9C4-4770-A4AB-14AB7B2CDD54}">
      <dsp:nvSpPr>
        <dsp:cNvPr id="0" name=""/>
        <dsp:cNvSpPr/>
      </dsp:nvSpPr>
      <dsp:spPr>
        <a:xfrm>
          <a:off x="81354" y="2166000"/>
          <a:ext cx="2047474" cy="10830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Центр конструирования и моделирования</a:t>
          </a:r>
          <a:endParaRPr lang="ru-RU" sz="1400" kern="1200" dirty="0"/>
        </a:p>
      </dsp:txBody>
      <dsp:txXfrm>
        <a:off x="81354" y="2166000"/>
        <a:ext cx="2047474" cy="1083000"/>
      </dsp:txXfrm>
    </dsp:sp>
    <dsp:sp modelId="{C89599D1-7B09-44C6-B9EB-97963B45D033}">
      <dsp:nvSpPr>
        <dsp:cNvPr id="0" name=""/>
        <dsp:cNvSpPr/>
      </dsp:nvSpPr>
      <dsp:spPr>
        <a:xfrm>
          <a:off x="2245578" y="1385318"/>
          <a:ext cx="1503112" cy="1503296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CBB11CDB-7FC4-4836-9289-923A07074A24}">
      <dsp:nvSpPr>
        <dsp:cNvPr id="0" name=""/>
        <dsp:cNvSpPr/>
      </dsp:nvSpPr>
      <dsp:spPr>
        <a:xfrm>
          <a:off x="124882" y="875617"/>
          <a:ext cx="2242251" cy="10138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Центр экологии  и экспериментирования</a:t>
          </a:r>
          <a:endParaRPr lang="ru-RU" sz="1400" kern="1200" dirty="0"/>
        </a:p>
      </dsp:txBody>
      <dsp:txXfrm>
        <a:off x="124882" y="875617"/>
        <a:ext cx="2242251" cy="1013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A04ED-1FD1-4588-A22E-4CB0B9F3F079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71CC-AC54-4ABB-8F63-BD89E3204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384E-1119-465E-84D3-D5D09ED34C3E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D6D64-08E1-4010-BD82-B7AEB668C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64C1-A6EE-4031-8600-B09F89ADCEDD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F11F-F6DC-40FB-9FC1-3908AB647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52C8-7F77-44B2-BF41-CB0CD739DA25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05E0-F4CC-4A88-AE57-FA7F6CF34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EE902-4458-425C-ACF6-BE733E1A4068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00C8-02BD-4EA0-BAF0-6B0AA98E8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46AE-6F5E-4E87-8920-7300EAA5933B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2121-DE88-4528-824B-D172FD513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BB87D-006B-4A76-A4CE-4F9D611A341C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28D00-3E1F-4D80-9475-8817E7D0D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0ACF-53E3-4667-91E6-794C80472C34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B783-ECD2-4949-8F2A-E4060CB3F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0749-E0D5-4385-8BA8-6163A869204A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BE16-542D-4AC6-9503-508C79345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24C0-1C71-413B-830F-A266EDF0CA8D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5F14-2E8B-49E1-BA31-FA6F163D6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9FAD-2D48-4E1F-B2FC-58D0E5933338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BE6A-D147-451A-A847-88CD6A799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33CF6A-D858-4050-8FBE-501EF28B2348}" type="datetimeFigureOut">
              <a:rPr lang="ru-RU"/>
              <a:pPr>
                <a:defRPr/>
              </a:pPr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C8283B-3414-40A0-8926-D6CA88EF4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4"/>
          <p:cNvSpPr>
            <a:spLocks noChangeArrowheads="1"/>
          </p:cNvSpPr>
          <p:nvPr/>
        </p:nvSpPr>
        <p:spPr bwMode="auto">
          <a:xfrm>
            <a:off x="2411413" y="2276475"/>
            <a:ext cx="4572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Рабочая программа </a:t>
            </a:r>
          </a:p>
          <a:p>
            <a:pPr algn="ctr"/>
            <a:r>
              <a:rPr lang="ru-RU" b="1"/>
              <a:t>(краткая презентация)</a:t>
            </a:r>
          </a:p>
          <a:p>
            <a:pPr algn="ctr"/>
            <a:r>
              <a:rPr lang="ru-RU" b="1"/>
              <a:t>старшей логопедической группы № 2 (от 5 до 6 лет)</a:t>
            </a:r>
          </a:p>
          <a:p>
            <a:pPr algn="ctr"/>
            <a:r>
              <a:rPr lang="ru-RU" b="1"/>
              <a:t>2015 – 2016 учебный год</a:t>
            </a:r>
          </a:p>
        </p:txBody>
      </p:sp>
      <p:sp>
        <p:nvSpPr>
          <p:cNvPr id="13314" name="Прямоугольник 5"/>
          <p:cNvSpPr>
            <a:spLocks noChangeArrowheads="1"/>
          </p:cNvSpPr>
          <p:nvPr/>
        </p:nvSpPr>
        <p:spPr bwMode="auto">
          <a:xfrm>
            <a:off x="5614988" y="4868863"/>
            <a:ext cx="35290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Воспитатели: </a:t>
            </a:r>
          </a:p>
          <a:p>
            <a:r>
              <a:rPr lang="ru-RU" b="1"/>
              <a:t> Абраменко Н.М.</a:t>
            </a:r>
          </a:p>
          <a:p>
            <a:r>
              <a:rPr lang="ru-RU" b="1"/>
              <a:t>Лапшина Е.А.</a:t>
            </a:r>
          </a:p>
        </p:txBody>
      </p:sp>
      <p:pic>
        <p:nvPicPr>
          <p:cNvPr id="13315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4813"/>
            <a:ext cx="73453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51050" y="1965325"/>
            <a:ext cx="6408738" cy="36830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Художественно-эстетическое развитие</a:t>
            </a:r>
          </a:p>
        </p:txBody>
      </p:sp>
      <p:pic>
        <p:nvPicPr>
          <p:cNvPr id="22530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1908175" y="476250"/>
            <a:ext cx="6192838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 2. Содержательный раздел</a:t>
            </a:r>
            <a:endParaRPr lang="ru-RU" sz="2000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2.1. Содержание педагогической работы </a:t>
            </a:r>
          </a:p>
          <a:p>
            <a:r>
              <a:rPr lang="ru-RU" b="1" dirty="0">
                <a:latin typeface="Calibri" pitchFamily="34" charset="0"/>
              </a:rPr>
              <a:t>по освоению детьми образовательных </a:t>
            </a:r>
            <a:r>
              <a:rPr lang="ru-RU" b="1" dirty="0" smtClean="0">
                <a:latin typeface="Calibri" pitchFamily="34" charset="0"/>
              </a:rPr>
              <a:t>областей.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8538" y="2420938"/>
            <a:ext cx="6408737" cy="397033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Конструктивно-модельная деятельность</a:t>
            </a:r>
            <a:r>
              <a:rPr lang="ru-RU" dirty="0">
                <a:solidFill>
                  <a:schemeClr val="tx2"/>
                </a:solidFill>
              </a:rPr>
              <a:t>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</a:t>
            </a:r>
            <a:r>
              <a:rPr lang="ru-RU" dirty="0"/>
              <a:t> </a:t>
            </a:r>
            <a:r>
              <a:rPr lang="ru-RU" b="1" dirty="0"/>
              <a:t>«Конструирование»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«Строительные игры»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Музыкальная деятельность: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Музыкальное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«Музыкально-дидактические игры»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«Хороводные игры»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Вечера развлечений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Изо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бразительная деятельность: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«</a:t>
            </a:r>
            <a:r>
              <a:rPr lang="ru-RU" b="1" dirty="0" err="1"/>
              <a:t>Апликация</a:t>
            </a:r>
            <a:r>
              <a:rPr lang="ru-RU" b="1" dirty="0"/>
              <a:t>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«Рисование»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«Лепка»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8538" y="2349500"/>
            <a:ext cx="6408737" cy="397033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Конструктивно-модельная деятельность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</a:t>
            </a:r>
            <a:r>
              <a:rPr lang="ru-RU" dirty="0"/>
              <a:t> </a:t>
            </a:r>
            <a:r>
              <a:rPr lang="ru-RU" b="1" dirty="0"/>
              <a:t>«Конструирование»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«Строительные игры»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Музыкальная деятельность: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Музыкальное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«Музыкально-дидактические игры»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«Хороводные игры»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Вечера развлечений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Изобразительная деятельность: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«</a:t>
            </a:r>
            <a:r>
              <a:rPr lang="ru-RU" b="1" dirty="0" err="1"/>
              <a:t>Апликация</a:t>
            </a:r>
            <a:r>
              <a:rPr lang="ru-RU" b="1" dirty="0"/>
              <a:t>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«Рисование»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«Лепка»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050" y="727075"/>
            <a:ext cx="6697663" cy="6477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Речевое развитие.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3554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51050" y="1981200"/>
            <a:ext cx="6697663" cy="20240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Коммуникативная деятельность.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ru-RU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Дидактические игры по развитию речи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endParaRPr lang="ru-RU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Ознакомление с художественной литературой, не вошедшей в НОД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050" y="800100"/>
            <a:ext cx="6265863" cy="646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Физическое </a:t>
            </a:r>
            <a:r>
              <a:rPr lang="ru-RU" b="1" dirty="0" smtClean="0">
                <a:latin typeface="+mn-lt"/>
              </a:rPr>
              <a:t>развитие.</a:t>
            </a:r>
            <a:endParaRPr lang="ru-RU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578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51050" y="1916113"/>
            <a:ext cx="6265863" cy="28622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Двигательная деятельность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НОД Физкультурное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Подвижные игры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Утренняя гимнастика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Воспитание  культурно гигиенических навыков.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Беседы-«Основы здорового образа жизни»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050" y="727075"/>
            <a:ext cx="6049963" cy="6477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Социально – коммуникативное развитие: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5602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51050" y="2060575"/>
            <a:ext cx="6049963" cy="397033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Игровая деятельность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«Сюжетно- ролевые игры»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«Театрализованные игры»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Игры малой подвижности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«Воспитание культуры поведения»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Беседы на нравственные темы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Беседы-Основы безопасности жизнедеятельности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Трудовая деятельность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Труд по самообслуживанию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«Хозяйственно-бытовой труд»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Беседы-Труд взрослых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979613" y="1052513"/>
            <a:ext cx="5616575" cy="39465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Познавательно-исследовательская деятельность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НОД «Формирование элементарных математических </a:t>
            </a:r>
            <a:r>
              <a:rPr lang="ru-RU" b="1" dirty="0" err="1">
                <a:solidFill>
                  <a:srgbClr val="000000"/>
                </a:solidFill>
              </a:rPr>
              <a:t>представлений-ФЭМП</a:t>
            </a:r>
            <a:r>
              <a:rPr lang="ru-RU" b="1" dirty="0">
                <a:solidFill>
                  <a:srgbClr val="000000"/>
                </a:solidFill>
              </a:rPr>
              <a:t>»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Дидактические игры по «Ознакомлению с окружающим миром»</a:t>
            </a: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Дидактические игры по ФЭМП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Игры на развитие творческого воображения-РТВ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Дидактические игры по экологии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endParaRPr lang="ru-RU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 err="1">
                <a:solidFill>
                  <a:srgbClr val="000000"/>
                </a:solidFill>
              </a:rPr>
              <a:t>Беседы-Животный</a:t>
            </a:r>
            <a:r>
              <a:rPr lang="ru-RU" b="1" dirty="0">
                <a:solidFill>
                  <a:srgbClr val="000000"/>
                </a:solidFill>
              </a:rPr>
              <a:t> мир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 err="1">
                <a:solidFill>
                  <a:srgbClr val="000000"/>
                </a:solidFill>
              </a:rPr>
              <a:t>Беседы-Растительный</a:t>
            </a:r>
            <a:r>
              <a:rPr lang="ru-RU" b="1" dirty="0">
                <a:solidFill>
                  <a:srgbClr val="000000"/>
                </a:solidFill>
              </a:rPr>
              <a:t> мир</a:t>
            </a: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Беседы- Неживая природа</a:t>
            </a:r>
            <a:endParaRPr lang="ru-RU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</a:rPr>
              <a:t>Сезонные наблюдения в природе на прогулке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4438" y="549275"/>
            <a:ext cx="5616575" cy="3683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Познавательное </a:t>
            </a:r>
            <a:r>
              <a:rPr lang="ru-RU" b="1" dirty="0" smtClean="0">
                <a:latin typeface="+mn-lt"/>
              </a:rPr>
              <a:t>развитие.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2195513" y="217488"/>
            <a:ext cx="67691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 b="1">
                <a:latin typeface="Times New Roman" pitchFamily="18" charset="0"/>
                <a:cs typeface="Times New Roman" pitchFamily="18" charset="0"/>
              </a:rPr>
              <a:t>2.2  Коррекционная работа</a:t>
            </a:r>
            <a:endParaRPr lang="ru-RU" sz="800">
              <a:cs typeface="Arial" charset="0"/>
            </a:endParaRPr>
          </a:p>
          <a:p>
            <a:pPr algn="just"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Педагогический процесс в компенсирующей группе детей с нарушениями</a:t>
            </a:r>
            <a:endParaRPr lang="ru-RU" sz="800">
              <a:cs typeface="Arial" charset="0"/>
            </a:endParaRPr>
          </a:p>
          <a:p>
            <a:pPr algn="just" eaLnBrk="0" hangingPunct="0"/>
            <a:r>
              <a:rPr lang="ru-RU" sz="1400">
                <a:latin typeface="Times New Roman" pitchFamily="18" charset="0"/>
              </a:rPr>
              <a:t>речи организуется в соответствии с возрастными потребностями индивидуально - типологическими особенностями развития воспитанников, объединяющей характеристикой которых является наличие у них специфических нарушений обусловленных несформированностью, недоразвитием или повреждением психологических или физиологических механизмов речи ранних этапах онтогенеза, при наличии нормального слуха и зрения и сохранных предпосылках интеллектуального развития. Точное установление причин речевых нарушений, квалификация их характера и степени выраженности позволяют определить цель, а также задачи, содержание и формы логопедического воздействия.</a:t>
            </a:r>
            <a:endParaRPr lang="ru-RU" sz="800">
              <a:cs typeface="Arial" charset="0"/>
            </a:endParaRPr>
          </a:p>
          <a:p>
            <a:pPr algn="just" eaLnBrk="0" hangingPunct="0"/>
            <a:r>
              <a:rPr lang="ru-RU" sz="1400">
                <a:latin typeface="Times New Roman" pitchFamily="18" charset="0"/>
              </a:rPr>
              <a:t>При определении задач коррекционно-речевой работы исходным моментом служит стартовая психолого-педагогическая и логопедическая диагностика детей. В современных условиях коррекционно-речевая работа организуется приоритетно в групповой форме, в связи с чем базовой при комплектовании группы и постановке логопедического заключения является психолого-педагогическая систематизация нарушений речи.</a:t>
            </a:r>
            <a:endParaRPr lang="ru-RU" sz="800">
              <a:cs typeface="Arial" charset="0"/>
            </a:endParaRPr>
          </a:p>
          <a:p>
            <a:pPr algn="just" eaLnBrk="0" hangingPunct="0"/>
            <a:r>
              <a:rPr lang="ru-RU" sz="1400">
                <a:latin typeface="Times New Roman" pitchFamily="18" charset="0"/>
              </a:rPr>
              <a:t>        Основной контингент старшей группы для детей с нарушениями речи составляют: дети с ОНР </a:t>
            </a:r>
            <a:r>
              <a:rPr lang="en-US" sz="1400">
                <a:latin typeface="Times New Roman" pitchFamily="18" charset="0"/>
              </a:rPr>
              <a:t>III</a:t>
            </a:r>
            <a:r>
              <a:rPr lang="ru-RU" sz="1400">
                <a:latin typeface="Times New Roman" pitchFamily="18" charset="0"/>
              </a:rPr>
              <a:t>-</a:t>
            </a:r>
            <a:r>
              <a:rPr lang="en-US" sz="1400">
                <a:latin typeface="Times New Roman" pitchFamily="18" charset="0"/>
              </a:rPr>
              <a:t>IV</a:t>
            </a:r>
            <a:r>
              <a:rPr lang="ru-RU" sz="1400">
                <a:latin typeface="Times New Roman" pitchFamily="18" charset="0"/>
              </a:rPr>
              <a:t> уровня;  ОНР, сочетающегося с ЗПР.</a:t>
            </a:r>
            <a:endParaRPr lang="ru-RU">
              <a:cs typeface="Arial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2195513" y="4365625"/>
            <a:ext cx="62642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Коррекционно-педагогический процесс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группах для детей с нарушениями речи организуется в соответствии с возрастными потребностями и индивидуально-типологическими особенностями развития воспитанников, объединяющей характеристикой которых является наличие у них специфических нарушений речи, обусловленных несформированностью или недоразвитием психологических или физиологических механизмов речи на ранних этапах онтогенеза, при наличии нормального слуха и зрения и сохранных предпосылках интеллектуального развития. </a:t>
            </a:r>
            <a:endParaRPr lang="ru-RU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2"/>
          <p:cNvSpPr>
            <a:spLocks noChangeArrowheads="1"/>
          </p:cNvSpPr>
          <p:nvPr/>
        </p:nvSpPr>
        <p:spPr bwMode="auto">
          <a:xfrm>
            <a:off x="1979613" y="549275"/>
            <a:ext cx="4878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900113" y="385763"/>
            <a:ext cx="7343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2.3. Образовательные проекты</a:t>
            </a:r>
            <a:endParaRPr lang="ru-RU" altLang="ru-RU" sz="2000">
              <a:ea typeface="Calibri" pitchFamily="34" charset="0"/>
              <a:cs typeface="Arial" charset="0"/>
            </a:endParaRPr>
          </a:p>
          <a:p>
            <a:pPr algn="ctr" eaLnBrk="0" hangingPunct="0"/>
            <a:endParaRPr lang="ru-RU" altLang="ru-RU">
              <a:ea typeface="Calibri" pitchFamily="34" charset="0"/>
              <a:cs typeface="Arial" charset="0"/>
            </a:endParaRPr>
          </a:p>
        </p:txBody>
      </p:sp>
      <p:pic>
        <p:nvPicPr>
          <p:cNvPr id="28675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714" name="Group 42"/>
          <p:cNvGraphicFramePr>
            <a:graphicFrameLocks noGrp="1"/>
          </p:cNvGraphicFramePr>
          <p:nvPr/>
        </p:nvGraphicFramePr>
        <p:xfrm>
          <a:off x="1907704" y="908720"/>
          <a:ext cx="6624836" cy="519067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181417"/>
                <a:gridCol w="2443419"/>
              </a:tblGrid>
              <a:tr h="751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Название проекта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Сроки реализации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</a:tr>
              <a:tr h="3788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Познавательно развитие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Проект «Осень – славная пора!»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Сентябрь-октябрь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</a:tr>
              <a:tr h="3788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Познавательно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«Здравствуй, Новый Год»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декабрь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</a:tr>
              <a:tr h="3788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Познавательно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«Птицы - наши друзья»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неделя марта – 1 неделя апреля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</a:tr>
              <a:tr h="3788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Познавательно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«Я помню, я горжусь!»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неделя апреля – 2 неделя мая 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3"/>
          <p:cNvSpPr>
            <a:spLocks noGrp="1"/>
          </p:cNvSpPr>
          <p:nvPr>
            <p:ph idx="1"/>
          </p:nvPr>
        </p:nvSpPr>
        <p:spPr>
          <a:xfrm>
            <a:off x="1763713" y="1268413"/>
            <a:ext cx="7200900" cy="5329237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 </a:t>
            </a:r>
            <a:r>
              <a:rPr lang="ru-RU" sz="1900" b="1" dirty="0" smtClean="0"/>
              <a:t>Основная  цель  программы:</a:t>
            </a:r>
            <a:r>
              <a:rPr lang="ru-RU" sz="1900" dirty="0" smtClean="0"/>
              <a:t>  формирование разносторонне развитой личности, приобщение детей к народному творчеству, развитие творческого потенциала дошкольников через чувственное познание окружающего мира. Цель программы реализуется путем достижения следующих задач: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Образовательные: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Расширить знания о народно прикладном искусстве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Познакомить с разными приемами в  росписи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Научить графической грамоте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Научить понимать законы композиции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Выделять основные элементы орнамента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Научить работать по эскизу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Научить различать росписи, знать их названия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Развивающие: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Развить цветовое восприятие:  понятие о холодных и теплых тонах, способы подбора цвета к фону; подбирать контрастные цвета и цвета, оттеняющие друг друга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Развить глазомер, остроту зрения, координацию движений рук под контролем глаз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Развивать технику работы с кистью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Развивать моторику рук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Развивать воображение, речь, мышление.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Развивать творческий потенциал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Воспитательные: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Воспитать усидчивость, терпение, внимательность, старательность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Воспитать эстетический вкус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Привить умение использовать полученные ранее знания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Воспитывать патриотические чувства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Воспитывать коммуникативные навыки.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1282700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Arial" charset="0"/>
              </a:rPr>
              <a:t>2.4. Дополнительная  образовательная деятельность (кружковая работа) «Волшебная роспись»</a:t>
            </a:r>
            <a:br>
              <a:rPr lang="ru-RU" sz="1800" smtClean="0">
                <a:latin typeface="Arial" charset="0"/>
              </a:rPr>
            </a:b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1619250" y="1268413"/>
            <a:ext cx="7138988" cy="4710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Arial" charset="0"/>
              </a:rPr>
              <a:t>Сроки </a:t>
            </a:r>
            <a:r>
              <a:rPr lang="ru-RU" sz="2800" b="1" dirty="0" smtClean="0">
                <a:latin typeface="Arial" charset="0"/>
              </a:rPr>
              <a:t>реализации:</a:t>
            </a: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charset="0"/>
              </a:rPr>
              <a:t>Программа  ориентирована на детей 5- 7 лет без специальной подготовки и рассчитана на 2 года.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Arial" charset="0"/>
              </a:rPr>
              <a:t>Наполняемость групп</a:t>
            </a: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charset="0"/>
              </a:rPr>
              <a:t>1 год и 2год обучения  по 12человек.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Arial" charset="0"/>
              </a:rPr>
              <a:t>Режим занятий</a:t>
            </a: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charset="0"/>
              </a:rPr>
              <a:t>Занятия проводятся 1 раза в неделю по 25мин, учитывая основную нагрузку.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Прямоугольник 3"/>
          <p:cNvSpPr>
            <a:spLocks noChangeArrowheads="1"/>
          </p:cNvSpPr>
          <p:nvPr/>
        </p:nvSpPr>
        <p:spPr bwMode="auto">
          <a:xfrm>
            <a:off x="1008063" y="87313"/>
            <a:ext cx="8135937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2.5. Система оценки результатов освоения Программы</a:t>
            </a:r>
            <a:endParaRPr lang="ru-RU" sz="2000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Педагогическая  диагностика</a:t>
            </a:r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 </a:t>
            </a:r>
          </a:p>
          <a:p>
            <a:r>
              <a:rPr lang="ru-RU">
                <a:latin typeface="Calibri" pitchFamily="34" charset="0"/>
              </a:rPr>
              <a:t>      Реализация программы «От рождения до школы» предполагает оценку  </a:t>
            </a:r>
          </a:p>
          <a:p>
            <a:r>
              <a:rPr lang="ru-RU">
                <a:latin typeface="Calibri" pitchFamily="34" charset="0"/>
              </a:rPr>
              <a:t>индивидуального развития детей. Такая оценка производится педагогическим  работником в рамках педагогической диагностики (оценки индивидуального развития дошкольников, связанной с оценкой эффективности педагогических действий и лежащей в основе их дальнейшего планирования).</a:t>
            </a:r>
          </a:p>
          <a:p>
            <a:r>
              <a:rPr lang="ru-RU">
                <a:latin typeface="Calibri" pitchFamily="34" charset="0"/>
              </a:rPr>
              <a:t>     Педагогическая диагностика проводится два раза в год (в сентябре и мае). Промежуточная оценка проводится с детьми, имеющими недостаточный уровень развития </a:t>
            </a:r>
            <a:r>
              <a:rPr lang="ru-RU" i="1">
                <a:latin typeface="Calibri" pitchFamily="34" charset="0"/>
              </a:rPr>
              <a:t>один раз в год в январе</a:t>
            </a:r>
            <a:r>
              <a:rPr lang="ru-RU">
                <a:latin typeface="Calibri" pitchFamily="34" charset="0"/>
              </a:rPr>
              <a:t>. В ходе наблюдений за активностью детей в спонтанной и специально организованной деятельности.  </a:t>
            </a:r>
          </a:p>
          <a:p>
            <a:r>
              <a:rPr lang="ru-RU">
                <a:latin typeface="Calibri" pitchFamily="34" charset="0"/>
              </a:rPr>
              <a:t>Инструментарий  для  педагогической  диагностики — карты  наблюдений  детского развития, позволяющие фиксировать индивидуальную динамику и перспективы развития каждого ребенка .Результаты педагогической диагностики могут использоваться исключительно для решения следующих образовательных задач:</a:t>
            </a:r>
          </a:p>
          <a:p>
            <a:r>
              <a:rPr lang="ru-RU">
                <a:latin typeface="Calibri" pitchFamily="34" charset="0"/>
              </a:rPr>
              <a:t>1)  индивидуализации образования (в том числе поддержки ребенка,  построения его образовательной траектории или профессиональной коррекции особенностей его развития);</a:t>
            </a:r>
          </a:p>
          <a:p>
            <a:r>
              <a:rPr lang="ru-RU">
                <a:latin typeface="Calibri" pitchFamily="34" charset="0"/>
              </a:rPr>
              <a:t>2)  оптимизации работы с группой детей.</a:t>
            </a:r>
          </a:p>
          <a:p>
            <a:r>
              <a:rPr lang="ru-RU">
                <a:latin typeface="Calibri" pitchFamily="34" charset="0"/>
              </a:rPr>
              <a:t>     В ходе образовательной деятельности педагоги должны создавать диагностические ситуации, чтобы оценить индивидуальную динамику детей и скорректировать свои действия.  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1617663" y="188913"/>
            <a:ext cx="7526337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>
                <a:latin typeface="Calibri" pitchFamily="34" charset="0"/>
              </a:rPr>
              <a:t>Содержание</a:t>
            </a:r>
          </a:p>
          <a:p>
            <a:pPr marL="342900" indent="-342900"/>
            <a:endParaRPr lang="ru-RU" b="1">
              <a:latin typeface="Calibri" pitchFamily="34" charset="0"/>
            </a:endParaRPr>
          </a:p>
          <a:p>
            <a:pPr marL="342900" indent="-342900"/>
            <a:r>
              <a:rPr lang="ru-RU" sz="1600" i="1">
                <a:latin typeface="Calibri" pitchFamily="34" charset="0"/>
              </a:rPr>
              <a:t>1.Целевой раздел</a:t>
            </a:r>
            <a:endParaRPr lang="ru-RU" sz="1600">
              <a:latin typeface="Calibri" pitchFamily="34" charset="0"/>
            </a:endParaRPr>
          </a:p>
          <a:p>
            <a:pPr marL="800100" lvl="1" indent="-342900"/>
            <a:r>
              <a:rPr lang="ru-RU" sz="1600">
                <a:latin typeface="Calibri" pitchFamily="34" charset="0"/>
              </a:rPr>
              <a:t>1.1.Пояснительная записка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1.2.Планируемые результаты освоения Программы</a:t>
            </a:r>
          </a:p>
          <a:p>
            <a:pPr marL="342900" indent="-342900"/>
            <a:r>
              <a:rPr lang="ru-RU" sz="1600" i="1">
                <a:latin typeface="Calibri" pitchFamily="34" charset="0"/>
              </a:rPr>
              <a:t>2.Содержательный раздел</a:t>
            </a:r>
            <a:endParaRPr lang="ru-RU" sz="1600">
              <a:latin typeface="Calibri" pitchFamily="34" charset="0"/>
            </a:endParaRPr>
          </a:p>
          <a:p>
            <a:pPr marL="800100" lvl="1" indent="-342900"/>
            <a:r>
              <a:rPr lang="ru-RU" sz="1600">
                <a:latin typeface="Calibri" pitchFamily="34" charset="0"/>
              </a:rPr>
              <a:t>2.1.Содержание образовательной деятельности по освоению детьми образовательных областей(календарно-тематическое планирование); 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2.2</a:t>
            </a:r>
            <a:r>
              <a:rPr lang="ru-RU" sz="1600">
                <a:latin typeface="Times New Roman" pitchFamily="18" charset="0"/>
              </a:rPr>
              <a:t>. Коррекционная работа</a:t>
            </a:r>
          </a:p>
          <a:p>
            <a:pPr marL="800100" lvl="1" indent="-342900"/>
            <a:r>
              <a:rPr lang="ru-RU" sz="1600">
                <a:latin typeface="Times New Roman" pitchFamily="18" charset="0"/>
              </a:rPr>
              <a:t>2.3. Образовательные проекты</a:t>
            </a:r>
            <a:r>
              <a:rPr lang="ru-RU" sz="1600"/>
              <a:t> </a:t>
            </a:r>
            <a:endParaRPr lang="ru-RU" sz="1600">
              <a:latin typeface="Calibri" pitchFamily="34" charset="0"/>
            </a:endParaRPr>
          </a:p>
          <a:p>
            <a:pPr marL="800100" lvl="1" indent="-342900"/>
            <a:r>
              <a:rPr lang="ru-RU" sz="1600">
                <a:latin typeface="Calibri" pitchFamily="34" charset="0"/>
              </a:rPr>
              <a:t>2.4. </a:t>
            </a:r>
            <a:r>
              <a:rPr lang="ru-RU" sz="1600">
                <a:latin typeface="Times New Roman" pitchFamily="18" charset="0"/>
              </a:rPr>
              <a:t>Дополнительная  образовательная деятельность (кружковая работа) «Волшебная роспись»</a:t>
            </a:r>
          </a:p>
          <a:p>
            <a:pPr marL="800100" lvl="1" indent="-342900"/>
            <a:r>
              <a:rPr lang="ru-RU" sz="1600"/>
              <a:t> </a:t>
            </a:r>
            <a:r>
              <a:rPr lang="ru-RU" sz="1400"/>
              <a:t>2.5.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Система оценки результатов освоения программы</a:t>
            </a:r>
          </a:p>
          <a:p>
            <a:pPr marL="800100" lvl="1" indent="-342900"/>
            <a:r>
              <a:rPr lang="ru-RU" sz="1400"/>
              <a:t>2.6.</a:t>
            </a:r>
            <a:r>
              <a:rPr lang="ru-RU" sz="1600">
                <a:latin typeface="Calibri" pitchFamily="34" charset="0"/>
              </a:rPr>
              <a:t>Работа с родителями, с социумом</a:t>
            </a:r>
          </a:p>
          <a:p>
            <a:pPr marL="342900" indent="-342900"/>
            <a:r>
              <a:rPr lang="ru-RU" sz="1600" i="1">
                <a:latin typeface="Calibri" pitchFamily="34" charset="0"/>
              </a:rPr>
              <a:t>3.Организационный раздел</a:t>
            </a:r>
            <a:endParaRPr lang="ru-RU" sz="1600">
              <a:latin typeface="Calibri" pitchFamily="34" charset="0"/>
            </a:endParaRPr>
          </a:p>
          <a:p>
            <a:pPr marL="800100" lvl="1" indent="-342900"/>
            <a:r>
              <a:rPr lang="ru-RU" sz="1600">
                <a:latin typeface="Calibri" pitchFamily="34" charset="0"/>
              </a:rPr>
              <a:t>3.1.Режим  дня группы на холодный (теплый) период года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3.2Режим двигательной активности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3.3.Выписка из учебного плана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3.4.Циклограмма НОД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3.5.Комплексно-тематическое планирование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3.6.Расписание культурно-досуговой деятельности</a:t>
            </a:r>
          </a:p>
          <a:p>
            <a:pPr marL="800100" lvl="1" indent="-342900"/>
            <a:r>
              <a:rPr lang="ru-RU" sz="1600">
                <a:latin typeface="Calibri" pitchFamily="34" charset="0"/>
              </a:rPr>
              <a:t>3.7.Организация предметно-пространственной среды</a:t>
            </a:r>
          </a:p>
          <a:p>
            <a:pPr marL="342900" indent="-342900">
              <a:buClr>
                <a:srgbClr val="000000"/>
              </a:buClr>
            </a:pPr>
            <a:r>
              <a:rPr lang="ru-RU" sz="1600" i="1">
                <a:latin typeface="Calibri" pitchFamily="34" charset="0"/>
                <a:cs typeface="Times New Roman" pitchFamily="18" charset="0"/>
              </a:rPr>
              <a:t>4.Список  литературы</a:t>
            </a:r>
            <a:endParaRPr lang="ru-RU" sz="1600">
              <a:latin typeface="Calibri" pitchFamily="34" charset="0"/>
              <a:cs typeface="Times New Roman" pitchFamily="18" charset="0"/>
            </a:endParaRPr>
          </a:p>
          <a:p>
            <a:pPr marL="342900" indent="-342900">
              <a:buClr>
                <a:srgbClr val="000000"/>
              </a:buClr>
            </a:pPr>
            <a:r>
              <a:rPr lang="ru-RU" sz="1600" i="1">
                <a:latin typeface="Calibri" pitchFamily="34" charset="0"/>
                <a:cs typeface="Times New Roman" pitchFamily="18" charset="0"/>
              </a:rPr>
              <a:t>5.Приложения</a:t>
            </a:r>
            <a:endParaRPr lang="ru-RU" sz="1600">
              <a:latin typeface="Calibri" pitchFamily="34" charset="0"/>
              <a:cs typeface="Times New Roman" pitchFamily="18" charset="0"/>
            </a:endParaRPr>
          </a:p>
          <a:p>
            <a:pPr marL="800100" lvl="1" indent="-342900"/>
            <a:endParaRPr lang="ru-RU" sz="16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Прямоугольник 3"/>
          <p:cNvSpPr>
            <a:spLocks noChangeArrowheads="1"/>
          </p:cNvSpPr>
          <p:nvPr/>
        </p:nvSpPr>
        <p:spPr bwMode="auto">
          <a:xfrm>
            <a:off x="1979613" y="476250"/>
            <a:ext cx="67691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2.6.Работа с родителями</a:t>
            </a:r>
          </a:p>
          <a:p>
            <a:pPr algn="ctr"/>
            <a:endParaRPr lang="ru-RU" sz="2000">
              <a:latin typeface="Calibri" pitchFamily="34" charset="0"/>
            </a:endParaRPr>
          </a:p>
          <a:p>
            <a:r>
              <a:rPr lang="ru-RU" sz="2400" b="1" i="1">
                <a:latin typeface="Calibri" pitchFamily="34" charset="0"/>
              </a:rPr>
              <a:t>Основные формы взаимодействия с семьей: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Встречи-знакомства, посещение семей, анкетирование семей. Информирование родителей о ходе образовательного процесса: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памяток, привлечение родителей к участию в детской исследовательской и проектной деятельности.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Прямоугольник 7"/>
          <p:cNvSpPr>
            <a:spLocks noChangeArrowheads="1"/>
          </p:cNvSpPr>
          <p:nvPr/>
        </p:nvSpPr>
        <p:spPr bwMode="auto">
          <a:xfrm>
            <a:off x="1258888" y="620713"/>
            <a:ext cx="72739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3.Организационный раздел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3.1. РЕЖИМ ДНЯ.    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Старшая  ГРУППА (ОТ 5 ДО 6 ЛЕТ)      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Холодный период года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Теплый период года</a:t>
            </a:r>
          </a:p>
          <a:p>
            <a:pPr algn="ctr"/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3.2. Режим двигательной активности детей старшего дошкольного возраста </a:t>
            </a:r>
          </a:p>
          <a:p>
            <a:pPr algn="ctr"/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3.3. Выписка из учебного плана.</a:t>
            </a:r>
          </a:p>
          <a:p>
            <a:pPr algn="ctr"/>
            <a:endParaRPr lang="ru-RU" sz="2400" b="1">
              <a:latin typeface="Times New Roman" pitchFamily="18" charset="0"/>
            </a:endParaRPr>
          </a:p>
          <a:p>
            <a:pPr algn="ctr"/>
            <a:endParaRPr lang="ru-RU" sz="1400" b="1">
              <a:latin typeface="Times New Roman" pitchFamily="18" charset="0"/>
            </a:endParaRPr>
          </a:p>
          <a:p>
            <a:pPr algn="ctr"/>
            <a:endParaRPr lang="ru-RU" sz="14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Прямоугольник 2"/>
          <p:cNvSpPr>
            <a:spLocks noChangeArrowheads="1"/>
          </p:cNvSpPr>
          <p:nvPr/>
        </p:nvSpPr>
        <p:spPr bwMode="auto">
          <a:xfrm>
            <a:off x="1331913" y="333375"/>
            <a:ext cx="7704137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latin typeface="Calibri" pitchFamily="34" charset="0"/>
              </a:rPr>
              <a:t>3.4.Циклограмма НОД( непрерывно-образовательная деятельность)</a:t>
            </a:r>
          </a:p>
          <a:p>
            <a:pPr lvl="1"/>
            <a:endParaRPr lang="ru-RU" sz="2400" b="1">
              <a:latin typeface="Calibri" pitchFamily="34" charset="0"/>
            </a:endParaRPr>
          </a:p>
          <a:p>
            <a:pPr lvl="1"/>
            <a:endParaRPr lang="ru-RU" sz="2400" b="1">
              <a:latin typeface="Calibri" pitchFamily="34" charset="0"/>
            </a:endParaRPr>
          </a:p>
          <a:p>
            <a:pPr lvl="1"/>
            <a:endParaRPr lang="ru-RU" sz="2400" b="1">
              <a:latin typeface="Calibri" pitchFamily="34" charset="0"/>
            </a:endParaRPr>
          </a:p>
          <a:p>
            <a:pPr lvl="1"/>
            <a:endParaRPr lang="ru-RU" sz="2400" b="1">
              <a:latin typeface="Calibri" pitchFamily="34" charset="0"/>
            </a:endParaRPr>
          </a:p>
          <a:p>
            <a:pPr lvl="1"/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32796" name="Group 28"/>
          <p:cNvGraphicFramePr>
            <a:graphicFrameLocks noGrp="1"/>
          </p:cNvGraphicFramePr>
          <p:nvPr/>
        </p:nvGraphicFramePr>
        <p:xfrm>
          <a:off x="2051720" y="692696"/>
          <a:ext cx="6480696" cy="597666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343120"/>
                <a:gridCol w="2137576"/>
              </a:tblGrid>
              <a:tr h="281942"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День недели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Время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99038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ПОНЕДЕЛЬНИК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 Физкультурное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 Логопедическое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 Кружок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8:55– 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9:30 – 9:50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15.40 – 16.05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23798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ВТОРНИК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Логопедическое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Конструирование/ручной труд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Музыкальное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9:00 – 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9:30– 9:55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15.40 – 16.05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99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Логопедическое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Лепка/Аппликация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3. Физкультурное на воздухе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9:00 – 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9:30 – 10:55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15.40 – 16.05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</a:tr>
              <a:tr h="123798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ЧЕТВЕРГ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1. ФЭМП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2.Рисование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3.Физкультурное под музыку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9:00 – 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9:30  - 09:55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15.40 – 16.05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237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ПЯТНИЦА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Логопедическое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Музыкальное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9:00 – 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9:30 – 9:50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15:40-16:00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243" name="Group 451"/>
          <p:cNvGraphicFramePr>
            <a:graphicFrameLocks noGrp="1"/>
          </p:cNvGraphicFramePr>
          <p:nvPr/>
        </p:nvGraphicFramePr>
        <p:xfrm>
          <a:off x="1979613" y="1196975"/>
          <a:ext cx="6913562" cy="4338638"/>
        </p:xfrm>
        <a:graphic>
          <a:graphicData uri="http://schemas.openxmlformats.org/drawingml/2006/table">
            <a:tbl>
              <a:tblPr/>
              <a:tblGrid>
                <a:gridCol w="917575"/>
                <a:gridCol w="1709737"/>
                <a:gridCol w="428625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Неделя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  недели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«День знаний»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«Помещения детского сада»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«Профессии детского сада»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«Части тела и лица»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«Осень»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«Овощи»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«Фрукты»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«Ягоды»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«Грибы»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«Россия – наша Родина»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«Игрушки»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«Посуда»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«Одежда»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4" name="Rectangle 1"/>
          <p:cNvSpPr>
            <a:spLocks noChangeArrowheads="1"/>
          </p:cNvSpPr>
          <p:nvPr/>
        </p:nvSpPr>
        <p:spPr bwMode="auto">
          <a:xfrm>
            <a:off x="1547813" y="333375"/>
            <a:ext cx="6408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lang="ru-RU" alt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3.5. Примерное комплексно-тематическое планирование </a:t>
            </a:r>
            <a:endParaRPr lang="ru-RU" alt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alt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работы в средней группе на 2015-2016 учебный год</a:t>
            </a:r>
            <a:endParaRPr lang="ru-RU" alt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2051050" y="981075"/>
          <a:ext cx="6553200" cy="4608513"/>
        </p:xfrm>
        <a:graphic>
          <a:graphicData uri="http://schemas.openxmlformats.org/drawingml/2006/table">
            <a:tbl>
              <a:tblPr/>
              <a:tblGrid>
                <a:gridCol w="871538"/>
                <a:gridCol w="1617662"/>
                <a:gridCol w="4064000"/>
              </a:tblGrid>
              <a:tr h="4191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«Мебель»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«Электроприборы»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«Зима»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«Новый год»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«Зимние забавы»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«Обувь»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«Продукты питания»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«Зимующие птицы»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«Транспорт»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«День защитников Отечества»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«Дикие животные»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455" name="Group 471"/>
          <p:cNvGraphicFramePr>
            <a:graphicFrameLocks noGrp="1"/>
          </p:cNvGraphicFramePr>
          <p:nvPr/>
        </p:nvGraphicFramePr>
        <p:xfrm>
          <a:off x="1979613" y="1125538"/>
          <a:ext cx="6553200" cy="4464052"/>
        </p:xfrm>
        <a:graphic>
          <a:graphicData uri="http://schemas.openxmlformats.org/drawingml/2006/table">
            <a:tbl>
              <a:tblPr/>
              <a:tblGrid>
                <a:gridCol w="871537"/>
                <a:gridCol w="1617663"/>
                <a:gridCol w="4064000"/>
              </a:tblGrid>
              <a:tr h="34290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«8 Марта»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«Весна»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«Перелётные птицы»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6363" algn="ctr"/>
                          <a:tab pos="2679700" algn="r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	«Туалетные принадлежности» 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6363" algn="ctr"/>
                          <a:tab pos="2679700" algn="r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«Профессии»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«Семья»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«Космос»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«Домашние животные»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«Домашние птицы»»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 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«Сад – огород»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«День Победы»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«Наша улица»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|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«Строительство»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 неделя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«Месяцы года»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ru-RU" sz="2400" b="1" dirty="0" smtClean="0"/>
              <a:t>3.6.</a:t>
            </a:r>
            <a:r>
              <a:rPr lang="ru-RU" sz="2400" dirty="0" smtClean="0"/>
              <a:t>Расписание </a:t>
            </a:r>
            <a:r>
              <a:rPr lang="ru-RU" sz="2400" dirty="0" err="1" smtClean="0"/>
              <a:t>культурно-досуговой</a:t>
            </a:r>
            <a:r>
              <a:rPr lang="ru-RU" sz="2400" dirty="0" smtClean="0"/>
              <a:t> деятельности</a:t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Утренники и развлечения к праздникам и знаменательным датам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2"/>
          <p:cNvSpPr>
            <a:spLocks noChangeArrowheads="1"/>
          </p:cNvSpPr>
          <p:nvPr/>
        </p:nvSpPr>
        <p:spPr bwMode="auto">
          <a:xfrm>
            <a:off x="1979613" y="549275"/>
            <a:ext cx="4878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979712" y="2060848"/>
          <a:ext cx="68407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9" name="Прямоугольник 8"/>
          <p:cNvSpPr>
            <a:spLocks noChangeArrowheads="1"/>
          </p:cNvSpPr>
          <p:nvPr/>
        </p:nvSpPr>
        <p:spPr bwMode="auto">
          <a:xfrm>
            <a:off x="1979613" y="871538"/>
            <a:ext cx="6696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 группе старшего дошкольного возраста 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имеются следующие центры развития:</a:t>
            </a:r>
          </a:p>
        </p:txBody>
      </p:sp>
      <p:pic>
        <p:nvPicPr>
          <p:cNvPr id="39940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Прямоугольник 4"/>
          <p:cNvSpPr>
            <a:spLocks noChangeArrowheads="1"/>
          </p:cNvSpPr>
          <p:nvPr/>
        </p:nvSpPr>
        <p:spPr bwMode="auto">
          <a:xfrm>
            <a:off x="1331913" y="404813"/>
            <a:ext cx="7488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000" b="1">
                <a:latin typeface="Calibri" pitchFamily="34" charset="0"/>
              </a:rPr>
              <a:t>3.7.Организация предметно пространственной среды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2"/>
          <p:cNvSpPr>
            <a:spLocks noChangeArrowheads="1"/>
          </p:cNvSpPr>
          <p:nvPr/>
        </p:nvSpPr>
        <p:spPr bwMode="auto">
          <a:xfrm>
            <a:off x="1979613" y="549275"/>
            <a:ext cx="4878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40962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179388" y="115888"/>
            <a:ext cx="878522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4. Список используемой  литературы:</a:t>
            </a:r>
          </a:p>
          <a:p>
            <a:r>
              <a:rPr lang="ru-RU" sz="1200" b="1"/>
              <a:t>1. Федеральный закон от 29.12.2012 № 273-ФЗ «Об образовании в</a:t>
            </a:r>
          </a:p>
          <a:p>
            <a:r>
              <a:rPr lang="ru-RU" sz="1200" b="1"/>
              <a:t>Российской Федерации».</a:t>
            </a:r>
          </a:p>
          <a:p>
            <a:r>
              <a:rPr lang="ru-RU" sz="1200" b="1"/>
              <a:t>2. ОТ РОЖДЕНИЯ ДО ШКОЛЫ. Примерная основная</a:t>
            </a:r>
          </a:p>
          <a:p>
            <a:r>
              <a:rPr lang="ru-RU" sz="1200" b="1"/>
              <a:t>общеобразовательная программа дошкольного образования / под ред.</a:t>
            </a:r>
          </a:p>
          <a:p>
            <a:r>
              <a:rPr lang="ru-RU" sz="1200" b="1"/>
              <a:t>Н.Е. Вераксы, Т.С.Комаровой, М.А.Васильевой. - 3-е изд., испр. и</a:t>
            </a:r>
          </a:p>
          <a:p>
            <a:r>
              <a:rPr lang="ru-RU" sz="1200" b="1"/>
              <a:t>доп. - М.: Мозаика-Синтез, 2013.</a:t>
            </a:r>
          </a:p>
          <a:p>
            <a:r>
              <a:rPr lang="ru-RU" sz="1200" b="1"/>
              <a:t>3. Комплексное перспективное планирование. Старшая группа. / Под</a:t>
            </a:r>
          </a:p>
          <a:p>
            <a:r>
              <a:rPr lang="ru-RU" sz="1200" b="1"/>
              <a:t>ред. Т.С.Комаровой. – М.: Мозаика-Синтез, 2012.</a:t>
            </a:r>
          </a:p>
          <a:p>
            <a:r>
              <a:rPr lang="ru-RU" sz="1200" b="1"/>
              <a:t>4. Пензулаева Л.И. Физические занятия в детском саду. Старшая</a:t>
            </a:r>
          </a:p>
          <a:p>
            <a:r>
              <a:rPr lang="ru-RU" sz="1200" b="1"/>
              <a:t>группа: Конспекты занятий. – М.: Мозаика-Синтез, 2013.</a:t>
            </a:r>
          </a:p>
          <a:p>
            <a:r>
              <a:rPr lang="ru-RU" sz="1200" b="1"/>
              <a:t>6. Куцакова Л.В. Конструирование и художественный труд в детском</a:t>
            </a:r>
          </a:p>
          <a:p>
            <a:r>
              <a:rPr lang="ru-RU" sz="1200" b="1"/>
              <a:t>саду: Программа и конспекты занятий. - М.: ТЦ Сфера, 2013.</a:t>
            </a:r>
          </a:p>
          <a:p>
            <a:r>
              <a:rPr lang="ru-RU" sz="1200" b="1"/>
              <a:t>7. Куцакова Л.В. Занятия по конструированию из строительного</a:t>
            </a:r>
          </a:p>
          <a:p>
            <a:r>
              <a:rPr lang="ru-RU" sz="1200" b="1"/>
              <a:t>материала в старшей группе детского сада: Конспекты занятий. - М.:</a:t>
            </a:r>
          </a:p>
          <a:p>
            <a:r>
              <a:rPr lang="ru-RU" sz="1200" b="1"/>
              <a:t>Мозаика-Синтез, 2012.</a:t>
            </a:r>
          </a:p>
          <a:p>
            <a:r>
              <a:rPr lang="ru-RU" sz="1200" b="1"/>
              <a:t>8. Помораева И.А., Позина В.А. Занятия по формированию элементарных </a:t>
            </a:r>
          </a:p>
          <a:p>
            <a:r>
              <a:rPr lang="ru-RU" sz="1200" b="1"/>
              <a:t>математических представлений в старшей группе детского сада.</a:t>
            </a:r>
          </a:p>
          <a:p>
            <a:r>
              <a:rPr lang="ru-RU" sz="1200" b="1"/>
              <a:t>Планы занятий. – М.: Мозаика-Синтез, 2012.</a:t>
            </a:r>
          </a:p>
          <a:p>
            <a:r>
              <a:rPr lang="ru-RU" sz="1200" b="1"/>
              <a:t>13.Орлова М.М. Программа Основы здорового образа жизни. Часть 1.</a:t>
            </a:r>
          </a:p>
          <a:p>
            <a:r>
              <a:rPr lang="ru-RU" sz="1200" b="1"/>
              <a:t>Методические рекомендации для дошкольных учреждений. / Под</a:t>
            </a:r>
          </a:p>
          <a:p>
            <a:r>
              <a:rPr lang="ru-RU" sz="1200" b="1"/>
              <a:t>ред. Н.П. Смирновой. - Саратов, Научная книга, 2013.</a:t>
            </a:r>
          </a:p>
          <a:p>
            <a:r>
              <a:rPr lang="ru-RU" sz="1200" b="1"/>
              <a:t>14.Дыбина О.В., Рахманова Н.П. и др. Неизведанное рядом: Опыты и</a:t>
            </a:r>
          </a:p>
          <a:p>
            <a:r>
              <a:rPr lang="ru-RU" sz="1200" b="1"/>
              <a:t>эксперименты для дошкольников. – М.: ТЦ Сфера, 2013.</a:t>
            </a:r>
          </a:p>
          <a:p>
            <a:r>
              <a:rPr lang="ru-RU" sz="1200" b="1"/>
              <a:t>16.Евдокимова Е.С., Додокина Н.В., Кудрявцева Е.А. Детский сад и</a:t>
            </a:r>
          </a:p>
          <a:p>
            <a:r>
              <a:rPr lang="ru-RU" sz="1200" b="1"/>
              <a:t>семья: методика работы с родителями. – М.: Мозаика-Синтез, 2013</a:t>
            </a:r>
          </a:p>
          <a:p>
            <a:r>
              <a:rPr lang="ru-RU" sz="1200" b="1"/>
              <a:t>17.О.А.Соломенникова «Занятия по формированию элементарных экологических представлений в старшей  группе», - М.: Мозаика-Синтез, 2013</a:t>
            </a:r>
          </a:p>
          <a:p>
            <a:r>
              <a:rPr lang="ru-RU" sz="1200" b="1"/>
              <a:t>18. Н.Ф.Губанова «Развитие игровой деятельности в старшей группе» М.:  Мозаика-Синтез, 2015</a:t>
            </a:r>
          </a:p>
          <a:p>
            <a:r>
              <a:rPr lang="ru-RU" sz="1200" b="1"/>
              <a:t>19.Дидактические  игры  в старшей группе в  детском  саду:http://www.maam.ru/obrazovanie/didakticheskie-igry</a:t>
            </a:r>
          </a:p>
          <a:p>
            <a:r>
              <a:rPr lang="ru-RU" sz="1200" b="1"/>
              <a:t>20. Т.С. Комарова «Занятия по изобразительной деятельности в старшей группе» М.:</a:t>
            </a:r>
          </a:p>
          <a:p>
            <a:r>
              <a:rPr lang="ru-RU" sz="1200" b="1"/>
              <a:t>Мозаика-Синтез, 2012</a:t>
            </a:r>
            <a:endParaRPr lang="ru-RU" sz="1200" b="1" u="sng"/>
          </a:p>
          <a:p>
            <a:endParaRPr lang="ru-RU" sz="1200" b="1" u="sng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3"/>
          <p:cNvSpPr>
            <a:spLocks noGrp="1"/>
          </p:cNvSpPr>
          <p:nvPr>
            <p:ph idx="1"/>
          </p:nvPr>
        </p:nvSpPr>
        <p:spPr>
          <a:xfrm>
            <a:off x="1763713" y="1268413"/>
            <a:ext cx="7067550" cy="4926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u="sng" smtClean="0"/>
              <a:t>Программно-методическое обеспечение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u="sng" smtClean="0"/>
              <a:t>коррекционно-логопедической работы</a:t>
            </a: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        Содержание образования логопедической работы в коррекционно-логопедической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группе МБДОУ «Детский сад № 68» определяется программами: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- Филичева Т. Б., Туманова Т. В., Чиркина Г. В.  Программа обучения и воспитания детей с фонетико – фонематическим недоразвитием.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- Филичева Т. Б., Туманова Т. В., Чиркина Г. В. Устранение общего недоразвития речи у детей дошкольного возраста.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- Филичева Т. Б., Туманова Т. В., Чиркина Г. В.  Воспитание и обучение детей дошкольного возраста с общим  недоразвитием речи. Программно-методические рекомендации.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- Хватцев М. Е. Предупреждение и устранение недостатков речи.</a:t>
            </a:r>
            <a:r>
              <a:rPr lang="ru-RU" sz="2000" smtClean="0"/>
              <a:t> </a:t>
            </a: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41987" name="Rectangle 2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38237"/>
          </a:xfrm>
        </p:spPr>
        <p:txBody>
          <a:bodyPr/>
          <a:lstStyle/>
          <a:p>
            <a:pPr eaLnBrk="1" hangingPunct="1"/>
            <a:r>
              <a:rPr lang="ru-RU" sz="2800" smtClean="0"/>
              <a:t>4</a:t>
            </a:r>
            <a:r>
              <a:rPr lang="ru-RU" sz="4000" smtClean="0"/>
              <a:t>. </a:t>
            </a:r>
            <a:r>
              <a:rPr lang="ru-RU" sz="2800" b="1" smtClean="0"/>
              <a:t>Список используемой  литературы:</a:t>
            </a:r>
            <a:br>
              <a:rPr lang="ru-RU" sz="2800" b="1" smtClean="0"/>
            </a:br>
            <a:endParaRPr lang="ru-RU" sz="28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1403350" y="188913"/>
            <a:ext cx="756126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1.Целевой раздел</a:t>
            </a:r>
          </a:p>
          <a:p>
            <a:r>
              <a:rPr lang="ru-RU" sz="1600" b="1">
                <a:latin typeface="Calibri" pitchFamily="34" charset="0"/>
              </a:rPr>
              <a:t>1.1.ПОЯСНИТЕЛЬНАЯ ЗАПИСКА</a:t>
            </a:r>
          </a:p>
          <a:p>
            <a:pPr algn="just"/>
            <a:r>
              <a:rPr lang="ru-RU" sz="1600">
                <a:latin typeface="Times New Roman" pitchFamily="18" charset="0"/>
              </a:rPr>
              <a:t>Настоящая рабочая  программа по развитию детей  старшей  (от 5 до 6 лет) логопедической группы  (Далее - Программа) является частью ОСНОВНОЙ ОБРАЗОВАТЕЛЬНОЙ ПРОГРАММЫ муниципального бюджетного образовательного учреждения «Детский сад комбинированного вида №68» Энгельсского муниципального района Саратовской области (далее МБДОУ №68) </a:t>
            </a:r>
          </a:p>
          <a:p>
            <a:pPr algn="just"/>
            <a:r>
              <a:rPr 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 Программы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  <a:endParaRPr lang="ru-RU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программы  -   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Укрепление здоровья, приобщение к здоровому образу жизни, развитие двигательной и гигиенической культуры детей. Развитие гуманистической направленности отношения детей к миру, воспитание культуры общения, эмоциональной отзывчивости и доброжелательности к людям. Развитие эстетических чувств детей, творческих способностей, приобщение воспитанников к искусству и художественной литературе. Развитие познавательной активности, познавательных интересов, интеллектуальных способностей детей, самостоятельности и инициативы, стремления к активной деятельности и творчеству.</a:t>
            </a:r>
            <a:endParaRPr lang="ru-RU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задачи реализуются в процессе разнообразных видов детской деятельности: игровой, учебной, художественной, двигательной, элементарно-трудовой.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1258888" y="0"/>
            <a:ext cx="7634287" cy="632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400" b="1"/>
          </a:p>
          <a:p>
            <a:pPr algn="ctr"/>
            <a:endParaRPr lang="ru-RU" sz="1400" b="1"/>
          </a:p>
          <a:p>
            <a:pPr algn="ctr"/>
            <a:r>
              <a:rPr lang="ru-RU" b="1">
                <a:latin typeface="Calibri" pitchFamily="34" charset="0"/>
              </a:rPr>
              <a:t>Возрастные особенности детей старшей группы</a:t>
            </a:r>
          </a:p>
          <a:p>
            <a:r>
              <a:rPr lang="ru-RU" sz="1400">
                <a:latin typeface="Times New Roman" pitchFamily="18" charset="0"/>
              </a:rPr>
              <a:t>Дети шестого года жизни уже могут распределять роли до начала игры и строить свое поведение, придерживаясь роли. Игровое взаимодействие сопровождается речью, соответствующей и по содержанию, и интонационно взятой роли.</a:t>
            </a:r>
          </a:p>
          <a:p>
            <a:r>
              <a:rPr lang="ru-RU" sz="1400">
                <a:latin typeface="Times New Roman" pitchFamily="18" charset="0"/>
              </a:rPr>
              <a:t>      Дети начинают осваивать социальные отношения и понимать подчиненность позиций в различных видах деятельности взрослых,</a:t>
            </a:r>
          </a:p>
          <a:p>
            <a:r>
              <a:rPr lang="ru-RU" sz="1400">
                <a:latin typeface="Times New Roman" pitchFamily="18" charset="0"/>
              </a:rPr>
              <a:t>Развивается изобразительная деятельность детей.  Рисунки приобретают сюжетный характер.</a:t>
            </a:r>
          </a:p>
          <a:p>
            <a:r>
              <a:rPr lang="ru-RU" sz="1400">
                <a:latin typeface="Times New Roman" pitchFamily="18" charset="0"/>
              </a:rPr>
              <a:t>Продолжает совершенствоваться восприятие цвета, формы и величины, строения предметов; систематизируются представления детей. Они называют не только основные цвета и их оттенки, но и промежуточные цветовые оттенки; форму прямоугольников, овалов, треугольников. Воспринимают величину объектов, легко выстраивают в ряд — по возрастанию или убыванию — до 10 различных предметов.</a:t>
            </a:r>
          </a:p>
          <a:p>
            <a:r>
              <a:rPr lang="ru-RU" sz="1400">
                <a:latin typeface="Times New Roman" pitchFamily="18" charset="0"/>
              </a:rPr>
              <a:t>Наблюдается переход от непроизвольного к произвольному вниманию.</a:t>
            </a:r>
          </a:p>
          <a:p>
            <a:r>
              <a:rPr lang="ru-RU" sz="1400">
                <a:latin typeface="Times New Roman" pitchFamily="18" charset="0"/>
              </a:rPr>
              <a:t>Продолжает совершенствоваться речь, в том числе ее звуковая сторона. Развиваются фонематический слух, интонационная выразительность речи при чтении стихов в сюжетно-ролевой игре и в повседневной жизни.</a:t>
            </a:r>
          </a:p>
          <a:p>
            <a:r>
              <a:rPr lang="ru-RU" sz="1400">
                <a:latin typeface="Times New Roman" pitchFamily="18" charset="0"/>
              </a:rPr>
              <a:t>Совершенствуется грамматический строй речи. Развивается связная речь.</a:t>
            </a:r>
          </a:p>
          <a:p>
            <a:r>
              <a:rPr lang="ru-RU" sz="1400">
                <a:latin typeface="Times New Roman" pitchFamily="18" charset="0"/>
              </a:rPr>
              <a:t>Достижения этого возраста характеризуются распределением ролей игровой</a:t>
            </a:r>
          </a:p>
          <a:p>
            <a:r>
              <a:rPr lang="ru-RU" sz="1400">
                <a:latin typeface="Times New Roman" pitchFamily="18" charset="0"/>
              </a:rPr>
              <a:t>деятельности; структурированием игрового пространства; дальнейшим развитием изобразительной деятельности, отличающейся высокой продуктивностью; применением в конструировании обобщенного способа обследования образца; усвоением обобщенных способов изображения предметов одинаковой формы.</a:t>
            </a:r>
          </a:p>
          <a:p>
            <a:r>
              <a:rPr lang="ru-RU" sz="1400">
                <a:latin typeface="Times New Roman" pitchFamily="18" charset="0"/>
              </a:rPr>
              <a:t>        Восприятие в этом возрасте характеризуется анализом сложных форм объектов; развитие мышления сопровождается освоением мыслительных средств (схематизированные представления, комплексные представления, представления о цикличности изменений); развиваются умение обобщать, причинное мышление, воображение, произвольное внимание, речь, образ 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2051050" y="188913"/>
            <a:ext cx="6769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1.2. Планируемые результаты освоения Программы.</a:t>
            </a:r>
          </a:p>
          <a:p>
            <a:r>
              <a:rPr lang="ru-RU">
                <a:latin typeface="Calibri" pitchFamily="34" charset="0"/>
              </a:rPr>
              <a:t>К шестилетнему возрасту при успешном освоении Программы достигается следующий уровень развития ребенка:</a:t>
            </a:r>
          </a:p>
          <a:p>
            <a:endParaRPr lang="ru-RU" b="1">
              <a:latin typeface="Calibri" pitchFamily="34" charset="0"/>
            </a:endParaRPr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1979712" y="1124744"/>
            <a:ext cx="5864116" cy="909688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197580" tIns="0" rIns="197580" bIns="0" spcCol="1270" anchor="ctr"/>
          <a:lstStyle/>
          <a:p>
            <a:pPr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100" b="1" dirty="0"/>
              <a:t>Социально- коммуникативное развитие </a:t>
            </a:r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989138"/>
            <a:ext cx="7548562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24075" y="612775"/>
            <a:ext cx="4751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 u="sng" dirty="0">
                <a:ea typeface="Times New Roman" pitchFamily="18" charset="0"/>
                <a:cs typeface="Arial" charset="0"/>
              </a:rPr>
              <a:t>Познавательное развитие:</a:t>
            </a:r>
            <a:endParaRPr lang="ru-RU" altLang="ru-RU" sz="2000" b="1" dirty="0">
              <a:ea typeface="Times New Roman" pitchFamily="18" charset="0"/>
              <a:cs typeface="Arial" charset="0"/>
            </a:endParaRPr>
          </a:p>
        </p:txBody>
      </p:sp>
      <p:pic>
        <p:nvPicPr>
          <p:cNvPr id="18434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052513"/>
            <a:ext cx="7058025" cy="534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2"/>
          <p:cNvSpPr>
            <a:spLocks noChangeArrowheads="1"/>
          </p:cNvSpPr>
          <p:nvPr/>
        </p:nvSpPr>
        <p:spPr bwMode="auto">
          <a:xfrm>
            <a:off x="2987675" y="887413"/>
            <a:ext cx="3455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>
                <a:latin typeface="Calibri" pitchFamily="34" charset="0"/>
                <a:cs typeface="Arial" charset="0"/>
              </a:rPr>
              <a:t>Речевое развитие</a:t>
            </a:r>
            <a:r>
              <a:rPr lang="ru-RU" sz="2000" b="1">
                <a:latin typeface="Calibri" pitchFamily="34" charset="0"/>
                <a:cs typeface="Arial" charset="0"/>
              </a:rPr>
              <a:t>: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484313"/>
            <a:ext cx="6189663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1979613" y="592138"/>
            <a:ext cx="561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 u="sng">
                <a:latin typeface="Calibri" pitchFamily="34" charset="0"/>
                <a:ea typeface="Times New Roman" pitchFamily="18" charset="0"/>
                <a:cs typeface="Arial" charset="0"/>
              </a:rPr>
              <a:t>Художественно-эстетическое развитие:</a:t>
            </a:r>
            <a:endParaRPr lang="ru-RU" altLang="ru-RU" sz="2000" b="1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0482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052513"/>
            <a:ext cx="684053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59113" y="747713"/>
            <a:ext cx="3457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000" b="1" u="sng">
                <a:latin typeface="Calibri" pitchFamily="34" charset="0"/>
                <a:ea typeface="Times New Roman" pitchFamily="18" charset="0"/>
                <a:cs typeface="Arial" charset="0"/>
              </a:rPr>
              <a:t>Физическое развитие:</a:t>
            </a:r>
            <a:endParaRPr lang="ru-RU" altLang="ru-RU" sz="2000" b="1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1506" name="Picture 2" descr="E:\4acc1f242b0548de5af6bbcc6d9ea6f4мтстммстсм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41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981075"/>
            <a:ext cx="67691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2059</Words>
  <Application>Microsoft Office PowerPoint</Application>
  <PresentationFormat>Экран (4:3)</PresentationFormat>
  <Paragraphs>396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2.4. Дополнительная  образовательная деятельность (кружковая работа) «Волшебная роспись»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3.6.Расписание культурно-досуговой деятельности </vt:lpstr>
      <vt:lpstr>Слайд 27</vt:lpstr>
      <vt:lpstr>Слайд 28</vt:lpstr>
      <vt:lpstr>4. Список используемой  литературы: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Ольга</cp:lastModifiedBy>
  <cp:revision>40</cp:revision>
  <dcterms:created xsi:type="dcterms:W3CDTF">2015-10-16T18:28:52Z</dcterms:created>
  <dcterms:modified xsi:type="dcterms:W3CDTF">2015-12-29T18:35:58Z</dcterms:modified>
</cp:coreProperties>
</file>