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6B628-88CA-4159-B96B-6522C63013BB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D15F3-E601-4CDC-9BD5-6E23CB982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1214422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Зона степей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86808" cy="5072098"/>
          </a:xfrm>
        </p:spPr>
        <p:txBody>
          <a:bodyPr>
            <a:normAutofit/>
          </a:bodyPr>
          <a:lstStyle/>
          <a:p>
            <a:pPr marL="742950" lvl="0" indent="-742950" algn="l">
              <a:buAutoNum type="arabicPeriod"/>
            </a:pPr>
            <a:r>
              <a:rPr lang="ru-RU" sz="4000" b="1" dirty="0" smtClean="0">
                <a:solidFill>
                  <a:srgbClr val="006600"/>
                </a:solidFill>
              </a:rPr>
              <a:t>Зона </a:t>
            </a:r>
            <a:r>
              <a:rPr lang="ru-RU" sz="4000" b="1" dirty="0">
                <a:solidFill>
                  <a:srgbClr val="006600"/>
                </a:solidFill>
              </a:rPr>
              <a:t>степей расположена на … нашей страны: </a:t>
            </a:r>
            <a:endParaRPr lang="ru-RU" sz="4000" b="1" dirty="0" smtClean="0">
              <a:solidFill>
                <a:srgbClr val="006600"/>
              </a:solidFill>
            </a:endParaRPr>
          </a:p>
          <a:p>
            <a:pPr marL="742950" lvl="0" indent="-742950" algn="l"/>
            <a:r>
              <a:rPr lang="ru-RU" sz="4000" b="1" dirty="0" smtClean="0">
                <a:solidFill>
                  <a:srgbClr val="006600"/>
                </a:solidFill>
              </a:rPr>
              <a:t> </a:t>
            </a:r>
            <a:r>
              <a:rPr lang="ru-RU" sz="4000" b="1" dirty="0" smtClean="0">
                <a:solidFill>
                  <a:srgbClr val="006600"/>
                </a:solidFill>
              </a:rPr>
              <a:t>                  </a:t>
            </a:r>
            <a:r>
              <a:rPr lang="ru-RU" sz="4000" b="1" dirty="0" smtClean="0">
                <a:solidFill>
                  <a:schemeClr val="tx1"/>
                </a:solidFill>
              </a:rPr>
              <a:t>а</a:t>
            </a:r>
            <a:r>
              <a:rPr lang="ru-RU" sz="4000" b="1" dirty="0" smtClean="0">
                <a:solidFill>
                  <a:schemeClr val="tx1"/>
                </a:solidFill>
              </a:rPr>
              <a:t>) </a:t>
            </a:r>
            <a:r>
              <a:rPr lang="ru-RU" sz="4000" b="1" dirty="0" smtClean="0">
                <a:solidFill>
                  <a:schemeClr val="tx1"/>
                </a:solidFill>
              </a:rPr>
              <a:t>севере  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pPr marL="742950" lvl="0" indent="-742950" algn="l"/>
            <a:endParaRPr lang="ru-RU" sz="4000" b="1" dirty="0" smtClean="0">
              <a:solidFill>
                <a:schemeClr val="tx1"/>
              </a:solidFill>
            </a:endParaRPr>
          </a:p>
          <a:p>
            <a:pPr marL="742950" lvl="0" indent="-742950" algn="l"/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             </a:t>
            </a:r>
            <a:r>
              <a:rPr lang="ru-RU" sz="4000" b="1" dirty="0" smtClean="0">
                <a:solidFill>
                  <a:schemeClr val="tx1"/>
                </a:solidFill>
              </a:rPr>
              <a:t>б</a:t>
            </a:r>
            <a:r>
              <a:rPr lang="ru-RU" sz="4000" b="1" dirty="0" smtClean="0">
                <a:solidFill>
                  <a:schemeClr val="tx1"/>
                </a:solidFill>
              </a:rPr>
              <a:t>) востоке</a:t>
            </a:r>
          </a:p>
          <a:p>
            <a:pPr marL="742950" lvl="0" indent="-742950" algn="l"/>
            <a:endParaRPr lang="ru-RU" sz="4000" b="1" dirty="0" smtClean="0">
              <a:solidFill>
                <a:schemeClr val="tx1"/>
              </a:solidFill>
            </a:endParaRPr>
          </a:p>
          <a:p>
            <a:pPr marL="742950" lvl="0" indent="-742950" algn="l"/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             </a:t>
            </a:r>
            <a:r>
              <a:rPr lang="ru-RU" sz="4000" b="1" dirty="0" smtClean="0">
                <a:solidFill>
                  <a:schemeClr val="tx1"/>
                </a:solidFill>
              </a:rPr>
              <a:t>в</a:t>
            </a:r>
            <a:r>
              <a:rPr lang="ru-RU" sz="4000" b="1" dirty="0" smtClean="0">
                <a:solidFill>
                  <a:schemeClr val="tx1"/>
                </a:solidFill>
              </a:rPr>
              <a:t>) </a:t>
            </a:r>
            <a:r>
              <a:rPr lang="ru-RU" sz="4000" b="1" dirty="0" smtClean="0">
                <a:solidFill>
                  <a:schemeClr val="tx1"/>
                </a:solidFill>
              </a:rPr>
              <a:t>юге</a:t>
            </a:r>
            <a:endParaRPr lang="ru-RU" sz="4000" b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72518" cy="6357982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6600"/>
                </a:solidFill>
              </a:rPr>
              <a:t>10. </a:t>
            </a:r>
            <a:r>
              <a:rPr lang="ru-RU" sz="4400" b="1" dirty="0">
                <a:solidFill>
                  <a:srgbClr val="006600"/>
                </a:solidFill>
              </a:rPr>
              <a:t>Основным занятием населения степей является… </a:t>
            </a:r>
            <a:endParaRPr lang="ru-RU" sz="4400" b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sz="4000" dirty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3600" b="1" dirty="0" smtClean="0"/>
              <a:t>                       </a:t>
            </a:r>
            <a:r>
              <a:rPr lang="ru-RU" sz="4000" b="1" dirty="0" smtClean="0"/>
              <a:t>а</a:t>
            </a:r>
            <a:r>
              <a:rPr lang="ru-RU" sz="4000" b="1" dirty="0" smtClean="0"/>
              <a:t>) </a:t>
            </a:r>
            <a:r>
              <a:rPr lang="ru-RU" sz="4000" b="1" dirty="0"/>
              <a:t>земледелие </a:t>
            </a:r>
            <a:endParaRPr lang="ru-RU" sz="4000" b="1" dirty="0" smtClean="0"/>
          </a:p>
          <a:p>
            <a:pPr>
              <a:buNone/>
            </a:pPr>
            <a:endParaRPr lang="ru-RU" sz="4000" b="1" dirty="0"/>
          </a:p>
          <a:p>
            <a:pPr>
              <a:buNone/>
            </a:pPr>
            <a:r>
              <a:rPr lang="ru-RU" sz="4000" b="1" dirty="0" smtClean="0"/>
              <a:t>                     б</a:t>
            </a:r>
            <a:r>
              <a:rPr lang="ru-RU" sz="4000" b="1" dirty="0" smtClean="0"/>
              <a:t>) </a:t>
            </a:r>
            <a:r>
              <a:rPr lang="ru-RU" sz="4000" b="1" dirty="0"/>
              <a:t>рыболовство </a:t>
            </a:r>
            <a:endParaRPr lang="ru-RU" sz="4000" b="1" dirty="0" smtClean="0"/>
          </a:p>
          <a:p>
            <a:pPr>
              <a:buNone/>
            </a:pPr>
            <a:endParaRPr lang="ru-RU" sz="4000" b="1" dirty="0"/>
          </a:p>
          <a:p>
            <a:pPr>
              <a:buNone/>
            </a:pPr>
            <a:r>
              <a:rPr lang="ru-RU" sz="4000" b="1" dirty="0" smtClean="0"/>
              <a:t>                     в</a:t>
            </a:r>
            <a:r>
              <a:rPr lang="ru-RU" sz="4000" b="1" dirty="0" smtClean="0"/>
              <a:t>) </a:t>
            </a:r>
            <a:r>
              <a:rPr lang="ru-RU" sz="4000" b="1" dirty="0"/>
              <a:t>оленеводство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006600"/>
                </a:solidFill>
              </a:rPr>
              <a:t>11. </a:t>
            </a:r>
            <a:r>
              <a:rPr lang="ru-RU" sz="3600" b="1" i="1" dirty="0">
                <a:solidFill>
                  <a:srgbClr val="006600"/>
                </a:solidFill>
              </a:rPr>
              <a:t>В степи по вине человека появились следующие экологические проблемы</a:t>
            </a:r>
            <a:r>
              <a:rPr lang="ru-RU" sz="3600" b="1" i="1" dirty="0" smtClean="0">
                <a:solidFill>
                  <a:srgbClr val="006600"/>
                </a:solidFill>
              </a:rPr>
              <a:t>.....</a:t>
            </a:r>
          </a:p>
          <a:p>
            <a:pPr>
              <a:buNone/>
            </a:pPr>
            <a:endParaRPr lang="ru-RU" b="1" dirty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b="1" dirty="0"/>
              <a:t>а) вырубка, загрязнение бытовым мусором, браконьерство, неограниченное заготовление </a:t>
            </a:r>
            <a:r>
              <a:rPr lang="ru-RU" b="1" dirty="0" smtClean="0"/>
              <a:t>древесины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/>
              <a:t>б) распашка земель, неумеренный выпас скота, </a:t>
            </a:r>
            <a:r>
              <a:rPr lang="ru-RU" b="1" dirty="0" smtClean="0"/>
              <a:t>браконьерство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/>
              <a:t>в) загрязнение поверхности нефтью, браконьерство, неограниченный выпас оленей</a:t>
            </a:r>
            <a:r>
              <a:rPr lang="ru-RU" b="1" dirty="0" smtClean="0"/>
              <a:t>.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6600"/>
                </a:solidFill>
              </a:rPr>
              <a:t>   </a:t>
            </a:r>
            <a:r>
              <a:rPr lang="ru-RU" sz="4400" b="1" dirty="0" smtClean="0">
                <a:solidFill>
                  <a:srgbClr val="006600"/>
                </a:solidFill>
              </a:rPr>
              <a:t>12</a:t>
            </a:r>
            <a:r>
              <a:rPr lang="ru-RU" sz="4400" b="1" dirty="0" smtClean="0">
                <a:solidFill>
                  <a:srgbClr val="006600"/>
                </a:solidFill>
              </a:rPr>
              <a:t>. </a:t>
            </a:r>
            <a:r>
              <a:rPr lang="ru-RU" sz="4400" b="1" dirty="0">
                <a:solidFill>
                  <a:srgbClr val="006600"/>
                </a:solidFill>
              </a:rPr>
              <a:t>В </a:t>
            </a:r>
            <a:r>
              <a:rPr lang="ru-RU" sz="4400" b="1" dirty="0">
                <a:solidFill>
                  <a:srgbClr val="FF0000"/>
                </a:solidFill>
              </a:rPr>
              <a:t>Красную книгу </a:t>
            </a:r>
            <a:r>
              <a:rPr lang="ru-RU" sz="4400" b="1" dirty="0">
                <a:solidFill>
                  <a:srgbClr val="006600"/>
                </a:solidFill>
              </a:rPr>
              <a:t>занесены следующие степные растения и животные</a:t>
            </a:r>
            <a:r>
              <a:rPr lang="ru-RU" sz="4400" b="1" dirty="0" smtClean="0">
                <a:solidFill>
                  <a:srgbClr val="006600"/>
                </a:solidFill>
              </a:rPr>
              <a:t>:</a:t>
            </a:r>
          </a:p>
          <a:p>
            <a:pPr>
              <a:buNone/>
            </a:pPr>
            <a:r>
              <a:rPr lang="ru-RU" sz="4000" b="1" dirty="0" smtClean="0"/>
              <a:t>а</a:t>
            </a:r>
            <a:r>
              <a:rPr lang="ru-RU" sz="4000" b="1" dirty="0"/>
              <a:t>) кречет, </a:t>
            </a:r>
            <a:r>
              <a:rPr lang="ru-RU" sz="4000" b="1" dirty="0" err="1"/>
              <a:t>стерх</a:t>
            </a:r>
            <a:r>
              <a:rPr lang="ru-RU" sz="4000" b="1" dirty="0"/>
              <a:t>, </a:t>
            </a:r>
            <a:r>
              <a:rPr lang="ru-RU" sz="4000" b="1" dirty="0" err="1"/>
              <a:t>краснозобая</a:t>
            </a:r>
            <a:r>
              <a:rPr lang="ru-RU" sz="4000" b="1" dirty="0"/>
              <a:t> </a:t>
            </a:r>
            <a:r>
              <a:rPr lang="ru-RU" sz="4000" b="1" dirty="0" smtClean="0"/>
              <a:t>казарка</a:t>
            </a:r>
          </a:p>
          <a:p>
            <a:pPr>
              <a:buNone/>
            </a:pPr>
            <a:endParaRPr lang="ru-RU" sz="4000" b="1" dirty="0"/>
          </a:p>
          <a:p>
            <a:pPr>
              <a:buNone/>
            </a:pPr>
            <a:r>
              <a:rPr lang="ru-RU" sz="4000" b="1" dirty="0"/>
              <a:t>б) пион </a:t>
            </a:r>
            <a:r>
              <a:rPr lang="ru-RU" sz="4000" b="1" dirty="0" err="1"/>
              <a:t>тонколистный</a:t>
            </a:r>
            <a:r>
              <a:rPr lang="ru-RU" sz="4000" b="1" dirty="0"/>
              <a:t>, журавль-красавка, степная </a:t>
            </a:r>
            <a:r>
              <a:rPr lang="ru-RU" sz="4000" b="1" dirty="0" err="1" smtClean="0"/>
              <a:t>дыбка</a:t>
            </a:r>
            <a:endParaRPr lang="ru-RU" sz="4000" b="1" dirty="0" smtClean="0"/>
          </a:p>
          <a:p>
            <a:pPr>
              <a:buNone/>
            </a:pPr>
            <a:endParaRPr lang="ru-RU" sz="4000" b="1" dirty="0"/>
          </a:p>
          <a:p>
            <a:pPr>
              <a:buNone/>
            </a:pPr>
            <a:r>
              <a:rPr lang="ru-RU" sz="4000" b="1" dirty="0"/>
              <a:t>в) зубр, филин, женьшень.</a:t>
            </a:r>
          </a:p>
          <a:p>
            <a:pPr>
              <a:buNone/>
            </a:pPr>
            <a:r>
              <a:rPr lang="ru-RU" sz="4000" b="1" dirty="0"/>
              <a:t> </a:t>
            </a:r>
          </a:p>
          <a:p>
            <a:endParaRPr lang="ru-RU" sz="4000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sz="4800" b="1" dirty="0" smtClean="0">
                <a:solidFill>
                  <a:srgbClr val="006600"/>
                </a:solidFill>
              </a:rPr>
              <a:t>2. На </a:t>
            </a:r>
            <a:r>
              <a:rPr lang="ru-RU" sz="4800" b="1" dirty="0" smtClean="0">
                <a:solidFill>
                  <a:srgbClr val="006600"/>
                </a:solidFill>
              </a:rPr>
              <a:t>карте </a:t>
            </a:r>
            <a:r>
              <a:rPr lang="ru-RU" sz="4800" b="1" dirty="0">
                <a:solidFill>
                  <a:srgbClr val="006600"/>
                </a:solidFill>
              </a:rPr>
              <a:t>природных зон зона степей закрашена </a:t>
            </a:r>
            <a:r>
              <a:rPr lang="ru-RU" sz="4800" b="1" dirty="0" smtClean="0">
                <a:solidFill>
                  <a:srgbClr val="006600"/>
                </a:solidFill>
              </a:rPr>
              <a:t> …  </a:t>
            </a:r>
            <a:r>
              <a:rPr lang="ru-RU" sz="4800" b="1" dirty="0">
                <a:solidFill>
                  <a:srgbClr val="006600"/>
                </a:solidFill>
              </a:rPr>
              <a:t>цветом: </a:t>
            </a:r>
            <a:endParaRPr lang="ru-RU" sz="4800" b="1" dirty="0" smtClean="0">
              <a:solidFill>
                <a:srgbClr val="006600"/>
              </a:solidFill>
            </a:endParaRPr>
          </a:p>
          <a:p>
            <a:pPr lvl="0">
              <a:buNone/>
            </a:pPr>
            <a:endParaRPr lang="ru-RU" dirty="0"/>
          </a:p>
          <a:p>
            <a:pPr lvl="0" algn="ctr">
              <a:buNone/>
            </a:pPr>
            <a:r>
              <a:rPr lang="ru-RU" sz="4300" b="1" dirty="0" smtClean="0"/>
              <a:t> а)розовым   </a:t>
            </a:r>
          </a:p>
          <a:p>
            <a:pPr lvl="0" algn="ctr">
              <a:buNone/>
            </a:pPr>
            <a:endParaRPr lang="ru-RU" sz="4300" b="1" dirty="0" smtClean="0"/>
          </a:p>
          <a:p>
            <a:pPr lvl="0" algn="ctr">
              <a:buNone/>
            </a:pPr>
            <a:r>
              <a:rPr lang="ru-RU" sz="4300" b="1" dirty="0" smtClean="0"/>
              <a:t>  б) зеленым</a:t>
            </a:r>
          </a:p>
          <a:p>
            <a:pPr lvl="0" algn="ctr">
              <a:buNone/>
            </a:pPr>
            <a:r>
              <a:rPr lang="ru-RU" sz="4300" b="1" dirty="0" smtClean="0"/>
              <a:t> </a:t>
            </a:r>
          </a:p>
          <a:p>
            <a:pPr lvl="0" algn="ctr">
              <a:buNone/>
            </a:pPr>
            <a:r>
              <a:rPr lang="ru-RU" sz="4300" b="1" dirty="0"/>
              <a:t>в</a:t>
            </a:r>
            <a:r>
              <a:rPr lang="ru-RU" sz="4300" b="1" dirty="0" smtClean="0"/>
              <a:t>)желтым </a:t>
            </a:r>
          </a:p>
          <a:p>
            <a:pPr lvl="0" algn="ctr">
              <a:buNone/>
            </a:pPr>
            <a:r>
              <a:rPr lang="ru-RU" sz="4300" b="1" dirty="0" smtClean="0"/>
              <a:t>                             </a:t>
            </a:r>
          </a:p>
          <a:p>
            <a:pPr lvl="0" algn="ctr">
              <a:buNone/>
            </a:pPr>
            <a:r>
              <a:rPr lang="ru-RU" sz="4300" b="1" dirty="0" smtClean="0"/>
              <a:t>         г) </a:t>
            </a:r>
            <a:r>
              <a:rPr lang="ru-RU" sz="4300" b="1" dirty="0"/>
              <a:t>коричневым </a:t>
            </a:r>
          </a:p>
          <a:p>
            <a:pPr algn="ctr">
              <a:buNone/>
            </a:pPr>
            <a:r>
              <a:rPr lang="ru-RU" sz="3900" b="1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929718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6600"/>
                </a:solidFill>
              </a:rPr>
              <a:t>3. Что является природным богатством степей?</a:t>
            </a:r>
          </a:p>
          <a:p>
            <a:pPr>
              <a:buNone/>
            </a:pPr>
            <a:endParaRPr lang="ru-RU" sz="4000" b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4000" b="1" dirty="0" smtClean="0"/>
              <a:t>а) богатые перегноем чернозёмные почвы</a:t>
            </a:r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/>
              <a:t>б</a:t>
            </a:r>
            <a:r>
              <a:rPr lang="ru-RU" sz="4000" b="1" dirty="0" smtClean="0"/>
              <a:t>) густые леса</a:t>
            </a:r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/>
              <a:t>в</a:t>
            </a:r>
            <a:r>
              <a:rPr lang="ru-RU" sz="4000" b="1" dirty="0" smtClean="0"/>
              <a:t>) большое количество болот</a:t>
            </a:r>
          </a:p>
          <a:p>
            <a:pPr>
              <a:buNone/>
            </a:pPr>
            <a:endParaRPr lang="ru-RU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>
                <a:solidFill>
                  <a:srgbClr val="006600"/>
                </a:solidFill>
              </a:rPr>
              <a:t>4</a:t>
            </a:r>
            <a:r>
              <a:rPr lang="ru-RU" sz="4400" b="1" dirty="0" smtClean="0">
                <a:solidFill>
                  <a:srgbClr val="006600"/>
                </a:solidFill>
              </a:rPr>
              <a:t>. Главная причина безлесья этой природной зоны:</a:t>
            </a:r>
          </a:p>
          <a:p>
            <a:pPr>
              <a:buNone/>
            </a:pPr>
            <a:endParaRPr lang="ru-RU" sz="4000" b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4000" b="1" dirty="0" smtClean="0"/>
              <a:t>а</a:t>
            </a:r>
            <a:r>
              <a:rPr lang="ru-RU" sz="4000" b="1" dirty="0" smtClean="0"/>
              <a:t>) </a:t>
            </a:r>
            <a:r>
              <a:rPr lang="ru-RU" sz="4000" b="1" dirty="0" smtClean="0"/>
              <a:t>вырубка деревьев</a:t>
            </a:r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б</a:t>
            </a:r>
            <a:r>
              <a:rPr lang="ru-RU" sz="4000" b="1" dirty="0" smtClean="0"/>
              <a:t>) </a:t>
            </a:r>
            <a:r>
              <a:rPr lang="ru-RU" sz="4000" b="1" dirty="0" smtClean="0"/>
              <a:t>недостаток влаги</a:t>
            </a:r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в</a:t>
            </a:r>
            <a:r>
              <a:rPr lang="ru-RU" sz="4000" b="1" dirty="0" smtClean="0"/>
              <a:t>) </a:t>
            </a:r>
            <a:r>
              <a:rPr lang="ru-RU" sz="4000" b="1" dirty="0" err="1" smtClean="0"/>
              <a:t>вытаптывание</a:t>
            </a:r>
            <a:r>
              <a:rPr lang="ru-RU" sz="4000" b="1" dirty="0" smtClean="0"/>
              <a:t> животными</a:t>
            </a:r>
            <a:endParaRPr lang="ru-RU" sz="40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64371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sz="5700" b="1" dirty="0">
                <a:solidFill>
                  <a:srgbClr val="006600"/>
                </a:solidFill>
              </a:rPr>
              <a:t>5</a:t>
            </a:r>
            <a:r>
              <a:rPr lang="ru-RU" sz="5700" b="1" dirty="0" smtClean="0">
                <a:solidFill>
                  <a:srgbClr val="006600"/>
                </a:solidFill>
              </a:rPr>
              <a:t>. Характерный </a:t>
            </a:r>
            <a:r>
              <a:rPr lang="ru-RU" sz="5700" b="1" dirty="0">
                <a:solidFill>
                  <a:srgbClr val="006600"/>
                </a:solidFill>
              </a:rPr>
              <a:t>признак зоны степей – это </a:t>
            </a:r>
            <a:r>
              <a:rPr lang="ru-RU" sz="5700" b="1" dirty="0" smtClean="0">
                <a:solidFill>
                  <a:srgbClr val="006600"/>
                </a:solidFill>
              </a:rPr>
              <a:t>…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sz="5200" b="1" dirty="0" smtClean="0"/>
              <a:t>а</a:t>
            </a:r>
            <a:r>
              <a:rPr lang="ru-RU" sz="5200" b="1" dirty="0" smtClean="0"/>
              <a:t>) </a:t>
            </a:r>
            <a:r>
              <a:rPr lang="ru-RU" sz="5200" b="1" dirty="0" smtClean="0"/>
              <a:t>сплошной </a:t>
            </a:r>
            <a:r>
              <a:rPr lang="ru-RU" sz="5200" b="1" dirty="0"/>
              <a:t>травянистый растительный покров </a:t>
            </a:r>
            <a:endParaRPr lang="ru-RU" sz="5200" b="1" dirty="0" smtClean="0"/>
          </a:p>
          <a:p>
            <a:pPr lvl="0">
              <a:buNone/>
            </a:pPr>
            <a:endParaRPr lang="ru-RU" sz="5200" b="1" dirty="0"/>
          </a:p>
          <a:p>
            <a:pPr lvl="0">
              <a:buNone/>
            </a:pPr>
            <a:r>
              <a:rPr lang="ru-RU" sz="5200" b="1" dirty="0" smtClean="0"/>
              <a:t>б</a:t>
            </a:r>
            <a:r>
              <a:rPr lang="ru-RU" sz="5200" b="1" dirty="0" smtClean="0"/>
              <a:t>) </a:t>
            </a:r>
            <a:r>
              <a:rPr lang="ru-RU" sz="5200" b="1" dirty="0" smtClean="0"/>
              <a:t>отсутствие </a:t>
            </a:r>
            <a:r>
              <a:rPr lang="ru-RU" sz="5200" b="1" dirty="0"/>
              <a:t>сплошного растительного покрова </a:t>
            </a:r>
            <a:endParaRPr lang="ru-RU" sz="5200" b="1" dirty="0" smtClean="0"/>
          </a:p>
          <a:p>
            <a:pPr lvl="0">
              <a:buNone/>
            </a:pPr>
            <a:endParaRPr lang="ru-RU" sz="5200" b="1" dirty="0"/>
          </a:p>
          <a:p>
            <a:pPr lvl="0">
              <a:buNone/>
            </a:pPr>
            <a:r>
              <a:rPr lang="ru-RU" sz="5200" b="1" dirty="0" smtClean="0"/>
              <a:t>в</a:t>
            </a:r>
            <a:r>
              <a:rPr lang="ru-RU" sz="5200" b="1" dirty="0" smtClean="0"/>
              <a:t>) </a:t>
            </a:r>
            <a:r>
              <a:rPr lang="ru-RU" sz="5200" b="1" dirty="0" smtClean="0"/>
              <a:t>обилие </a:t>
            </a:r>
            <a:r>
              <a:rPr lang="ru-RU" sz="5200" b="1" dirty="0"/>
              <a:t>мхов, лишайников, кустарников </a:t>
            </a:r>
          </a:p>
          <a:p>
            <a:pPr>
              <a:buNone/>
            </a:pPr>
            <a:r>
              <a:rPr lang="ru-RU" sz="3900" b="1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>
                <a:solidFill>
                  <a:srgbClr val="006600"/>
                </a:solidFill>
              </a:rPr>
              <a:t>6</a:t>
            </a:r>
            <a:r>
              <a:rPr lang="ru-RU" sz="4400" b="1" dirty="0" smtClean="0">
                <a:solidFill>
                  <a:srgbClr val="006600"/>
                </a:solidFill>
              </a:rPr>
              <a:t>. Какое время года благоприятно для степных растений?</a:t>
            </a:r>
          </a:p>
          <a:p>
            <a:pPr algn="ctr">
              <a:buNone/>
            </a:pPr>
            <a:r>
              <a:rPr lang="ru-RU" sz="4000" b="1" dirty="0" smtClean="0"/>
              <a:t>  </a:t>
            </a:r>
            <a:r>
              <a:rPr lang="ru-RU" sz="4000" b="1" dirty="0" smtClean="0"/>
              <a:t>а</a:t>
            </a:r>
            <a:r>
              <a:rPr lang="ru-RU" sz="4000" b="1" dirty="0" smtClean="0"/>
              <a:t>)  </a:t>
            </a:r>
            <a:r>
              <a:rPr lang="ru-RU" sz="4000" b="1" dirty="0" smtClean="0"/>
              <a:t>зима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/>
              <a:t>  </a:t>
            </a:r>
            <a:r>
              <a:rPr lang="ru-RU" sz="4000" b="1" dirty="0" smtClean="0"/>
              <a:t>б) </a:t>
            </a:r>
            <a:r>
              <a:rPr lang="ru-RU" sz="4000" b="1" dirty="0" smtClean="0"/>
              <a:t>весна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/>
              <a:t>в</a:t>
            </a:r>
            <a:r>
              <a:rPr lang="ru-RU" sz="4000" b="1" dirty="0" smtClean="0"/>
              <a:t>) </a:t>
            </a:r>
            <a:r>
              <a:rPr lang="ru-RU" sz="4000" b="1" dirty="0" smtClean="0"/>
              <a:t>лето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/>
              <a:t>  </a:t>
            </a:r>
            <a:r>
              <a:rPr lang="ru-RU" sz="4000" b="1" dirty="0" smtClean="0"/>
              <a:t>г) </a:t>
            </a:r>
            <a:r>
              <a:rPr lang="ru-RU" sz="4000" b="1" dirty="0" smtClean="0"/>
              <a:t>осень</a:t>
            </a:r>
            <a:endParaRPr lang="ru-RU" sz="40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4400" b="1" dirty="0" smtClean="0">
                <a:solidFill>
                  <a:srgbClr val="006600"/>
                </a:solidFill>
              </a:rPr>
              <a:t>7. К </a:t>
            </a:r>
            <a:r>
              <a:rPr lang="ru-RU" sz="4400" b="1" dirty="0">
                <a:solidFill>
                  <a:srgbClr val="006600"/>
                </a:solidFill>
              </a:rPr>
              <a:t>степным птицам относятся… </a:t>
            </a:r>
            <a:endParaRPr lang="ru-RU" sz="4400" b="1" dirty="0" smtClean="0">
              <a:solidFill>
                <a:srgbClr val="006600"/>
              </a:solidFill>
            </a:endParaRP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sz="4000" b="1" dirty="0" smtClean="0"/>
              <a:t>а</a:t>
            </a:r>
            <a:r>
              <a:rPr lang="ru-RU" sz="4000" b="1" dirty="0" smtClean="0"/>
              <a:t>) </a:t>
            </a:r>
            <a:r>
              <a:rPr lang="ru-RU" sz="4000" b="1" dirty="0" smtClean="0"/>
              <a:t>белые </a:t>
            </a:r>
            <a:r>
              <a:rPr lang="ru-RU" sz="4000" b="1" dirty="0"/>
              <a:t>журавли, </a:t>
            </a:r>
            <a:r>
              <a:rPr lang="ru-RU" sz="4000" b="1" dirty="0" err="1"/>
              <a:t>краснозобые</a:t>
            </a:r>
            <a:r>
              <a:rPr lang="ru-RU" sz="4000" b="1" dirty="0"/>
              <a:t> казарки, розовые чайки </a:t>
            </a:r>
            <a:endParaRPr lang="ru-RU" sz="4000" b="1" dirty="0" smtClean="0"/>
          </a:p>
          <a:p>
            <a:pPr lvl="0">
              <a:buNone/>
            </a:pPr>
            <a:endParaRPr lang="ru-RU" sz="4000" b="1" dirty="0"/>
          </a:p>
          <a:p>
            <a:pPr lvl="0">
              <a:buNone/>
            </a:pPr>
            <a:r>
              <a:rPr lang="ru-RU" sz="4000" b="1" dirty="0" smtClean="0"/>
              <a:t>б</a:t>
            </a:r>
            <a:r>
              <a:rPr lang="ru-RU" sz="4000" b="1" dirty="0" smtClean="0"/>
              <a:t>) </a:t>
            </a:r>
            <a:r>
              <a:rPr lang="ru-RU" sz="4000" b="1" dirty="0" smtClean="0"/>
              <a:t>ястребы</a:t>
            </a:r>
            <a:r>
              <a:rPr lang="ru-RU" sz="4000" b="1" dirty="0"/>
              <a:t>, кедровки, сойки </a:t>
            </a:r>
            <a:endParaRPr lang="ru-RU" sz="4000" b="1" dirty="0" smtClean="0"/>
          </a:p>
          <a:p>
            <a:pPr lvl="0">
              <a:buNone/>
            </a:pPr>
            <a:endParaRPr lang="ru-RU" sz="4000" b="1" dirty="0"/>
          </a:p>
          <a:p>
            <a:pPr lvl="0">
              <a:buNone/>
            </a:pPr>
            <a:r>
              <a:rPr lang="ru-RU" sz="4000" b="1" dirty="0" smtClean="0"/>
              <a:t>в</a:t>
            </a:r>
            <a:r>
              <a:rPr lang="ru-RU" sz="4000" b="1" dirty="0" smtClean="0"/>
              <a:t>) </a:t>
            </a:r>
            <a:r>
              <a:rPr lang="ru-RU" sz="4000" b="1" dirty="0" smtClean="0"/>
              <a:t>журавли </a:t>
            </a:r>
            <a:r>
              <a:rPr lang="ru-RU" sz="4000" b="1" dirty="0"/>
              <a:t>– красавки, дрофы, пустельги </a:t>
            </a:r>
          </a:p>
          <a:p>
            <a:pPr>
              <a:buNone/>
            </a:pPr>
            <a:r>
              <a:rPr lang="ru-RU" sz="3600" b="1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120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4400" b="1" dirty="0">
                <a:solidFill>
                  <a:srgbClr val="006600"/>
                </a:solidFill>
              </a:rPr>
              <a:t>8</a:t>
            </a:r>
            <a:r>
              <a:rPr lang="ru-RU" sz="4400" b="1" dirty="0" smtClean="0">
                <a:solidFill>
                  <a:srgbClr val="006600"/>
                </a:solidFill>
              </a:rPr>
              <a:t>. Для </a:t>
            </a:r>
            <a:r>
              <a:rPr lang="ru-RU" sz="4400" b="1" dirty="0">
                <a:solidFill>
                  <a:srgbClr val="006600"/>
                </a:solidFill>
              </a:rPr>
              <a:t>растений степи характерны</a:t>
            </a:r>
            <a:r>
              <a:rPr lang="ru-RU" sz="4400" b="1" dirty="0" smtClean="0">
                <a:solidFill>
                  <a:srgbClr val="006600"/>
                </a:solidFill>
              </a:rPr>
              <a:t>:</a:t>
            </a:r>
            <a:endParaRPr lang="ru-RU" sz="4400" b="1" dirty="0" smtClean="0">
              <a:solidFill>
                <a:srgbClr val="006600"/>
              </a:solidFill>
            </a:endParaRPr>
          </a:p>
          <a:p>
            <a:pPr lvl="0">
              <a:buNone/>
            </a:pPr>
            <a:endParaRPr lang="ru-RU" sz="4000" dirty="0">
              <a:solidFill>
                <a:srgbClr val="006600"/>
              </a:solidFill>
            </a:endParaRPr>
          </a:p>
          <a:p>
            <a:pPr lvl="0">
              <a:buNone/>
            </a:pPr>
            <a:r>
              <a:rPr lang="ru-RU" sz="3600" b="1" dirty="0" smtClean="0"/>
              <a:t>а</a:t>
            </a:r>
            <a:r>
              <a:rPr lang="ru-RU" sz="3600" b="1" dirty="0" smtClean="0"/>
              <a:t>) стелющиеся </a:t>
            </a:r>
            <a:r>
              <a:rPr lang="ru-RU" sz="3600" b="1" dirty="0"/>
              <a:t>корни, крупные листья </a:t>
            </a:r>
            <a:endParaRPr lang="ru-RU" sz="3600" b="1" dirty="0" smtClean="0"/>
          </a:p>
          <a:p>
            <a:pPr lvl="0">
              <a:buNone/>
            </a:pPr>
            <a:endParaRPr lang="ru-RU" sz="3600" b="1" dirty="0"/>
          </a:p>
          <a:p>
            <a:pPr lvl="0">
              <a:buNone/>
            </a:pPr>
            <a:r>
              <a:rPr lang="ru-RU" sz="3600" b="1" dirty="0" smtClean="0"/>
              <a:t>б</a:t>
            </a:r>
            <a:r>
              <a:rPr lang="ru-RU" sz="3600" b="1" dirty="0" smtClean="0"/>
              <a:t>) длинные </a:t>
            </a:r>
            <a:r>
              <a:rPr lang="ru-RU" sz="3600" b="1" dirty="0"/>
              <a:t>корни, мясистые стебли, листья – колючки </a:t>
            </a:r>
            <a:endParaRPr lang="ru-RU" sz="3600" b="1" dirty="0" smtClean="0"/>
          </a:p>
          <a:p>
            <a:pPr lvl="0">
              <a:buNone/>
            </a:pPr>
            <a:endParaRPr lang="ru-RU" sz="3600" b="1" dirty="0"/>
          </a:p>
          <a:p>
            <a:pPr lvl="0">
              <a:buNone/>
            </a:pPr>
            <a:r>
              <a:rPr lang="ru-RU" sz="3600" b="1" dirty="0" smtClean="0"/>
              <a:t>в</a:t>
            </a:r>
            <a:r>
              <a:rPr lang="ru-RU" sz="3600" b="1" dirty="0" smtClean="0"/>
              <a:t>) корни </a:t>
            </a:r>
            <a:r>
              <a:rPr lang="ru-RU" sz="3600" b="1" dirty="0"/>
              <a:t>– луковицы или пучки, узкие тонкие листья или толстые мясистые стебли и такие же листья. </a:t>
            </a:r>
          </a:p>
          <a:p>
            <a:endParaRPr lang="ru-RU" sz="3600" b="1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sz="5200" b="1" dirty="0">
                <a:solidFill>
                  <a:srgbClr val="006600"/>
                </a:solidFill>
              </a:rPr>
              <a:t>9</a:t>
            </a:r>
            <a:r>
              <a:rPr lang="ru-RU" sz="5200" b="1" dirty="0" smtClean="0">
                <a:solidFill>
                  <a:srgbClr val="006600"/>
                </a:solidFill>
              </a:rPr>
              <a:t>. Какая </a:t>
            </a:r>
            <a:r>
              <a:rPr lang="ru-RU" sz="5200" b="1" dirty="0">
                <a:solidFill>
                  <a:srgbClr val="006600"/>
                </a:solidFill>
              </a:rPr>
              <a:t>из </a:t>
            </a:r>
            <a:r>
              <a:rPr lang="ru-RU" sz="5200" b="1" dirty="0" smtClean="0">
                <a:solidFill>
                  <a:srgbClr val="006600"/>
                </a:solidFill>
              </a:rPr>
              <a:t>цепей </a:t>
            </a:r>
            <a:r>
              <a:rPr lang="ru-RU" sz="5200" b="1" dirty="0">
                <a:solidFill>
                  <a:srgbClr val="006600"/>
                </a:solidFill>
              </a:rPr>
              <a:t>питания характерна для степи: </a:t>
            </a:r>
            <a:endParaRPr lang="ru-RU" sz="5200" b="1" dirty="0" smtClean="0">
              <a:solidFill>
                <a:srgbClr val="006600"/>
              </a:solidFill>
            </a:endParaRPr>
          </a:p>
          <a:p>
            <a:pPr lvl="0">
              <a:buNone/>
            </a:pPr>
            <a:endParaRPr lang="ru-RU" sz="4300" dirty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4600" b="1" dirty="0" smtClean="0"/>
              <a:t>а) </a:t>
            </a:r>
            <a:r>
              <a:rPr lang="ru-RU" sz="4600" b="1" dirty="0"/>
              <a:t>ежевика →  лемминг  →   песец </a:t>
            </a:r>
            <a:endParaRPr lang="ru-RU" sz="4600" b="1" dirty="0" smtClean="0"/>
          </a:p>
          <a:p>
            <a:pPr>
              <a:buNone/>
            </a:pPr>
            <a:endParaRPr lang="ru-RU" sz="4600" b="1" dirty="0"/>
          </a:p>
          <a:p>
            <a:pPr>
              <a:buNone/>
            </a:pPr>
            <a:r>
              <a:rPr lang="ru-RU" sz="4600" b="1" dirty="0" smtClean="0"/>
              <a:t>б) </a:t>
            </a:r>
            <a:r>
              <a:rPr lang="ru-RU" sz="4600" b="1" dirty="0"/>
              <a:t>водоросли   →    рачки   →   сайка  </a:t>
            </a:r>
            <a:r>
              <a:rPr lang="ru-RU" sz="4600" b="1" dirty="0" smtClean="0"/>
              <a:t>→</a:t>
            </a:r>
          </a:p>
          <a:p>
            <a:pPr>
              <a:buNone/>
            </a:pPr>
            <a:r>
              <a:rPr lang="ru-RU" sz="4600" b="1" dirty="0" smtClean="0"/>
              <a:t>    </a:t>
            </a:r>
            <a:r>
              <a:rPr lang="ru-RU" sz="4600" b="1" dirty="0"/>
              <a:t>гагарка </a:t>
            </a:r>
            <a:endParaRPr lang="ru-RU" sz="4600" b="1" dirty="0" smtClean="0"/>
          </a:p>
          <a:p>
            <a:pPr>
              <a:buNone/>
            </a:pPr>
            <a:endParaRPr lang="ru-RU" sz="4600" b="1" dirty="0"/>
          </a:p>
          <a:p>
            <a:pPr>
              <a:buNone/>
            </a:pPr>
            <a:r>
              <a:rPr lang="ru-RU" sz="4600" b="1" dirty="0" smtClean="0"/>
              <a:t>в) </a:t>
            </a:r>
            <a:r>
              <a:rPr lang="ru-RU" sz="4600" b="1" dirty="0"/>
              <a:t>растения  →  заяц – беляк  →    рысь </a:t>
            </a:r>
            <a:endParaRPr lang="ru-RU" sz="4600" b="1" dirty="0" smtClean="0"/>
          </a:p>
          <a:p>
            <a:pPr>
              <a:buNone/>
            </a:pPr>
            <a:endParaRPr lang="ru-RU" sz="4600" b="1" dirty="0"/>
          </a:p>
          <a:p>
            <a:pPr>
              <a:buNone/>
            </a:pPr>
            <a:r>
              <a:rPr lang="ru-RU" sz="4600" b="1" dirty="0" smtClean="0"/>
              <a:t>г) </a:t>
            </a:r>
            <a:r>
              <a:rPr lang="ru-RU" sz="4600" b="1" dirty="0"/>
              <a:t>зерно →   суслик  →    орел – беркут </a:t>
            </a:r>
          </a:p>
          <a:p>
            <a:pPr>
              <a:buNone/>
            </a:pPr>
            <a:r>
              <a:rPr lang="ru-RU" sz="42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373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Зона степей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Зона степей</dc:title>
  <dc:creator>Marina</dc:creator>
  <cp:lastModifiedBy>Marina</cp:lastModifiedBy>
  <cp:revision>7</cp:revision>
  <dcterms:created xsi:type="dcterms:W3CDTF">2013-02-06T18:57:25Z</dcterms:created>
  <dcterms:modified xsi:type="dcterms:W3CDTF">2013-02-09T10:57:19Z</dcterms:modified>
</cp:coreProperties>
</file>