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  <p:sldId id="261" r:id="rId4"/>
    <p:sldId id="263" r:id="rId5"/>
    <p:sldId id="265" r:id="rId6"/>
    <p:sldId id="266" r:id="rId7"/>
    <p:sldId id="267" r:id="rId8"/>
    <p:sldId id="272" r:id="rId9"/>
    <p:sldId id="269" r:id="rId10"/>
    <p:sldId id="270" r:id="rId11"/>
    <p:sldId id="273" r:id="rId12"/>
    <p:sldId id="275" r:id="rId13"/>
    <p:sldId id="278" r:id="rId14"/>
    <p:sldId id="280" r:id="rId15"/>
    <p:sldId id="282" r:id="rId16"/>
    <p:sldId id="285" r:id="rId17"/>
    <p:sldId id="287" r:id="rId18"/>
    <p:sldId id="289" r:id="rId19"/>
    <p:sldId id="290" r:id="rId20"/>
    <p:sldId id="291" r:id="rId21"/>
    <p:sldId id="29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0810A99-E9DC-4E58-85CA-4E72CBDEB777}" type="datetimeFigureOut">
              <a:rPr lang="ru-RU" smtClean="0"/>
              <a:pPr/>
              <a:t>08.01.2016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AE55D2F-A67A-4C60-9A01-BDE48E01A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86;&#1090;&#1082;&#1088;&#1099;&#1090;&#1099;&#1081;%20&#1091;&#1088;&#1086;&#1082;\&#1057;&#1091;&#1087;&#1077;&#1088;%20&#1092;&#1080;&#1079;&#1082;&#1091;&#1083;&#1100;&#1090;&#1084;&#1080;&#1085;&#1091;&#1090;&#1082;&#1072;%20&#1076;&#1083;&#1103;%20&#1091;&#1088;&#1086;&#1082;&#1072;.mp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214422"/>
            <a:ext cx="90011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Фразеологизмы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лексическое средство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выразительности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упер физкультминутка для урок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60325" y="847725"/>
            <a:ext cx="9175750" cy="5160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С УЧЕБНИКОМ: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упражнение 424 на странице 166 </a:t>
            </a: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составить предложения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записать в тетрадь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Лингвисты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1,2 картинка</a:t>
            </a:r>
            <a:endParaRPr lang="ru-RU" sz="3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Знатоки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3,4 картинка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2000250"/>
            <a:ext cx="7700962" cy="12858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  <a:t>Почему мы так говорим</a:t>
            </a:r>
            <a:b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</a:br>
            <a:endParaRPr lang="ru-RU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5661025"/>
            <a:ext cx="8243888" cy="73818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ru-RU" sz="2000" b="1" smtClean="0">
                <a:solidFill>
                  <a:srgbClr val="0070C0"/>
                </a:solidFill>
              </a:rPr>
              <a:t>Учитель русского языка  и литературы </a:t>
            </a:r>
          </a:p>
          <a:p>
            <a:pPr eaLnBrk="1" hangingPunct="1">
              <a:buFontTx/>
              <a:buNone/>
            </a:pPr>
            <a:r>
              <a:rPr lang="ru-RU" sz="2000" b="1" smtClean="0">
                <a:solidFill>
                  <a:srgbClr val="0070C0"/>
                </a:solidFill>
              </a:rPr>
              <a:t>Скромак  Ольга  Васильевна</a:t>
            </a:r>
          </a:p>
        </p:txBody>
      </p:sp>
      <p:pic>
        <p:nvPicPr>
          <p:cNvPr id="2052" name="Рисунок 4" descr="c01eff3bfb733180fd4e039cb7d1fddb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3" y="2286000"/>
            <a:ext cx="78581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E:\d31_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5" y="3286125"/>
            <a:ext cx="1357313" cy="198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E:\d35_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571500"/>
            <a:ext cx="201453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" descr="E:\d30_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25" y="642938"/>
            <a:ext cx="24193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3763" y="582613"/>
            <a:ext cx="7356475" cy="1982787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  <a:t>Попасть в переплёт</a:t>
            </a:r>
            <a:br>
              <a:rPr lang="ru-RU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1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2400" b="1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2800" b="1" i="1" dirty="0" smtClean="0">
                <a:solidFill>
                  <a:srgbClr val="0070C0"/>
                </a:solidFill>
                <a:latin typeface="+mn-lt"/>
              </a:rPr>
              <a:t>Переплёт - сплетённая из веток </a:t>
            </a:r>
            <a:r>
              <a:rPr lang="en-US" sz="2800" b="1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2800" b="1" i="1" dirty="0" smtClean="0">
                <a:solidFill>
                  <a:srgbClr val="0070C0"/>
                </a:solidFill>
                <a:latin typeface="+mn-lt"/>
              </a:rPr>
              <a:t>ловушка для рыб. </a:t>
            </a:r>
            <a:endParaRPr lang="ru-RU" sz="2800" b="1" i="1" dirty="0" smtClean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4099" name="Picture 2" descr="E:\d30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2019" y="1341437"/>
            <a:ext cx="4826000" cy="2565400"/>
          </a:xfrm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68313" y="2636838"/>
            <a:ext cx="81359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rgbClr val="00B050"/>
                </a:solidFill>
                <a:latin typeface="Monotype Corsiva" pitchFamily="66" charset="0"/>
              </a:rPr>
              <a:t>Попасть в переплёт – попасть  в затруднительное , опасное или неприятное положение.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47713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Коломенская верста</a:t>
            </a:r>
          </a:p>
        </p:txBody>
      </p:sp>
      <p:pic>
        <p:nvPicPr>
          <p:cNvPr id="5123" name="Picture 2" descr="E:\d31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2071688"/>
            <a:ext cx="2293937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071813" y="1570038"/>
            <a:ext cx="5429250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69875" algn="ctr" eaLnBrk="0" hangingPunct="0"/>
            <a:r>
              <a:rPr lang="ru-RU" sz="2800" b="1">
                <a:solidFill>
                  <a:srgbClr val="0070C0"/>
                </a:solidFill>
                <a:latin typeface="Monotype Corsiva" pitchFamily="66" charset="0"/>
                <a:cs typeface="Times New Roman" pitchFamily="18" charset="0"/>
              </a:rPr>
              <a:t>В своё время царь Алексей Михайлович расставил от Москвы до своей любимой летней дачи в селе Коломенском высокие столбы — вёрсты, которых в России тогда ещё не бывало. </a:t>
            </a:r>
            <a:endParaRPr lang="en-US" sz="2800" b="1">
              <a:solidFill>
                <a:srgbClr val="0070C0"/>
              </a:solidFill>
              <a:latin typeface="Monotype Corsiva" pitchFamily="66" charset="0"/>
              <a:cs typeface="Times New Roman" pitchFamily="18" charset="0"/>
            </a:endParaRPr>
          </a:p>
          <a:p>
            <a:pPr indent="269875" algn="ctr" eaLnBrk="0" hangingPunct="0"/>
            <a:endParaRPr lang="en-US" sz="2800" b="1">
              <a:solidFill>
                <a:srgbClr val="0070C0"/>
              </a:solidFill>
              <a:latin typeface="Monotype Corsiva" pitchFamily="66" charset="0"/>
              <a:cs typeface="Times New Roman" pitchFamily="18" charset="0"/>
            </a:endParaRPr>
          </a:p>
          <a:p>
            <a:pPr indent="269875" algn="ctr" eaLnBrk="0" hangingPunct="0"/>
            <a:r>
              <a:rPr lang="ru-RU" sz="2800" b="1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Позже и о высоком, долговязом человеке стали говорить: </a:t>
            </a:r>
            <a:r>
              <a:rPr lang="ru-RU" sz="2800" b="1" i="1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ростом с коломенскую  версту.</a:t>
            </a:r>
            <a:endParaRPr lang="ru-RU" sz="2800" b="1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642938" y="642938"/>
            <a:ext cx="7772400" cy="6429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b="1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b="1" smtClean="0">
                <a:solidFill>
                  <a:srgbClr val="FF0000"/>
                </a:solidFill>
                <a:latin typeface="Cambria" pitchFamily="18" charset="0"/>
              </a:rPr>
              <a:t>Гол как сокол</a:t>
            </a:r>
            <a:br>
              <a:rPr lang="ru-RU" b="1" smtClean="0">
                <a:solidFill>
                  <a:srgbClr val="FF0000"/>
                </a:solidFill>
                <a:latin typeface="Cambria" pitchFamily="18" charset="0"/>
              </a:rPr>
            </a:br>
            <a:endParaRPr lang="ru-RU" b="1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642938" y="1500188"/>
            <a:ext cx="7889875" cy="23574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ru-RU" sz="2800" b="1" smtClean="0">
                <a:solidFill>
                  <a:srgbClr val="0070C0"/>
                </a:solidFill>
              </a:rPr>
              <a:t>Сокол</a:t>
            </a:r>
            <a:r>
              <a:rPr lang="en-US" sz="2800" b="1" smtClean="0">
                <a:solidFill>
                  <a:srgbClr val="0070C0"/>
                </a:solidFill>
              </a:rPr>
              <a:t> </a:t>
            </a:r>
            <a:r>
              <a:rPr lang="ru-RU" sz="2800" b="1" smtClean="0">
                <a:solidFill>
                  <a:srgbClr val="0070C0"/>
                </a:solidFill>
              </a:rPr>
              <a:t>-</a:t>
            </a:r>
            <a:r>
              <a:rPr lang="en-US" sz="2800" b="1" smtClean="0">
                <a:solidFill>
                  <a:srgbClr val="0070C0"/>
                </a:solidFill>
              </a:rPr>
              <a:t> </a:t>
            </a:r>
            <a:r>
              <a:rPr lang="ru-RU" sz="2800" b="1" smtClean="0">
                <a:solidFill>
                  <a:srgbClr val="0070C0"/>
                </a:solidFill>
              </a:rPr>
              <a:t>старинное военное стенобитное орудие.</a:t>
            </a:r>
            <a:r>
              <a:rPr lang="en-US" sz="2800" b="1" smtClean="0">
                <a:solidFill>
                  <a:srgbClr val="0070C0"/>
                </a:solidFill>
              </a:rPr>
              <a:t>  </a:t>
            </a:r>
            <a:r>
              <a:rPr lang="ru-RU" sz="2800" b="1" smtClean="0">
                <a:solidFill>
                  <a:srgbClr val="0070C0"/>
                </a:solidFill>
              </a:rPr>
              <a:t>Это была совершенно гладкая («голая») чугунная болванка, закреплённая на цепях.  </a:t>
            </a:r>
          </a:p>
          <a:p>
            <a:pPr eaLnBrk="1" hangingPunct="1">
              <a:buFontTx/>
              <a:buNone/>
            </a:pPr>
            <a:endParaRPr lang="en-US" sz="800" b="1" smtClean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US" sz="800" b="1" smtClean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r>
              <a:rPr lang="ru-RU" sz="2800" b="1" smtClean="0">
                <a:solidFill>
                  <a:srgbClr val="00B050"/>
                </a:solidFill>
              </a:rPr>
              <a:t>Гол как сокол –  очень бедный, нищий.</a:t>
            </a:r>
          </a:p>
        </p:txBody>
      </p:sp>
      <p:pic>
        <p:nvPicPr>
          <p:cNvPr id="7172" name="Picture 2" descr="E:\d35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3860800"/>
            <a:ext cx="44450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57225" y="549275"/>
            <a:ext cx="7772400" cy="604838"/>
          </a:xfrm>
        </p:spPr>
        <p:txBody>
          <a:bodyPr>
            <a:normAutofit fontScale="90000"/>
          </a:bodyPr>
          <a:lstStyle/>
          <a:p>
            <a:r>
              <a:rPr lang="ru-RU" smtClean="0"/>
              <a:t> 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b="1" smtClean="0">
                <a:solidFill>
                  <a:srgbClr val="FF0000"/>
                </a:solidFill>
                <a:latin typeface="Cambria" pitchFamily="18" charset="0"/>
              </a:rPr>
              <a:t>Бить баклуши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b="1" smtClean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ru-RU" sz="2400" b="1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sz="2400" b="1" smtClean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ru-RU" sz="2400" b="1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sz="2400" b="1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</a:p>
        </p:txBody>
      </p:sp>
      <p:pic>
        <p:nvPicPr>
          <p:cNvPr id="10243" name="Picture 2" descr="E:\@@164093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9131" y="1852612"/>
            <a:ext cx="2771775" cy="1543050"/>
          </a:xfrm>
          <a:noFill/>
        </p:spPr>
      </p:pic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539750" y="1341438"/>
            <a:ext cx="813593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70C0"/>
                </a:solidFill>
                <a:latin typeface="Monotype Corsiva" pitchFamily="66" charset="0"/>
              </a:rPr>
              <a:t>Баклушей называлась деревянная чурка, из которой вырезали ложки, посуду и другие деревянные  изделия . Колоть (бить) баклушу считалось лёгким делом, которое обычно поручалось старикам или детям.                                                                                   </a:t>
            </a:r>
            <a:endParaRPr lang="ru-RU" sz="2800" b="1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539750" y="3157538"/>
            <a:ext cx="81359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B050"/>
                </a:solidFill>
                <a:latin typeface="Monotype Corsiva" pitchFamily="66" charset="0"/>
              </a:rPr>
              <a:t>Отсюда  «</a:t>
            </a:r>
            <a:r>
              <a:rPr lang="ru-RU" sz="2800" b="1" i="1">
                <a:solidFill>
                  <a:srgbClr val="00B050"/>
                </a:solidFill>
                <a:latin typeface="Monotype Corsiva" pitchFamily="66" charset="0"/>
              </a:rPr>
              <a:t>бить баклуши</a:t>
            </a:r>
            <a:r>
              <a:rPr lang="ru-RU" sz="2800" b="1">
                <a:solidFill>
                  <a:srgbClr val="00B050"/>
                </a:solidFill>
                <a:latin typeface="Monotype Corsiva" pitchFamily="66" charset="0"/>
              </a:rPr>
              <a:t> » — заниматься пустяками, бездельничать.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772400" cy="819150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Cambria" pitchFamily="18" charset="0"/>
              </a:rPr>
              <a:t>На воре шапка горит </a:t>
            </a:r>
          </a:p>
        </p:txBody>
      </p:sp>
      <p:pic>
        <p:nvPicPr>
          <p:cNvPr id="11267" name="Picture 2" descr="E:\1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4305300"/>
            <a:ext cx="2652712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Прямоугольник 3"/>
          <p:cNvSpPr>
            <a:spLocks noChangeArrowheads="1"/>
          </p:cNvSpPr>
          <p:nvPr/>
        </p:nvSpPr>
        <p:spPr bwMode="auto">
          <a:xfrm>
            <a:off x="500063" y="1196975"/>
            <a:ext cx="81438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70C0"/>
                </a:solidFill>
                <a:latin typeface="Monotype Corsiva" pitchFamily="66" charset="0"/>
              </a:rPr>
              <a:t>Происходит это выражение от  анекдота. На базаре искали однажды вора, не смогли найти и обратились к знахарю. Знахарь  крикнул в  толпу: «Поглядите, на  воре шапка  горит!» Какой-то человек невольно схватился за  голову. Он  и оказался вором.                                                                                                           </a:t>
            </a:r>
            <a:endParaRPr lang="ru-RU" sz="2800" b="1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11269" name="Прямоугольник 1"/>
          <p:cNvSpPr>
            <a:spLocks noChangeArrowheads="1"/>
          </p:cNvSpPr>
          <p:nvPr/>
        </p:nvSpPr>
        <p:spPr bwMode="auto">
          <a:xfrm>
            <a:off x="465138" y="3381375"/>
            <a:ext cx="8178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B050"/>
                </a:solidFill>
                <a:latin typeface="Monotype Corsiva" pitchFamily="66" charset="0"/>
              </a:rPr>
              <a:t>С тех пор так говорят о человеке, который невольно выдаёт  себя нечаянным словом или движением.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57225" y="188913"/>
            <a:ext cx="7772400" cy="1143000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  <a:latin typeface="Cambria" pitchFamily="18" charset="0"/>
              </a:rPr>
              <a:t>Зарубить на носу</a:t>
            </a:r>
          </a:p>
        </p:txBody>
      </p:sp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2911475" y="1125538"/>
            <a:ext cx="5764213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ru-RU" dirty="0"/>
          </a:p>
          <a:p>
            <a:pPr algn="ctr"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Слово НОС тут вовсе не означает орган обоняния, а всего лишь памятную дощечку, бирку для записей.  В древности неграмотные люди всегда носили с собой такие дощечки и на них зарубками, резами делали всевозможные заметки. Эти </a:t>
            </a:r>
            <a:r>
              <a:rPr lang="ru-RU" sz="2800" b="1" dirty="0" err="1">
                <a:solidFill>
                  <a:srgbClr val="0070C0"/>
                </a:solidFill>
                <a:latin typeface="+mn-lt"/>
              </a:rPr>
              <a:t>бирочки</a:t>
            </a:r>
            <a:r>
              <a:rPr lang="ru-RU" sz="2800" b="1" dirty="0">
                <a:solidFill>
                  <a:srgbClr val="0070C0"/>
                </a:solidFill>
                <a:latin typeface="+mn-lt"/>
              </a:rPr>
              <a:t> и называли носами.                                     </a:t>
            </a:r>
          </a:p>
          <a:p>
            <a:pPr algn="ctr">
              <a:defRPr/>
            </a:pPr>
            <a:endParaRPr lang="ru-RU" sz="2800" b="1" dirty="0">
              <a:solidFill>
                <a:srgbClr val="0070C0"/>
              </a:solidFill>
              <a:latin typeface="+mn-lt"/>
            </a:endParaRPr>
          </a:p>
          <a:p>
            <a:pPr algn="ctr">
              <a:defRPr/>
            </a:pPr>
            <a:r>
              <a:rPr lang="ru-RU" sz="2800" b="1" dirty="0">
                <a:solidFill>
                  <a:srgbClr val="00B050"/>
                </a:solidFill>
                <a:latin typeface="+mn-lt"/>
              </a:rPr>
              <a:t>Зарубить на носу означает: запомнить крепко-накрепко, раз и навсегда.</a:t>
            </a:r>
          </a:p>
        </p:txBody>
      </p:sp>
      <p:pic>
        <p:nvPicPr>
          <p:cNvPr id="14340" name="Picture 4" descr="E:\ni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8" y="2281238"/>
            <a:ext cx="2584450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 rot="10800000" flipV="1">
            <a:off x="0" y="236157"/>
            <a:ext cx="91440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Домашнее задание: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придумать и записать 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тетрадь забавную историю, используя фразеологизмы.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Фразеологизмы</a:t>
            </a:r>
            <a:r>
              <a:rPr kumimoji="0" lang="ru-RU" sz="5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устойчивые </a:t>
            </a:r>
            <a:r>
              <a:rPr kumimoji="0" lang="ru-RU" sz="5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сочетания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слов в языке.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Какой раздел языка изучает устойчивые сочетания слов?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Фразеология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Анкета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5297" name="Рисунок 1" descr="http://katti.ucoz.ru/_pu/56/565645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3"/>
            <a:ext cx="8858312" cy="3946507"/>
          </a:xfrm>
          <a:prstGeom prst="rect">
            <a:avLst/>
          </a:prstGeom>
          <a:noFill/>
        </p:spPr>
      </p:pic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1000100" y="4286256"/>
            <a:ext cx="7429552" cy="22467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Фразеологизм или пословица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Подберите выражение, соответствующее вашему восприятию урока: слышал краем уха, хлопал ушами, шевелил мозгами, считал ворон и т.д.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684213" y="1773238"/>
            <a:ext cx="7772400" cy="1143000"/>
          </a:xfrm>
        </p:spPr>
        <p:txBody>
          <a:bodyPr/>
          <a:lstStyle/>
          <a:p>
            <a:r>
              <a:rPr lang="ru-RU" sz="5400" b="1" smtClean="0">
                <a:solidFill>
                  <a:srgbClr val="FF0000"/>
                </a:solidFill>
                <a:latin typeface="Cambria" pitchFamily="18" charset="0"/>
              </a:rPr>
              <a:t>Спасибо за внимание!</a:t>
            </a:r>
          </a:p>
        </p:txBody>
      </p:sp>
      <p:pic>
        <p:nvPicPr>
          <p:cNvPr id="1638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2724150"/>
            <a:ext cx="3635375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785794"/>
            <a:ext cx="3055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200" dirty="0" smtClean="0"/>
              <a:t>1. кот  </a:t>
            </a:r>
            <a:r>
              <a:rPr lang="ru-RU" sz="3200" dirty="0"/>
              <a:t>наплакал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214422"/>
            <a:ext cx="6643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+mj-lt"/>
              <a:buAutoNum type="arabicPeriod" startAt="2"/>
            </a:pPr>
            <a:r>
              <a:rPr lang="ru-RU" sz="3200" dirty="0" smtClean="0"/>
              <a:t>развесить уши </a:t>
            </a:r>
            <a:endParaRPr lang="ru-RU" sz="32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 flipH="1">
            <a:off x="9098280" y="7215214"/>
            <a:ext cx="45719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69875" algn="ctr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ru-RU" sz="1400" dirty="0" smtClean="0"/>
              <a:t>мало)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906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85918" y="1785926"/>
            <a:ext cx="678661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9906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как  снег  на  голову</a:t>
            </a:r>
          </a:p>
          <a:p>
            <a:pPr marL="0" marR="0" lvl="0" indent="2698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9906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ломать  голову </a:t>
            </a:r>
          </a:p>
          <a:p>
            <a:pPr marL="0" marR="0" lvl="0" indent="2698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9906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сидеть  сложа  руки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  <a:tabLst>
                <a:tab pos="9906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рукой  подать</a:t>
            </a:r>
          </a:p>
          <a:p>
            <a:pPr marL="0" marR="0" lvl="0" indent="2698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  <a:tabLst>
                <a:tab pos="9906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повесить  голову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85918" y="4286256"/>
            <a:ext cx="65008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8.обвести</a:t>
            </a:r>
            <a:r>
              <a:rPr lang="ru-RU" sz="2400" dirty="0" smtClean="0"/>
              <a:t>  </a:t>
            </a:r>
            <a:r>
              <a:rPr lang="ru-RU" sz="3200" dirty="0"/>
              <a:t>вокруг  пальца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4857760"/>
            <a:ext cx="3733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9.зарубить  </a:t>
            </a:r>
            <a:r>
              <a:rPr lang="ru-RU" sz="3200" dirty="0"/>
              <a:t>на  носу 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8596" y="0"/>
            <a:ext cx="8229600" cy="5111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Замени одним словом!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2000240"/>
            <a:ext cx="51701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делить  шкуру  неубитого  …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2500306"/>
            <a:ext cx="49292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писать  как  …  лапой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1571612"/>
            <a:ext cx="64294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купить  …  в  мешке 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2928934"/>
            <a:ext cx="4717189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вставлять  …  в  колёса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брать  …  за  рога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провалиться  сквозь  …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водить  за  …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держать  …  за  зубами 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завязать  …  на  память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Восстанови</a:t>
            </a:r>
            <a:r>
              <a:rPr kumimoji="0" lang="ru-RU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фразеологизмы!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«С ног до головы»?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Когда-то я был с ним на короткой ноге. Но однажды он (с левой ноги встал, что ли?) полез ко мне драться. Я со всех ног домой! Еле ноги унёс. Зато теперь к нему ни ногой. Ноги моей больше у него не будет!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1214414" y="134698"/>
            <a:ext cx="707236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 пуха ни пера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 дать ни взять;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 украсть ни покараулить;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 богу свечка ни чёрту кочерга;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ни рыба ни мясо;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ни днём ни ночью;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 свет ни заря;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 слуху ни духу;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 стыда ни совести;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ни то ни сё;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ни привета ни ответа;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52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 в сказке сказать ни пером описать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Знаешь </a:t>
            </a:r>
            <a:r>
              <a:rPr lang="ru-RU" dirty="0" smtClean="0"/>
              <a:t>ли </a:t>
            </a:r>
            <a:r>
              <a:rPr lang="ru-RU" dirty="0" smtClean="0"/>
              <a:t>ты!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водой не разольёшь (неразлучные друзья)</a:t>
            </a:r>
            <a:endParaRPr lang="ru-RU" dirty="0" smtClean="0"/>
          </a:p>
          <a:p>
            <a:r>
              <a:rPr lang="ru-RU" b="1" i="1" dirty="0" smtClean="0"/>
              <a:t>как в воду опущенный (грустный)</a:t>
            </a:r>
            <a:endParaRPr lang="ru-RU" dirty="0" smtClean="0"/>
          </a:p>
          <a:p>
            <a:r>
              <a:rPr lang="ru-RU" b="1" i="1" dirty="0" smtClean="0"/>
              <a:t>толочь воду в ступе (делать бесполезную работу)</a:t>
            </a:r>
            <a:endParaRPr lang="ru-RU" dirty="0" smtClean="0"/>
          </a:p>
          <a:p>
            <a:r>
              <a:rPr lang="ru-RU" b="1" i="1" dirty="0" smtClean="0"/>
              <a:t>набрал в рот воды (молчаливый человек)</a:t>
            </a:r>
            <a:endParaRPr lang="ru-RU" dirty="0" smtClean="0"/>
          </a:p>
          <a:p>
            <a:r>
              <a:rPr lang="ru-RU" b="1" i="1" dirty="0" smtClean="0"/>
              <a:t>носить воду решетом (бессмысленная работа)</a:t>
            </a:r>
            <a:endParaRPr lang="ru-RU" dirty="0" smtClean="0"/>
          </a:p>
          <a:p>
            <a:r>
              <a:rPr lang="ru-RU" b="1" i="1" dirty="0" smtClean="0"/>
              <a:t>седьмая вода на киселе (дальний родственник)</a:t>
            </a:r>
            <a:endParaRPr lang="ru-RU" dirty="0" smtClean="0"/>
          </a:p>
          <a:p>
            <a:r>
              <a:rPr lang="ru-RU" b="1" i="1" dirty="0" smtClean="0"/>
              <a:t>воды не замутит (тихий человек)</a:t>
            </a:r>
            <a:endParaRPr lang="ru-RU" dirty="0" smtClean="0"/>
          </a:p>
          <a:p>
            <a:r>
              <a:rPr lang="ru-RU" b="1" i="1" dirty="0" smtClean="0"/>
              <a:t>как в воду глядел (угадал, предсказал)</a:t>
            </a:r>
            <a:endParaRPr lang="ru-RU" dirty="0" smtClean="0"/>
          </a:p>
          <a:p>
            <a:r>
              <a:rPr lang="ru-RU" b="1" i="1" dirty="0" smtClean="0"/>
              <a:t>как две капли воды (очень похожи)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Лингвисты: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авгиевы конюшни    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бить челом 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заткнуть за пояс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Знатоки:</a:t>
            </a: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вавилонское столпотворение        крокодиловы слёзы </a:t>
            </a: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выйти из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стро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Из треснувшего кувшина много воды утекло.</a:t>
            </a:r>
            <a:br>
              <a:rPr lang="ru-RU" sz="2800" dirty="0" smtClean="0"/>
            </a:br>
            <a:r>
              <a:rPr lang="ru-RU" sz="2800" dirty="0" smtClean="0"/>
              <a:t>С тех пор много воды утекло.</a:t>
            </a:r>
            <a:endParaRPr lang="ru-RU" sz="2800" dirty="0"/>
          </a:p>
        </p:txBody>
      </p:sp>
      <p:pic>
        <p:nvPicPr>
          <p:cNvPr id="4" name="Содержимое 3" descr="frazeologizmy6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428604"/>
            <a:ext cx="8072493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142</TotalTime>
  <Words>627</Words>
  <Application>Microsoft Office PowerPoint</Application>
  <PresentationFormat>Экран (4:3)</PresentationFormat>
  <Paragraphs>97</Paragraphs>
  <Slides>21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Аспект</vt:lpstr>
      <vt:lpstr>Слайд 1</vt:lpstr>
      <vt:lpstr>Слайд 2</vt:lpstr>
      <vt:lpstr>Слайд 3</vt:lpstr>
      <vt:lpstr>Слайд 4</vt:lpstr>
      <vt:lpstr>«С ног до головы»? </vt:lpstr>
      <vt:lpstr>Слайд 6</vt:lpstr>
      <vt:lpstr>Знаешь ли ты!</vt:lpstr>
      <vt:lpstr>Слайд 8</vt:lpstr>
      <vt:lpstr>Из треснувшего кувшина много воды утекло. С тех пор много воды утекло.</vt:lpstr>
      <vt:lpstr>Слайд 10</vt:lpstr>
      <vt:lpstr>Слайд 11</vt:lpstr>
      <vt:lpstr>   Почему мы так говорим   </vt:lpstr>
      <vt:lpstr>Попасть в переплёт    Переплёт - сплетённая из веток  ловушка для рыб. </vt:lpstr>
      <vt:lpstr>Коломенская верста</vt:lpstr>
      <vt:lpstr> Гол как сокол </vt:lpstr>
      <vt:lpstr>   Бить баклуши     </vt:lpstr>
      <vt:lpstr>На воре шапка горит </vt:lpstr>
      <vt:lpstr>Зарубить на носу</vt:lpstr>
      <vt:lpstr>Слайд 19</vt:lpstr>
      <vt:lpstr>Слайд 20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18</cp:revision>
  <dcterms:created xsi:type="dcterms:W3CDTF">2015-12-15T20:34:52Z</dcterms:created>
  <dcterms:modified xsi:type="dcterms:W3CDTF">2016-01-08T10:06:33Z</dcterms:modified>
</cp:coreProperties>
</file>