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46" y="-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  <a:endParaRPr lang="ru-RU" alt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  <a:endParaRPr lang="ru-RU" altLang="en-US" noProof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8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0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2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D372A49-4BAD-4CDB-BC6D-99997FCCAF8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ADB073F-AC98-40F1-87C0-1CD95D2F38E5}" type="slidenum">
              <a:rPr lang="ru-RU" smtClean="0"/>
              <a:t>‹#›</a:t>
            </a:fld>
            <a:endParaRPr lang="ru-RU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4330700" cy="3673475"/>
          </a:xfrm>
          <a:noFill/>
        </p:spPr>
      </p:pic>
      <p:sp>
        <p:nvSpPr>
          <p:cNvPr id="307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038600" y="228600"/>
            <a:ext cx="5105400" cy="5638800"/>
          </a:xfrm>
        </p:spPr>
        <p:txBody>
          <a:bodyPr/>
          <a:lstStyle/>
          <a:p>
            <a:pPr eaLnBrk="1" hangingPunct="1"/>
            <a:r>
              <a:rPr lang="ru-RU" altLang="ru-RU" sz="4800" dirty="0" smtClean="0">
                <a:solidFill>
                  <a:schemeClr val="tx1"/>
                </a:solidFill>
              </a:rPr>
              <a:t>Профилактика ВИЧ-инфекции</a:t>
            </a:r>
            <a:br>
              <a:rPr lang="ru-RU" altLang="ru-RU" sz="4800" dirty="0" smtClean="0">
                <a:solidFill>
                  <a:schemeClr val="tx1"/>
                </a:solidFill>
              </a:rPr>
            </a:br>
            <a:r>
              <a:rPr lang="ru-RU" altLang="ru-RU" sz="4800" dirty="0" smtClean="0">
                <a:solidFill>
                  <a:schemeClr val="tx1"/>
                </a:solidFill>
              </a:rPr>
              <a:t/>
            </a:r>
            <a:br>
              <a:rPr lang="ru-RU" altLang="ru-RU" sz="4800" dirty="0" smtClean="0">
                <a:solidFill>
                  <a:schemeClr val="tx1"/>
                </a:solidFill>
              </a:rPr>
            </a:br>
            <a:endParaRPr lang="ru-RU" altLang="ru-RU" sz="1800" dirty="0" smtClean="0">
              <a:solidFill>
                <a:schemeClr val="tx1"/>
              </a:solidFill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191000" y="57150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/>
              <a:t>Автор: учитель биологии и ОБЖ ГБОУ СОШ 531 СПб Ковалькова А.В.</a:t>
            </a:r>
          </a:p>
        </p:txBody>
      </p:sp>
    </p:spTree>
    <p:extLst>
      <p:ext uri="{BB962C8B-B14F-4D97-AF65-F5344CB8AC3E}">
        <p14:creationId xmlns:p14="http://schemas.microsoft.com/office/powerpoint/2010/main" val="1311568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7696200" cy="48307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spcBef>
                <a:spcPts val="550"/>
              </a:spcBef>
              <a:buFont typeface="Wingdings" pitchFamily="2" charset="2"/>
              <a:buNone/>
              <a:defRPr/>
            </a:pPr>
            <a:r>
              <a:rPr lang="ru-RU" altLang="ru-RU" sz="2600" dirty="0"/>
              <a:t>Прошло четверть века с момента обнаружения первых случаев СПИДа. За это время СПИД радикально изменил наш мир: он унес жизни более 25 миллионов мужчин и женщин, сделал сиротами миллионы детей, усилил бедность и нищету, а в некоторых странах даже обратил вспять все усилия в области человеческого развития. </a:t>
            </a:r>
          </a:p>
          <a:p>
            <a:pPr algn="just" eaLnBrk="1" hangingPunct="1">
              <a:lnSpc>
                <a:spcPct val="80000"/>
              </a:lnSpc>
              <a:spcBef>
                <a:spcPts val="550"/>
              </a:spcBef>
              <a:buFont typeface="Wingdings" pitchFamily="2" charset="2"/>
              <a:buNone/>
              <a:defRPr/>
            </a:pPr>
            <a:r>
              <a:rPr lang="ru-RU" altLang="ru-RU" sz="2600" dirty="0"/>
              <a:t>Сегодня около 40 миллионов человек живут с ВИЧ – половину из них составляют женщины. То, о чем вначале сообщалось, как лишь о нескольких случаях таинственного заболевания, сейчас превратилось в пандемию, которая является одной из самых серьезных угроз глобальному прогрессу в 21-м столетии.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501900" y="5715000"/>
            <a:ext cx="6642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tx2"/>
                </a:solidFill>
              </a:rPr>
              <a:t>Кофи A. Аннан</a:t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>бывший Генеральный секретарь ООН</a:t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>Из Доклада о глобальной эпидемии СПИДа (ЮНЭЙДС, 2006)</a:t>
            </a:r>
          </a:p>
        </p:txBody>
      </p:sp>
    </p:spTree>
    <p:extLst>
      <p:ext uri="{BB962C8B-B14F-4D97-AF65-F5344CB8AC3E}">
        <p14:creationId xmlns:p14="http://schemas.microsoft.com/office/powerpoint/2010/main" val="1587780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987425"/>
          </a:xfrm>
        </p:spPr>
        <p:txBody>
          <a:bodyPr/>
          <a:lstStyle/>
          <a:p>
            <a:pPr eaLnBrk="1" hangingPunct="1"/>
            <a:r>
              <a:rPr lang="ru-RU" altLang="ru-RU" smtClean="0"/>
              <a:t>Актуальность проблемы: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7924800" cy="2286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В 2014 г. было сообщено о </a:t>
            </a:r>
            <a:r>
              <a:rPr lang="ru-RU" b="1" dirty="0" smtClean="0"/>
              <a:t>89342</a:t>
            </a:r>
            <a:r>
              <a:rPr lang="ru-RU" dirty="0" smtClean="0"/>
              <a:t> </a:t>
            </a:r>
            <a:r>
              <a:rPr lang="ru-RU" b="1" dirty="0" smtClean="0"/>
              <a:t>новых случаях ВИЧ-инфекции </a:t>
            </a:r>
            <a:r>
              <a:rPr lang="ru-RU" dirty="0" smtClean="0"/>
              <a:t>среди граждан Российской Федерации,  что на 12% больше, чем в 2013 году</a:t>
            </a:r>
          </a:p>
          <a:p>
            <a:pPr eaLnBrk="1" hangingPunct="1">
              <a:defRPr/>
            </a:pPr>
            <a:r>
              <a:rPr lang="ru-RU" dirty="0" smtClean="0"/>
              <a:t>На 1 мая 2015 г. </a:t>
            </a:r>
            <a:r>
              <a:rPr lang="ru-RU" dirty="0"/>
              <a:t>з</a:t>
            </a:r>
            <a:r>
              <a:rPr lang="ru-RU" dirty="0" smtClean="0"/>
              <a:t>арегистрировано 933 419 инфицированных ВИЧ</a:t>
            </a:r>
          </a:p>
          <a:p>
            <a:pPr eaLnBrk="1" hangingPunct="1">
              <a:defRPr/>
            </a:pPr>
            <a:r>
              <a:rPr lang="ru-RU" dirty="0" smtClean="0"/>
              <a:t>40,3% больных заразились при гетеросексуальных контактах</a:t>
            </a:r>
            <a:endParaRPr lang="ru-RU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3429000"/>
            <a:ext cx="66579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264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/>
              <a:t>К наиболее пораженным субъектам РФ относятся: 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27025" y="1447800"/>
            <a:ext cx="828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>
                <a:latin typeface="Arial" charset="0"/>
              </a:rPr>
              <a:t>Иркутская (зарегистрировано 1457,3 живущих с ВИЧ на 100 тыс. населения), Свердловская (1428,1), Самарская (1346,0), Кемеровская (1333,4), Оренбургская (1093,6), </a:t>
            </a:r>
            <a:r>
              <a:rPr lang="ru-RU" altLang="ru-RU">
                <a:solidFill>
                  <a:srgbClr val="FF0000"/>
                </a:solidFill>
                <a:latin typeface="Arial" charset="0"/>
              </a:rPr>
              <a:t>Ленинградская (1087,5) области</a:t>
            </a:r>
            <a:r>
              <a:rPr lang="ru-RU" altLang="ru-RU">
                <a:latin typeface="Arial" charset="0"/>
              </a:rPr>
              <a:t>, Ханты-Мансийский автономный округ (1060,6),</a:t>
            </a:r>
            <a:r>
              <a:rPr lang="ru-RU" altLang="ru-RU">
                <a:solidFill>
                  <a:srgbClr val="FF0000"/>
                </a:solidFill>
                <a:latin typeface="Arial" charset="0"/>
              </a:rPr>
              <a:t> г. Санкт-Петербург (927,8), </a:t>
            </a:r>
            <a:r>
              <a:rPr lang="ru-RU" altLang="ru-RU">
                <a:latin typeface="Arial" charset="0"/>
              </a:rPr>
              <a:t>Челябинская (894,5), Ульяновская (843,3), Новосибирская (811,2) области и Республика Крым (799,2).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60738"/>
            <a:ext cx="9109075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9213"/>
            <a:ext cx="1573212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97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История ВИЧ-инфекции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5029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sz="2800" dirty="0"/>
              <a:t>1978 год – первое обнаружение симптомов СПИДа.</a:t>
            </a:r>
          </a:p>
          <a:p>
            <a:pPr eaLnBrk="1" hangingPunct="1">
              <a:defRPr/>
            </a:pPr>
            <a:r>
              <a:rPr lang="ru-RU" altLang="ru-RU" sz="2800" dirty="0" smtClean="0"/>
              <a:t>1983 г. Люк </a:t>
            </a:r>
            <a:r>
              <a:rPr lang="ru-RU" altLang="ru-RU" sz="2800" dirty="0" err="1" smtClean="0"/>
              <a:t>Монтанье</a:t>
            </a:r>
            <a:r>
              <a:rPr lang="ru-RU" altLang="ru-RU" sz="2800" dirty="0" smtClean="0"/>
              <a:t> из Института Пастера (Франция) открыл вирус иммунодефицита 1987 </a:t>
            </a:r>
            <a:r>
              <a:rPr lang="ru-RU" altLang="ru-RU" sz="2800" dirty="0"/>
              <a:t>год – зарегистрирован первый случай ВИЧ инфекции в России.</a:t>
            </a:r>
          </a:p>
          <a:p>
            <a:pPr eaLnBrk="1" hangingPunct="1">
              <a:defRPr/>
            </a:pPr>
            <a:r>
              <a:rPr lang="ru-RU" altLang="ru-RU" sz="2800" dirty="0"/>
              <a:t>1991 год – от СПИДа умер </a:t>
            </a:r>
            <a:r>
              <a:rPr lang="ru-RU" altLang="ru-RU" sz="2800" dirty="0" smtClean="0"/>
              <a:t>Фредди Меркьюри</a:t>
            </a:r>
            <a:endParaRPr lang="ru-RU" altLang="ru-RU" sz="2800" dirty="0"/>
          </a:p>
          <a:p>
            <a:pPr eaLnBrk="1" hangingPunct="1">
              <a:defRPr/>
            </a:pPr>
            <a:endParaRPr lang="ru-RU" altLang="ru-RU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676400"/>
            <a:ext cx="34528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01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История ВИЧ-инфекции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sz="2800"/>
              <a:t>1995 год – в России зарегистрировано 1200 человек с ВИЧ инфекцией.</a:t>
            </a:r>
          </a:p>
          <a:p>
            <a:pPr eaLnBrk="1" hangingPunct="1">
              <a:defRPr/>
            </a:pPr>
            <a:r>
              <a:rPr lang="ru-RU" altLang="ru-RU" sz="2800"/>
              <a:t>1996 год – ВИЧ попадает в среду наркоманов, число больных стремительно растет (за год в 6 раз)</a:t>
            </a:r>
          </a:p>
          <a:p>
            <a:pPr eaLnBrk="1" hangingPunct="1">
              <a:defRPr/>
            </a:pPr>
            <a:r>
              <a:rPr lang="ru-RU" altLang="ru-RU" sz="2800"/>
              <a:t>2001 год – в России объявлено начало эпидемии, зарегистрировано более150000 случаев ВИЧ инфекции.</a:t>
            </a:r>
          </a:p>
          <a:p>
            <a:pPr eaLnBrk="1" hangingPunct="1">
              <a:defRPr/>
            </a:pPr>
            <a:r>
              <a:rPr lang="ru-RU" altLang="ru-RU" sz="2800"/>
              <a:t>2009 год – в России ежедневно заражаются ВИЧ инфекцией более 100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009187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Гипотезы возникновения ВИЧ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mtClean="0"/>
              <a:t>На сегодняшний момент основная гипотеза возникновения ВИЧ-инфекции – это передача вируса человеку от приматов.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3529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74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295400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rgbClr val="7030A0"/>
                </a:solidFill>
              </a:rPr>
              <a:t>Особенности клинического течения ВИЧ-инфекции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Длительность течения заболевания.</a:t>
            </a:r>
          </a:p>
          <a:p>
            <a:pPr eaLnBrk="1" hangingPunct="1"/>
            <a:r>
              <a:rPr lang="ru-RU" altLang="ru-RU" b="1" smtClean="0"/>
              <a:t>Неизбежный смертельный исход.</a:t>
            </a:r>
          </a:p>
          <a:p>
            <a:pPr eaLnBrk="1" hangingPunct="1"/>
            <a:r>
              <a:rPr lang="ru-RU" altLang="ru-RU" b="1" smtClean="0"/>
              <a:t>ВИЧ-инфицированный остается заразным всю  оставшуюся жизнь.</a:t>
            </a:r>
          </a:p>
          <a:p>
            <a:pPr eaLnBrk="1" hangingPunct="1"/>
            <a:r>
              <a:rPr lang="ru-RU" altLang="ru-RU" b="1" smtClean="0"/>
              <a:t>Многолетний бессимптомный период заболевания (в среднем 7-9 лет).</a:t>
            </a:r>
          </a:p>
        </p:txBody>
      </p:sp>
    </p:spTree>
    <p:extLst>
      <p:ext uri="{BB962C8B-B14F-4D97-AF65-F5344CB8AC3E}">
        <p14:creationId xmlns:p14="http://schemas.microsoft.com/office/powerpoint/2010/main" val="4049840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7221537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7030A0"/>
                </a:solidFill>
                <a:latin typeface="Arial" charset="0"/>
                <a:cs typeface="Arial" charset="0"/>
              </a:rPr>
              <a:t>Наиболее часто распространенные оппортунистические инфекции:</a:t>
            </a:r>
          </a:p>
          <a:p>
            <a:pPr eaLnBrk="1" hangingPunct="1"/>
            <a:r>
              <a:rPr lang="ru-RU" altLang="ru-RU" sz="2800">
                <a:latin typeface="Arial" charset="0"/>
                <a:cs typeface="Arial" charset="0"/>
              </a:rPr>
              <a:t>1.Туберкулез</a:t>
            </a:r>
          </a:p>
          <a:p>
            <a:pPr eaLnBrk="1" hangingPunct="1"/>
            <a:r>
              <a:rPr lang="ru-RU" altLang="ru-RU" sz="2800">
                <a:latin typeface="Arial" charset="0"/>
                <a:cs typeface="Arial" charset="0"/>
              </a:rPr>
              <a:t>2.Вирусные инфекции (герпес, цитомегаловирус, ветрянная оспа, опясывающий лишай)</a:t>
            </a:r>
          </a:p>
          <a:p>
            <a:pPr eaLnBrk="1" hangingPunct="1"/>
            <a:r>
              <a:rPr lang="ru-RU" altLang="ru-RU" sz="2800">
                <a:latin typeface="Arial" charset="0"/>
                <a:cs typeface="Arial" charset="0"/>
              </a:rPr>
              <a:t>3.Грибковые инфекции (кандидоз, криптококкоз)</a:t>
            </a:r>
          </a:p>
          <a:p>
            <a:pPr eaLnBrk="1" hangingPunct="1"/>
            <a:r>
              <a:rPr lang="ru-RU" altLang="ru-RU" sz="2800">
                <a:latin typeface="Arial" charset="0"/>
                <a:cs typeface="Arial" charset="0"/>
              </a:rPr>
              <a:t>4.Паразитарные инвазии (пневмоцистная пневмония, токсоплазмоз, криптоспоридиоз)</a:t>
            </a:r>
          </a:p>
          <a:p>
            <a:pPr eaLnBrk="1" hangingPunct="1"/>
            <a:r>
              <a:rPr lang="ru-RU" altLang="ru-RU" sz="2800">
                <a:latin typeface="Arial" charset="0"/>
                <a:cs typeface="Arial" charset="0"/>
              </a:rPr>
              <a:t>5.Бактериальные инфекции (стрептококк)</a:t>
            </a:r>
          </a:p>
        </p:txBody>
      </p:sp>
    </p:spTree>
    <p:extLst>
      <p:ext uri="{BB962C8B-B14F-4D97-AF65-F5344CB8AC3E}">
        <p14:creationId xmlns:p14="http://schemas.microsoft.com/office/powerpoint/2010/main" val="611029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</TotalTime>
  <Words>406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Тема4</vt:lpstr>
      <vt:lpstr>Профилактика ВИЧ-инфекции  </vt:lpstr>
      <vt:lpstr>Презентация PowerPoint</vt:lpstr>
      <vt:lpstr>Актуальность проблемы:</vt:lpstr>
      <vt:lpstr>К наиболее пораженным субъектам РФ относятся: </vt:lpstr>
      <vt:lpstr>История ВИЧ-инфекции</vt:lpstr>
      <vt:lpstr>История ВИЧ-инфекции</vt:lpstr>
      <vt:lpstr>Гипотезы возникновения ВИЧ</vt:lpstr>
      <vt:lpstr>Особенности клинического течения ВИЧ-инфекции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ВИЧ-инфекции  </dc:title>
  <dc:creator>Ястреб</dc:creator>
  <cp:lastModifiedBy>Ястреб</cp:lastModifiedBy>
  <cp:revision>1</cp:revision>
  <dcterms:created xsi:type="dcterms:W3CDTF">2016-01-14T19:36:09Z</dcterms:created>
  <dcterms:modified xsi:type="dcterms:W3CDTF">2016-01-14T19:37:53Z</dcterms:modified>
</cp:coreProperties>
</file>