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2" r:id="rId3"/>
    <p:sldId id="256" r:id="rId4"/>
    <p:sldId id="273" r:id="rId5"/>
    <p:sldId id="274" r:id="rId6"/>
    <p:sldId id="275" r:id="rId7"/>
    <p:sldId id="276" r:id="rId8"/>
    <p:sldId id="257" r:id="rId9"/>
    <p:sldId id="262" r:id="rId10"/>
    <p:sldId id="277" r:id="rId11"/>
    <p:sldId id="260" r:id="rId12"/>
    <p:sldId id="263" r:id="rId13"/>
    <p:sldId id="264" r:id="rId14"/>
    <p:sldId id="278" r:id="rId15"/>
    <p:sldId id="266" r:id="rId16"/>
    <p:sldId id="280" r:id="rId17"/>
    <p:sldId id="281" r:id="rId18"/>
    <p:sldId id="267" r:id="rId19"/>
    <p:sldId id="270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3E92-19BA-4395-B381-F271619046F9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44BF-C5BB-43F9-A0DF-A805FBBF3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3E92-19BA-4395-B381-F271619046F9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44BF-C5BB-43F9-A0DF-A805FBBF3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3E92-19BA-4395-B381-F271619046F9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44BF-C5BB-43F9-A0DF-A805FBBF3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3E92-19BA-4395-B381-F271619046F9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44BF-C5BB-43F9-A0DF-A805FBBF3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3E92-19BA-4395-B381-F271619046F9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44BF-C5BB-43F9-A0DF-A805FBBF3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3E92-19BA-4395-B381-F271619046F9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44BF-C5BB-43F9-A0DF-A805FBBF3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3E92-19BA-4395-B381-F271619046F9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44BF-C5BB-43F9-A0DF-A805FBBF3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3E92-19BA-4395-B381-F271619046F9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44BF-C5BB-43F9-A0DF-A805FBBF3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3E92-19BA-4395-B381-F271619046F9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44BF-C5BB-43F9-A0DF-A805FBBF3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3E92-19BA-4395-B381-F271619046F9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44BF-C5BB-43F9-A0DF-A805FBBF3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3E92-19BA-4395-B381-F271619046F9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44BF-C5BB-43F9-A0DF-A805FBBF3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53E92-19BA-4395-B381-F271619046F9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44BF-C5BB-43F9-A0DF-A805FBBF3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русского языка «Переходные и непереходные глаголы» для 5 класса (ФГОС)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Автор: учитель русского языка и литературы ГБОУ СОШ №511 Пушкинского района Санкт-Петербурга </a:t>
            </a:r>
            <a:r>
              <a:rPr lang="ru-RU" dirty="0" err="1" smtClean="0"/>
              <a:t>Загитова</a:t>
            </a:r>
            <a:r>
              <a:rPr lang="ru-RU" dirty="0" smtClean="0"/>
              <a:t> Татьяна Николаевна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ТЕМА УРОКА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852936"/>
            <a:ext cx="8280920" cy="17526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Глаголы переходные и непереходные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005064"/>
            <a:ext cx="8136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Основной вопрос урока: какие глаголы являются переходными , какие- непереходными?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86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По каким критериям распределены словосочетания?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29678392"/>
              </p:ext>
            </p:extLst>
          </p:nvPr>
        </p:nvGraphicFramePr>
        <p:xfrm>
          <a:off x="179512" y="2204864"/>
          <a:ext cx="878497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Выучить урок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построить дом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пройти путь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встретить их</a:t>
                      </a:r>
                    </a:p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смотреть  на  улицу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задуматься  о жизни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переехать через  перекрёсток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верить  другу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По каким критериям распределены словосочетания?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9343596"/>
              </p:ext>
            </p:extLst>
          </p:nvPr>
        </p:nvGraphicFramePr>
        <p:xfrm>
          <a:off x="179512" y="1772816"/>
          <a:ext cx="8784976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5040560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</a:t>
                      </a:r>
                      <a:r>
                        <a:rPr lang="ru-RU" sz="2800" dirty="0" smtClean="0"/>
                        <a:t>Переходные</a:t>
                      </a:r>
                      <a:r>
                        <a:rPr lang="ru-RU" sz="2800" baseline="0" dirty="0" smtClean="0"/>
                        <a:t> глаголы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Непереходные</a:t>
                      </a:r>
                      <a:r>
                        <a:rPr lang="ru-RU" sz="2800" baseline="0" dirty="0" smtClean="0"/>
                        <a:t> глаголы</a:t>
                      </a:r>
                      <a:endParaRPr lang="ru-RU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/>
                    </a:p>
                  </a:txBody>
                  <a:tcPr/>
                </a:tc>
              </a:tr>
              <a:tr h="2156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Выучить урок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построить дом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пройти путь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встретить их</a:t>
                      </a:r>
                    </a:p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смотреть  на  улицу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задуматься  о жизни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переехать через  перекрёсток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верить  другу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0436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Проведём эксперимент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628800"/>
            <a:ext cx="7067128" cy="266429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Выучить </a:t>
            </a:r>
            <a:r>
              <a:rPr lang="ru-RU" b="1" dirty="0" smtClean="0">
                <a:latin typeface="Times New Roman"/>
                <a:ea typeface="Times New Roman"/>
              </a:rPr>
              <a:t>урок-  выучить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ся</a:t>
            </a:r>
            <a:endParaRPr lang="ru-RU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построить </a:t>
            </a:r>
            <a:r>
              <a:rPr lang="ru-RU" b="1" dirty="0" smtClean="0">
                <a:latin typeface="Times New Roman"/>
                <a:ea typeface="Times New Roman"/>
              </a:rPr>
              <a:t>дом-  построить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ся</a:t>
            </a:r>
            <a:endParaRPr lang="ru-RU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пройти </a:t>
            </a:r>
            <a:r>
              <a:rPr lang="ru-RU" b="1" dirty="0" smtClean="0">
                <a:latin typeface="Times New Roman"/>
                <a:ea typeface="Times New Roman"/>
              </a:rPr>
              <a:t>путь-      пройти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сь</a:t>
            </a:r>
            <a:endParaRPr lang="ru-RU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встретить </a:t>
            </a:r>
            <a:r>
              <a:rPr lang="ru-RU" b="1" dirty="0" smtClean="0">
                <a:latin typeface="Times New Roman"/>
                <a:ea typeface="Times New Roman"/>
              </a:rPr>
              <a:t>их-      встретить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ся</a:t>
            </a:r>
            <a:endParaRPr lang="ru-RU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605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Проведём эксперимент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628800"/>
            <a:ext cx="7067128" cy="266429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Выучить </a:t>
            </a:r>
            <a:r>
              <a:rPr lang="ru-RU" b="1" dirty="0" smtClean="0">
                <a:latin typeface="Times New Roman"/>
                <a:ea typeface="Times New Roman"/>
              </a:rPr>
              <a:t>урок-  выучить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ся</a:t>
            </a:r>
            <a:endParaRPr lang="ru-RU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построить </a:t>
            </a:r>
            <a:r>
              <a:rPr lang="ru-RU" b="1" dirty="0" smtClean="0">
                <a:latin typeface="Times New Roman"/>
                <a:ea typeface="Times New Roman"/>
              </a:rPr>
              <a:t>дом-  построить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ся</a:t>
            </a:r>
            <a:endParaRPr lang="ru-RU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пройти </a:t>
            </a:r>
            <a:r>
              <a:rPr lang="ru-RU" b="1" dirty="0" smtClean="0">
                <a:latin typeface="Times New Roman"/>
                <a:ea typeface="Times New Roman"/>
              </a:rPr>
              <a:t>путь-      пройти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сь</a:t>
            </a:r>
            <a:endParaRPr lang="ru-RU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встретить </a:t>
            </a:r>
            <a:r>
              <a:rPr lang="ru-RU" b="1" dirty="0" smtClean="0">
                <a:latin typeface="Times New Roman"/>
                <a:ea typeface="Times New Roman"/>
              </a:rPr>
              <a:t>их-      встретить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ся</a:t>
            </a:r>
            <a:endParaRPr lang="ru-RU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36510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Вывод : 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В</a:t>
            </a:r>
            <a:r>
              <a:rPr lang="ru-RU" sz="3600" b="1" dirty="0" smtClean="0">
                <a:solidFill>
                  <a:srgbClr val="C00000"/>
                </a:solidFill>
              </a:rPr>
              <a:t>се возвратные глаголы- непереходные.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05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568952" cy="20882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Составьте алгоритм</a:t>
            </a:r>
            <a:br>
              <a:rPr lang="ru-RU" sz="4000" b="1" dirty="0" smtClean="0"/>
            </a:br>
            <a:r>
              <a:rPr lang="ru-RU" sz="3100" b="1" dirty="0" smtClean="0"/>
              <a:t>определения категории переходности у глаголов</a:t>
            </a:r>
            <a:br>
              <a:rPr lang="ru-RU" sz="3100" b="1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776864" cy="230425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4400" dirty="0" smtClean="0">
                <a:solidFill>
                  <a:srgbClr val="0000FF"/>
                </a:solidFill>
                <a:latin typeface="Times New Roman"/>
                <a:ea typeface="Times New Roman"/>
              </a:rPr>
              <a:t>Ключевые слова: возвратные </a:t>
            </a:r>
            <a:r>
              <a:rPr lang="ru-RU" sz="4400" dirty="0">
                <a:solidFill>
                  <a:srgbClr val="0000FF"/>
                </a:solidFill>
                <a:latin typeface="Times New Roman"/>
                <a:ea typeface="Times New Roman"/>
              </a:rPr>
              <a:t>глаголы, </a:t>
            </a:r>
            <a:r>
              <a:rPr lang="ru-RU" sz="4400" dirty="0" smtClean="0">
                <a:solidFill>
                  <a:srgbClr val="0000FF"/>
                </a:solidFill>
                <a:latin typeface="Times New Roman"/>
                <a:ea typeface="Times New Roman"/>
              </a:rPr>
              <a:t> предлог</a:t>
            </a:r>
            <a:r>
              <a:rPr lang="ru-RU" sz="4400" dirty="0">
                <a:solidFill>
                  <a:srgbClr val="0000FF"/>
                </a:solidFill>
                <a:latin typeface="Times New Roman"/>
                <a:ea typeface="Times New Roman"/>
              </a:rPr>
              <a:t>, В.п., </a:t>
            </a:r>
            <a:r>
              <a:rPr lang="ru-RU" sz="4400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Р.п</a:t>
            </a:r>
            <a:r>
              <a:rPr lang="ru-RU" sz="4400" dirty="0">
                <a:solidFill>
                  <a:srgbClr val="0000FF"/>
                </a:solidFill>
                <a:latin typeface="Times New Roman"/>
                <a:ea typeface="Times New Roman"/>
              </a:rPr>
              <a:t>.- отрицание .</a:t>
            </a:r>
          </a:p>
          <a:p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896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</a:t>
            </a:r>
            <a:br>
              <a:rPr lang="ru-RU" dirty="0" smtClean="0"/>
            </a:br>
            <a:r>
              <a:rPr lang="ru-RU" sz="3100" dirty="0" smtClean="0"/>
              <a:t>определения категории переходности глагола</a:t>
            </a:r>
            <a:endParaRPr lang="ru-RU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7488831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8373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Диктант «Аплодисменты»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400800" cy="17526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переходный</a:t>
            </a:r>
            <a:r>
              <a:rPr lang="ru-RU" sz="4400" dirty="0" smtClean="0">
                <a:solidFill>
                  <a:srgbClr val="FF0000"/>
                </a:solidFill>
              </a:rPr>
              <a:t> глагол встречаем аплодисментами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(1 хлопок)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8964488" cy="1181993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3100" b="1" dirty="0" smtClean="0">
                <a:solidFill>
                  <a:prstClr val="black"/>
                </a:solidFill>
                <a:ea typeface="+mn-ea"/>
                <a:cs typeface="+mn-cs"/>
              </a:rPr>
              <a:t>Закрепляем умения. </a:t>
            </a:r>
            <a:br>
              <a:rPr lang="ru-RU" sz="31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100" b="1" dirty="0" smtClean="0">
                <a:solidFill>
                  <a:prstClr val="black"/>
                </a:solidFill>
                <a:ea typeface="+mn-ea"/>
                <a:cs typeface="+mn-cs"/>
              </a:rPr>
              <a:t>Составить </a:t>
            </a:r>
            <a:r>
              <a:rPr lang="ru-RU" sz="3100" b="1" dirty="0">
                <a:solidFill>
                  <a:prstClr val="black"/>
                </a:solidFill>
                <a:ea typeface="+mn-ea"/>
                <a:cs typeface="+mn-cs"/>
              </a:rPr>
              <a:t>словосочетания: гл.+ дополнение, определить </a:t>
            </a:r>
            <a:r>
              <a:rPr lang="ru-RU" sz="3100" b="1" dirty="0" smtClean="0">
                <a:solidFill>
                  <a:prstClr val="black"/>
                </a:solidFill>
                <a:ea typeface="+mn-ea"/>
                <a:cs typeface="+mn-cs"/>
              </a:rPr>
              <a:t> переходность </a:t>
            </a:r>
            <a:r>
              <a:rPr lang="ru-RU" sz="3100" b="1" dirty="0">
                <a:solidFill>
                  <a:prstClr val="black"/>
                </a:solidFill>
                <a:ea typeface="+mn-ea"/>
                <a:cs typeface="+mn-cs"/>
              </a:rPr>
              <a:t>( П</a:t>
            </a:r>
            <a:r>
              <a:rPr lang="ru-RU" sz="3100" b="1" dirty="0" smtClean="0">
                <a:solidFill>
                  <a:prstClr val="black"/>
                </a:solidFill>
                <a:ea typeface="+mn-ea"/>
                <a:cs typeface="+mn-cs"/>
              </a:rPr>
              <a:t>)     или    непереходность </a:t>
            </a:r>
            <a:r>
              <a:rPr lang="ru-RU" sz="3100" b="1" dirty="0">
                <a:solidFill>
                  <a:prstClr val="black"/>
                </a:solidFill>
                <a:ea typeface="+mn-ea"/>
                <a:cs typeface="+mn-cs"/>
              </a:rPr>
              <a:t>(Н) </a:t>
            </a:r>
            <a:r>
              <a:rPr lang="ru-RU" sz="3100" b="1" dirty="0" smtClean="0">
                <a:solidFill>
                  <a:prstClr val="black"/>
                </a:solidFill>
                <a:ea typeface="+mn-ea"/>
                <a:cs typeface="+mn-cs"/>
              </a:rPr>
              <a:t>глагол</a:t>
            </a:r>
            <a:br>
              <a:rPr lang="ru-RU" sz="31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100" b="1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9024" y="2204864"/>
            <a:ext cx="8784976" cy="3456384"/>
          </a:xfrm>
        </p:spPr>
        <p:txBody>
          <a:bodyPr>
            <a:normAutofit fontScale="92500" lnSpcReduction="10000"/>
          </a:bodyPr>
          <a:lstStyle/>
          <a:p>
            <a:pPr lvl="0" algn="l">
              <a:spcBef>
                <a:spcPts val="0"/>
              </a:spcBef>
            </a:pPr>
            <a:r>
              <a:rPr lang="ru-RU" sz="3600" dirty="0" smtClean="0">
                <a:solidFill>
                  <a:prstClr val="black"/>
                </a:solidFill>
              </a:rPr>
              <a:t>1 Вариант</a:t>
            </a:r>
            <a:r>
              <a:rPr lang="ru-RU" sz="3600" dirty="0">
                <a:solidFill>
                  <a:prstClr val="black"/>
                </a:solidFill>
              </a:rPr>
              <a:t>. </a:t>
            </a:r>
            <a:endParaRPr lang="ru-RU" sz="3600" dirty="0" smtClean="0">
              <a:solidFill>
                <a:prstClr val="black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ru-RU" sz="3600" dirty="0" smtClean="0">
                <a:solidFill>
                  <a:prstClr val="black"/>
                </a:solidFill>
              </a:rPr>
              <a:t>Принести</a:t>
            </a:r>
            <a:r>
              <a:rPr lang="ru-RU" sz="3600" dirty="0">
                <a:solidFill>
                  <a:prstClr val="black"/>
                </a:solidFill>
              </a:rPr>
              <a:t>, проспать, научиться, побежать, не </a:t>
            </a:r>
            <a:r>
              <a:rPr lang="ru-RU" sz="3600" dirty="0" smtClean="0">
                <a:solidFill>
                  <a:prstClr val="black"/>
                </a:solidFill>
              </a:rPr>
              <a:t>купить.</a:t>
            </a:r>
          </a:p>
          <a:p>
            <a:pPr lvl="0" algn="l">
              <a:spcBef>
                <a:spcPts val="0"/>
              </a:spcBef>
            </a:pPr>
            <a:endParaRPr lang="ru-RU" sz="3600" dirty="0">
              <a:solidFill>
                <a:prstClr val="black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ru-RU" sz="3600" dirty="0" smtClean="0">
                <a:solidFill>
                  <a:prstClr val="black"/>
                </a:solidFill>
              </a:rPr>
              <a:t>2 Вариант</a:t>
            </a:r>
            <a:r>
              <a:rPr lang="ru-RU" sz="3600" dirty="0">
                <a:solidFill>
                  <a:prstClr val="black"/>
                </a:solidFill>
              </a:rPr>
              <a:t>.  </a:t>
            </a:r>
            <a:endParaRPr lang="ru-RU" sz="3600" dirty="0" smtClean="0">
              <a:solidFill>
                <a:prstClr val="black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ru-RU" sz="3600" dirty="0" smtClean="0">
                <a:solidFill>
                  <a:prstClr val="black"/>
                </a:solidFill>
              </a:rPr>
              <a:t>Не </a:t>
            </a:r>
            <a:r>
              <a:rPr lang="ru-RU" sz="3600" dirty="0">
                <a:solidFill>
                  <a:prstClr val="black"/>
                </a:solidFill>
              </a:rPr>
              <a:t>писать, срубить, не нарубить, </a:t>
            </a:r>
            <a:r>
              <a:rPr lang="ru-RU" sz="3600" dirty="0" smtClean="0">
                <a:solidFill>
                  <a:prstClr val="black"/>
                </a:solidFill>
              </a:rPr>
              <a:t>скакать</a:t>
            </a:r>
            <a:r>
              <a:rPr lang="ru-RU" sz="3600" dirty="0">
                <a:solidFill>
                  <a:prstClr val="black"/>
                </a:solidFill>
              </a:rPr>
              <a:t>, умыться.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59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18199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600" b="1" dirty="0" smtClean="0"/>
              <a:t>Проверьте работы в парах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784976" cy="4032448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ru-RU" sz="3600" dirty="0" smtClean="0">
                <a:solidFill>
                  <a:prstClr val="black"/>
                </a:solidFill>
              </a:rPr>
              <a:t>1 Вариант</a:t>
            </a:r>
            <a:r>
              <a:rPr lang="ru-RU" sz="3600" dirty="0">
                <a:solidFill>
                  <a:prstClr val="black"/>
                </a:solidFill>
              </a:rPr>
              <a:t>. </a:t>
            </a:r>
            <a:endParaRPr lang="ru-RU" sz="3600" dirty="0" smtClean="0">
              <a:solidFill>
                <a:prstClr val="black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ru-RU" sz="3600" dirty="0" smtClean="0">
                <a:solidFill>
                  <a:prstClr val="black"/>
                </a:solidFill>
              </a:rPr>
              <a:t>Принести (П), проспать (П), научиться (Н), побежать (Н), </a:t>
            </a:r>
            <a:r>
              <a:rPr lang="ru-RU" sz="3600" dirty="0">
                <a:solidFill>
                  <a:prstClr val="black"/>
                </a:solidFill>
              </a:rPr>
              <a:t>не </a:t>
            </a:r>
            <a:r>
              <a:rPr lang="ru-RU" sz="3600" dirty="0" smtClean="0">
                <a:solidFill>
                  <a:prstClr val="black"/>
                </a:solidFill>
              </a:rPr>
              <a:t>купить (П).</a:t>
            </a:r>
          </a:p>
          <a:p>
            <a:pPr lvl="0" algn="l">
              <a:spcBef>
                <a:spcPts val="0"/>
              </a:spcBef>
            </a:pPr>
            <a:endParaRPr lang="ru-RU" sz="3600" dirty="0">
              <a:solidFill>
                <a:prstClr val="black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ru-RU" sz="3600" dirty="0" smtClean="0">
                <a:solidFill>
                  <a:prstClr val="black"/>
                </a:solidFill>
              </a:rPr>
              <a:t>2 Вариант</a:t>
            </a:r>
            <a:r>
              <a:rPr lang="ru-RU" sz="3600" dirty="0">
                <a:solidFill>
                  <a:prstClr val="black"/>
                </a:solidFill>
              </a:rPr>
              <a:t>.  </a:t>
            </a:r>
            <a:endParaRPr lang="ru-RU" sz="3600" dirty="0" smtClean="0">
              <a:solidFill>
                <a:prstClr val="black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ru-RU" sz="3600" dirty="0" smtClean="0">
                <a:solidFill>
                  <a:prstClr val="black"/>
                </a:solidFill>
              </a:rPr>
              <a:t>Не писать (П), срубить (П), </a:t>
            </a:r>
            <a:r>
              <a:rPr lang="ru-RU" sz="3600" dirty="0">
                <a:solidFill>
                  <a:prstClr val="black"/>
                </a:solidFill>
              </a:rPr>
              <a:t>не </a:t>
            </a:r>
            <a:r>
              <a:rPr lang="ru-RU" sz="3600" dirty="0" smtClean="0">
                <a:solidFill>
                  <a:prstClr val="black"/>
                </a:solidFill>
              </a:rPr>
              <a:t>нарубить (П), скакать (Н), умыться (Н).</a:t>
            </a:r>
            <a:endParaRPr lang="ru-RU" sz="36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717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827584" y="1844824"/>
            <a:ext cx="7656135" cy="317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 пришли сюда учиться,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лениться, а трудиться.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Работайте старательно,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Слушайте внимательно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27939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Урок окончен!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До свидания!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Найти «четвёртое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лишнее» слово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 каждой группе: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2088232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1.Читает, решает, пробежал, едет.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2.Строила, стелила, принадлежали, шила.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Знать, веселиться, лепить, носить.</a:t>
            </a:r>
          </a:p>
          <a:p>
            <a:pPr algn="l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Берёшь, везёшь, сеешь, говорит.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Найти «четвёртое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лишнее» слово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в каждой группе:</a:t>
            </a:r>
            <a:b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2088232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1.Читает, решает, </a:t>
            </a:r>
            <a:r>
              <a:rPr lang="ru-RU" sz="3600" dirty="0" smtClean="0">
                <a:solidFill>
                  <a:srgbClr val="FF0000"/>
                </a:solidFill>
              </a:rPr>
              <a:t>пробежал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едет.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2.Строила, стелила, принадлежали, шила.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Знать, веселиться, лепить, носить.</a:t>
            </a:r>
          </a:p>
          <a:p>
            <a:pPr algn="l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Берёшь, везёшь, сеешь, говорит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>Найти «четвёртое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лишнее» слово 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>в каждой группе: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568952" cy="2088232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1.Читает, решает, </a:t>
            </a:r>
            <a:r>
              <a:rPr lang="ru-RU" sz="3600" dirty="0" smtClean="0">
                <a:solidFill>
                  <a:srgbClr val="FF0000"/>
                </a:solidFill>
              </a:rPr>
              <a:t>пробежал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едет.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2.Строила, стелила, </a:t>
            </a:r>
            <a:r>
              <a:rPr lang="ru-RU" sz="3600" dirty="0" smtClean="0">
                <a:solidFill>
                  <a:srgbClr val="FF0000"/>
                </a:solidFill>
              </a:rPr>
              <a:t>принадлежали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шила.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Знать, веселиться, лепить, носить.</a:t>
            </a:r>
          </a:p>
          <a:p>
            <a:pPr algn="l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Берёшь, везёшь, сеешь, говорит.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>Найти «четвёртое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лишнее» слово 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>в каждой группе: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780928"/>
            <a:ext cx="8640960" cy="2088232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1.Читает, решает, </a:t>
            </a:r>
            <a:r>
              <a:rPr lang="ru-RU" sz="3600" dirty="0" smtClean="0">
                <a:solidFill>
                  <a:srgbClr val="FF0000"/>
                </a:solidFill>
              </a:rPr>
              <a:t>пробежал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едет.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2.Строил, стелила, </a:t>
            </a:r>
            <a:r>
              <a:rPr lang="ru-RU" sz="3600" dirty="0" smtClean="0">
                <a:solidFill>
                  <a:srgbClr val="FF0000"/>
                </a:solidFill>
              </a:rPr>
              <a:t>принадлежали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шила.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</a:t>
            </a:r>
            <a:r>
              <a:rPr lang="ru-RU" sz="3600" dirty="0" smtClean="0">
                <a:solidFill>
                  <a:srgbClr val="0000FF"/>
                </a:solidFill>
              </a:rPr>
              <a:t>Знать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600" dirty="0" smtClean="0">
                <a:solidFill>
                  <a:srgbClr val="FF0000"/>
                </a:solidFill>
              </a:rPr>
              <a:t>веселиться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лепить, носить.</a:t>
            </a:r>
          </a:p>
          <a:p>
            <a:pPr algn="l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Берёшь, везёшь, сеешь, говорит.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>Найти «четвёртое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лишнее» слово 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>в каждой группе: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780928"/>
            <a:ext cx="8640960" cy="2088232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1.Читает, решает, </a:t>
            </a:r>
            <a:r>
              <a:rPr lang="ru-RU" sz="3600" dirty="0" smtClean="0">
                <a:solidFill>
                  <a:srgbClr val="FF0000"/>
                </a:solidFill>
              </a:rPr>
              <a:t>пробежал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едет.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2.Строил, стелила, </a:t>
            </a:r>
            <a:r>
              <a:rPr lang="ru-RU" sz="3600" dirty="0" smtClean="0">
                <a:solidFill>
                  <a:srgbClr val="FF0000"/>
                </a:solidFill>
              </a:rPr>
              <a:t>принадлежали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шила.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Знать, </a:t>
            </a:r>
            <a:r>
              <a:rPr lang="ru-RU" sz="3600" dirty="0" smtClean="0">
                <a:solidFill>
                  <a:srgbClr val="FF0000"/>
                </a:solidFill>
              </a:rPr>
              <a:t>веселиться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лепить, носить.</a:t>
            </a:r>
          </a:p>
          <a:p>
            <a:pPr algn="l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Берёшь, везёшь, сеешь, </a:t>
            </a:r>
            <a:r>
              <a:rPr lang="ru-RU" sz="3600" dirty="0" smtClean="0">
                <a:solidFill>
                  <a:srgbClr val="FF0000"/>
                </a:solidFill>
              </a:rPr>
              <a:t>говорит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Опираясь на ключевые слова, расскажите о глаголе.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cs typeface="Times New Roman" pitchFamily="18" charset="0"/>
              </a:rPr>
              <a:t>САМОСТОЯТЕЛЬНАЯ </a:t>
            </a:r>
            <a:r>
              <a:rPr lang="ru-RU" sz="3600" b="1" dirty="0">
                <a:solidFill>
                  <a:srgbClr val="0000FF"/>
                </a:solidFill>
                <a:cs typeface="Times New Roman" pitchFamily="18" charset="0"/>
              </a:rPr>
              <a:t>ЧАСТЬ РЕЧИ, ДЕЙСТВИЕ, </a:t>
            </a:r>
            <a:r>
              <a:rPr lang="ru-RU" sz="3600" b="1" dirty="0" smtClean="0">
                <a:solidFill>
                  <a:srgbClr val="0000FF"/>
                </a:solidFill>
                <a:cs typeface="Times New Roman" pitchFamily="18" charset="0"/>
              </a:rPr>
              <a:t>  ВОПРОС</a:t>
            </a:r>
            <a:r>
              <a:rPr lang="ru-RU" sz="3600" b="1" dirty="0">
                <a:solidFill>
                  <a:srgbClr val="0000FF"/>
                </a:solidFill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rgbClr val="0000FF"/>
                </a:solidFill>
                <a:cs typeface="Times New Roman" pitchFamily="18" charset="0"/>
              </a:rPr>
              <a:t>ВОЗВРАТНЫЕ-НЕВОЗВРАТНЫЕ, ПЕРЕХОДНЫЕ-НЕПЕРЕХОДНЫЕ, </a:t>
            </a:r>
            <a:r>
              <a:rPr lang="ru-RU" sz="3600" b="1" dirty="0">
                <a:solidFill>
                  <a:srgbClr val="0000FF"/>
                </a:solidFill>
                <a:cs typeface="Times New Roman" pitchFamily="18" charset="0"/>
              </a:rPr>
              <a:t>СПРЯЖЕНИЕ, </a:t>
            </a:r>
            <a:r>
              <a:rPr lang="ru-RU" sz="3600" b="1" dirty="0" smtClean="0">
                <a:solidFill>
                  <a:srgbClr val="0000FF"/>
                </a:solidFill>
                <a:cs typeface="Times New Roman" pitchFamily="18" charset="0"/>
              </a:rPr>
              <a:t> ВРЕМЯ</a:t>
            </a:r>
            <a:r>
              <a:rPr lang="ru-RU" sz="3600" b="1" dirty="0">
                <a:solidFill>
                  <a:srgbClr val="0000FF"/>
                </a:solidFill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rgbClr val="0000FF"/>
                </a:solidFill>
                <a:cs typeface="Times New Roman" pitchFamily="18" charset="0"/>
              </a:rPr>
              <a:t> РОД</a:t>
            </a:r>
            <a:r>
              <a:rPr lang="ru-RU" sz="3600" b="1" dirty="0">
                <a:solidFill>
                  <a:srgbClr val="0000FF"/>
                </a:solidFill>
                <a:cs typeface="Times New Roman" pitchFamily="18" charset="0"/>
              </a:rPr>
              <a:t>, ЧИСЛО, </a:t>
            </a:r>
            <a:r>
              <a:rPr lang="ru-RU" sz="3600" b="1" dirty="0" smtClean="0">
                <a:solidFill>
                  <a:srgbClr val="0000FF"/>
                </a:solidFill>
                <a:cs typeface="Times New Roman" pitchFamily="18" charset="0"/>
              </a:rPr>
              <a:t> ЛИЦО,  СКАЗУЕМОЕ</a:t>
            </a:r>
            <a:r>
              <a:rPr lang="ru-RU" sz="3600" b="1" dirty="0">
                <a:solidFill>
                  <a:srgbClr val="0000FF"/>
                </a:solidFill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ТЕМА УРОКА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852936"/>
            <a:ext cx="8280920" cy="17526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Глаголы переходные и непереходные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86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408</Words>
  <Application>Microsoft Office PowerPoint</Application>
  <PresentationFormat>Экран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Урок русского языка «Переходные и непереходные глаголы» для 5 класса (ФГОС)</vt:lpstr>
      <vt:lpstr>Слайд 2</vt:lpstr>
      <vt:lpstr>Найти «четвёртое лишнее» слово в каждой группе: </vt:lpstr>
      <vt:lpstr>Найти «четвёртое лишнее» слово в каждой группе: </vt:lpstr>
      <vt:lpstr>Найти «четвёртое лишнее» слово в каждой группе: </vt:lpstr>
      <vt:lpstr>Найти «четвёртое лишнее» слово в каждой группе: </vt:lpstr>
      <vt:lpstr>Найти «четвёртое лишнее» слово в каждой группе: </vt:lpstr>
      <vt:lpstr>Опираясь на ключевые слова, расскажите о глаголе. </vt:lpstr>
      <vt:lpstr>ТЕМА УРОКА</vt:lpstr>
      <vt:lpstr>ТЕМА УРОКА</vt:lpstr>
      <vt:lpstr>По каким критериям распределены словосочетания?</vt:lpstr>
      <vt:lpstr>По каким критериям распределены словосочетания?</vt:lpstr>
      <vt:lpstr>Проведём эксперимент</vt:lpstr>
      <vt:lpstr>Проведём эксперимент</vt:lpstr>
      <vt:lpstr>Составьте алгоритм определения категории переходности у глаголов   </vt:lpstr>
      <vt:lpstr>Алгоритм  определения категории переходности глагола</vt:lpstr>
      <vt:lpstr>Диктант «Аплодисменты»</vt:lpstr>
      <vt:lpstr>Закрепляем умения.  Составить словосочетания: гл.+ дополнение, определить  переходность ( П)     или    непереходность (Н) глагол   </vt:lpstr>
      <vt:lpstr>Проверьте работы в парах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Найти «четвёртое лишнее слово» в каждой группе:</dc:title>
  <dc:creator>Татьяна</dc:creator>
  <cp:lastModifiedBy>Татьяна</cp:lastModifiedBy>
  <cp:revision>34</cp:revision>
  <dcterms:created xsi:type="dcterms:W3CDTF">2015-03-15T12:12:19Z</dcterms:created>
  <dcterms:modified xsi:type="dcterms:W3CDTF">2015-12-13T17:14:32Z</dcterms:modified>
</cp:coreProperties>
</file>