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616D01-B2BD-4D19-9071-1D1A5E9C030A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F33E5BC-D5D6-47DD-91AD-A5E7C4EFF56B}">
      <dgm:prSet phldrT="[Текст]"/>
      <dgm:spPr/>
      <dgm:t>
        <a:bodyPr/>
        <a:lstStyle/>
        <a:p>
          <a:r>
            <a:rPr lang="ru-RU" dirty="0" smtClean="0"/>
            <a:t>Органические вещества</a:t>
          </a:r>
          <a:endParaRPr lang="ru-RU" dirty="0"/>
        </a:p>
      </dgm:t>
    </dgm:pt>
    <dgm:pt modelId="{3223DFE0-B9A1-4C87-9249-16433D5AB23D}" type="parTrans" cxnId="{4CAEF2D9-4CA1-4D66-8E8E-4473A29A01B7}">
      <dgm:prSet/>
      <dgm:spPr/>
      <dgm:t>
        <a:bodyPr/>
        <a:lstStyle/>
        <a:p>
          <a:endParaRPr lang="ru-RU"/>
        </a:p>
      </dgm:t>
    </dgm:pt>
    <dgm:pt modelId="{003E231B-8426-49CA-BB58-31B5A28B44E8}" type="sibTrans" cxnId="{4CAEF2D9-4CA1-4D66-8E8E-4473A29A01B7}">
      <dgm:prSet/>
      <dgm:spPr/>
      <dgm:t>
        <a:bodyPr/>
        <a:lstStyle/>
        <a:p>
          <a:endParaRPr lang="ru-RU"/>
        </a:p>
      </dgm:t>
    </dgm:pt>
    <dgm:pt modelId="{325FBE5F-D429-4E2C-A8AB-A361C0E58FE2}">
      <dgm:prSet phldrT="[Текст]"/>
      <dgm:spPr/>
      <dgm:t>
        <a:bodyPr/>
        <a:lstStyle/>
        <a:p>
          <a:r>
            <a:rPr lang="ru-RU" dirty="0" smtClean="0"/>
            <a:t>Неорганические вещества</a:t>
          </a:r>
          <a:endParaRPr lang="ru-RU" dirty="0"/>
        </a:p>
      </dgm:t>
    </dgm:pt>
    <dgm:pt modelId="{2F470D20-4FA5-496A-B1AA-45650056C6D2}" type="parTrans" cxnId="{DAAE27AC-EAED-4568-B86F-DA843D6746C3}">
      <dgm:prSet/>
      <dgm:spPr/>
      <dgm:t>
        <a:bodyPr/>
        <a:lstStyle/>
        <a:p>
          <a:endParaRPr lang="ru-RU"/>
        </a:p>
      </dgm:t>
    </dgm:pt>
    <dgm:pt modelId="{629DFF1F-9675-413A-B923-C0322D5934EC}" type="sibTrans" cxnId="{DAAE27AC-EAED-4568-B86F-DA843D6746C3}">
      <dgm:prSet/>
      <dgm:spPr/>
      <dgm:t>
        <a:bodyPr/>
        <a:lstStyle/>
        <a:p>
          <a:endParaRPr lang="ru-RU"/>
        </a:p>
      </dgm:t>
    </dgm:pt>
    <dgm:pt modelId="{E51050CF-B32A-4ACD-BF86-787263606FCA}" type="pres">
      <dgm:prSet presAssocID="{E9616D01-B2BD-4D19-9071-1D1A5E9C030A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04C30E30-7676-4D0F-AD38-050CC1B1FB9C}" type="pres">
      <dgm:prSet presAssocID="{CF33E5BC-D5D6-47DD-91AD-A5E7C4EFF56B}" presName="root" presStyleCnt="0">
        <dgm:presLayoutVars>
          <dgm:chMax/>
          <dgm:chPref/>
        </dgm:presLayoutVars>
      </dgm:prSet>
      <dgm:spPr/>
    </dgm:pt>
    <dgm:pt modelId="{6F80C562-C919-4D1D-8AB0-EB123A29077B}" type="pres">
      <dgm:prSet presAssocID="{CF33E5BC-D5D6-47DD-91AD-A5E7C4EFF56B}" presName="rootComposite" presStyleCnt="0">
        <dgm:presLayoutVars/>
      </dgm:prSet>
      <dgm:spPr/>
    </dgm:pt>
    <dgm:pt modelId="{008CC726-37AC-45B4-B618-6019A0AFA25A}" type="pres">
      <dgm:prSet presAssocID="{CF33E5BC-D5D6-47DD-91AD-A5E7C4EFF56B}" presName="ParentAccent" presStyleLbl="alignNode1" presStyleIdx="0" presStyleCnt="2"/>
      <dgm:spPr/>
    </dgm:pt>
    <dgm:pt modelId="{1184E104-C41C-47A2-9905-DC009C1B709F}" type="pres">
      <dgm:prSet presAssocID="{CF33E5BC-D5D6-47DD-91AD-A5E7C4EFF56B}" presName="ParentSmallAccent" presStyleLbl="fgAcc1" presStyleIdx="0" presStyleCnt="2"/>
      <dgm:spPr/>
    </dgm:pt>
    <dgm:pt modelId="{500D8AE9-8C90-4BD7-BC39-F2E1A3AE4B54}" type="pres">
      <dgm:prSet presAssocID="{CF33E5BC-D5D6-47DD-91AD-A5E7C4EFF56B}" presName="Parent" presStyleLbl="revTx" presStyleIdx="0" presStyleCnt="2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235543-A0D2-4ADC-B5CA-30F386B330C8}" type="pres">
      <dgm:prSet presAssocID="{CF33E5BC-D5D6-47DD-91AD-A5E7C4EFF56B}" presName="childShape" presStyleCnt="0">
        <dgm:presLayoutVars>
          <dgm:chMax val="0"/>
          <dgm:chPref val="0"/>
        </dgm:presLayoutVars>
      </dgm:prSet>
      <dgm:spPr/>
    </dgm:pt>
    <dgm:pt modelId="{DD315284-96CC-4250-8307-CE626B29AAF3}" type="pres">
      <dgm:prSet presAssocID="{325FBE5F-D429-4E2C-A8AB-A361C0E58FE2}" presName="root" presStyleCnt="0">
        <dgm:presLayoutVars>
          <dgm:chMax/>
          <dgm:chPref/>
        </dgm:presLayoutVars>
      </dgm:prSet>
      <dgm:spPr/>
    </dgm:pt>
    <dgm:pt modelId="{AB5670F9-52F9-48BF-B768-F62D2F0086E8}" type="pres">
      <dgm:prSet presAssocID="{325FBE5F-D429-4E2C-A8AB-A361C0E58FE2}" presName="rootComposite" presStyleCnt="0">
        <dgm:presLayoutVars/>
      </dgm:prSet>
      <dgm:spPr/>
    </dgm:pt>
    <dgm:pt modelId="{5C9B66A6-0723-4433-B902-E0F3A6DB6862}" type="pres">
      <dgm:prSet presAssocID="{325FBE5F-D429-4E2C-A8AB-A361C0E58FE2}" presName="ParentAccent" presStyleLbl="alignNode1" presStyleIdx="1" presStyleCnt="2"/>
      <dgm:spPr/>
    </dgm:pt>
    <dgm:pt modelId="{ABD4EA7E-886A-46C3-90BC-5A88869FEA2D}" type="pres">
      <dgm:prSet presAssocID="{325FBE5F-D429-4E2C-A8AB-A361C0E58FE2}" presName="ParentSmallAccent" presStyleLbl="fgAcc1" presStyleIdx="1" presStyleCnt="2"/>
      <dgm:spPr/>
    </dgm:pt>
    <dgm:pt modelId="{17F926FC-41EB-4F0A-AABF-5559486B1642}" type="pres">
      <dgm:prSet presAssocID="{325FBE5F-D429-4E2C-A8AB-A361C0E58FE2}" presName="Parent" presStyleLbl="revTx" presStyleIdx="1" presStyleCnt="2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3140B3-51F6-4C4B-A83D-BAF7ACCD6C44}" type="pres">
      <dgm:prSet presAssocID="{325FBE5F-D429-4E2C-A8AB-A361C0E58FE2}" presName="childShape" presStyleCnt="0">
        <dgm:presLayoutVars>
          <dgm:chMax val="0"/>
          <dgm:chPref val="0"/>
        </dgm:presLayoutVars>
      </dgm:prSet>
      <dgm:spPr/>
    </dgm:pt>
  </dgm:ptLst>
  <dgm:cxnLst>
    <dgm:cxn modelId="{C535634D-98AC-4E65-B882-B3FE5C054647}" type="presOf" srcId="{E9616D01-B2BD-4D19-9071-1D1A5E9C030A}" destId="{E51050CF-B32A-4ACD-BF86-787263606FCA}" srcOrd="0" destOrd="0" presId="urn:microsoft.com/office/officeart/2008/layout/SquareAccentList"/>
    <dgm:cxn modelId="{4CAEF2D9-4CA1-4D66-8E8E-4473A29A01B7}" srcId="{E9616D01-B2BD-4D19-9071-1D1A5E9C030A}" destId="{CF33E5BC-D5D6-47DD-91AD-A5E7C4EFF56B}" srcOrd="0" destOrd="0" parTransId="{3223DFE0-B9A1-4C87-9249-16433D5AB23D}" sibTransId="{003E231B-8426-49CA-BB58-31B5A28B44E8}"/>
    <dgm:cxn modelId="{251A68B5-37F1-478B-96F1-0622EB37A99E}" type="presOf" srcId="{CF33E5BC-D5D6-47DD-91AD-A5E7C4EFF56B}" destId="{500D8AE9-8C90-4BD7-BC39-F2E1A3AE4B54}" srcOrd="0" destOrd="0" presId="urn:microsoft.com/office/officeart/2008/layout/SquareAccentList"/>
    <dgm:cxn modelId="{836202E2-783F-41C5-8DC6-28B483213689}" type="presOf" srcId="{325FBE5F-D429-4E2C-A8AB-A361C0E58FE2}" destId="{17F926FC-41EB-4F0A-AABF-5559486B1642}" srcOrd="0" destOrd="0" presId="urn:microsoft.com/office/officeart/2008/layout/SquareAccentList"/>
    <dgm:cxn modelId="{DAAE27AC-EAED-4568-B86F-DA843D6746C3}" srcId="{E9616D01-B2BD-4D19-9071-1D1A5E9C030A}" destId="{325FBE5F-D429-4E2C-A8AB-A361C0E58FE2}" srcOrd="1" destOrd="0" parTransId="{2F470D20-4FA5-496A-B1AA-45650056C6D2}" sibTransId="{629DFF1F-9675-413A-B923-C0322D5934EC}"/>
    <dgm:cxn modelId="{1E4B8B10-A899-4561-84C9-A970A3E46D31}" type="presParOf" srcId="{E51050CF-B32A-4ACD-BF86-787263606FCA}" destId="{04C30E30-7676-4D0F-AD38-050CC1B1FB9C}" srcOrd="0" destOrd="0" presId="urn:microsoft.com/office/officeart/2008/layout/SquareAccentList"/>
    <dgm:cxn modelId="{62BCA3BF-1257-4B34-A3F4-CBAC64147B47}" type="presParOf" srcId="{04C30E30-7676-4D0F-AD38-050CC1B1FB9C}" destId="{6F80C562-C919-4D1D-8AB0-EB123A29077B}" srcOrd="0" destOrd="0" presId="urn:microsoft.com/office/officeart/2008/layout/SquareAccentList"/>
    <dgm:cxn modelId="{BA8B5378-D6AC-4DC2-A0B4-F14C7AA6B826}" type="presParOf" srcId="{6F80C562-C919-4D1D-8AB0-EB123A29077B}" destId="{008CC726-37AC-45B4-B618-6019A0AFA25A}" srcOrd="0" destOrd="0" presId="urn:microsoft.com/office/officeart/2008/layout/SquareAccentList"/>
    <dgm:cxn modelId="{9FCEA2E0-E3FD-49D9-ABD4-6EC187D47163}" type="presParOf" srcId="{6F80C562-C919-4D1D-8AB0-EB123A29077B}" destId="{1184E104-C41C-47A2-9905-DC009C1B709F}" srcOrd="1" destOrd="0" presId="urn:microsoft.com/office/officeart/2008/layout/SquareAccentList"/>
    <dgm:cxn modelId="{28E92C05-320E-4B17-BC9C-81DD986C6FE1}" type="presParOf" srcId="{6F80C562-C919-4D1D-8AB0-EB123A29077B}" destId="{500D8AE9-8C90-4BD7-BC39-F2E1A3AE4B54}" srcOrd="2" destOrd="0" presId="urn:microsoft.com/office/officeart/2008/layout/SquareAccentList"/>
    <dgm:cxn modelId="{EEFE1FEF-E97C-408F-91C9-AB314AFAE7C7}" type="presParOf" srcId="{04C30E30-7676-4D0F-AD38-050CC1B1FB9C}" destId="{20235543-A0D2-4ADC-B5CA-30F386B330C8}" srcOrd="1" destOrd="0" presId="urn:microsoft.com/office/officeart/2008/layout/SquareAccentList"/>
    <dgm:cxn modelId="{780AF2F2-6E3C-44AC-91E5-774BD4625875}" type="presParOf" srcId="{E51050CF-B32A-4ACD-BF86-787263606FCA}" destId="{DD315284-96CC-4250-8307-CE626B29AAF3}" srcOrd="1" destOrd="0" presId="urn:microsoft.com/office/officeart/2008/layout/SquareAccentList"/>
    <dgm:cxn modelId="{4F5F031F-707C-4F7C-AC39-680E939EC654}" type="presParOf" srcId="{DD315284-96CC-4250-8307-CE626B29AAF3}" destId="{AB5670F9-52F9-48BF-B768-F62D2F0086E8}" srcOrd="0" destOrd="0" presId="urn:microsoft.com/office/officeart/2008/layout/SquareAccentList"/>
    <dgm:cxn modelId="{5D6D438D-C5CA-4662-897A-67D35AB22C8E}" type="presParOf" srcId="{AB5670F9-52F9-48BF-B768-F62D2F0086E8}" destId="{5C9B66A6-0723-4433-B902-E0F3A6DB6862}" srcOrd="0" destOrd="0" presId="urn:microsoft.com/office/officeart/2008/layout/SquareAccentList"/>
    <dgm:cxn modelId="{D6EA0D55-A246-4F13-AFBF-376A14CAAC55}" type="presParOf" srcId="{AB5670F9-52F9-48BF-B768-F62D2F0086E8}" destId="{ABD4EA7E-886A-46C3-90BC-5A88869FEA2D}" srcOrd="1" destOrd="0" presId="urn:microsoft.com/office/officeart/2008/layout/SquareAccentList"/>
    <dgm:cxn modelId="{29D1B58C-BE78-490E-BB91-31FDCA07E164}" type="presParOf" srcId="{AB5670F9-52F9-48BF-B768-F62D2F0086E8}" destId="{17F926FC-41EB-4F0A-AABF-5559486B1642}" srcOrd="2" destOrd="0" presId="urn:microsoft.com/office/officeart/2008/layout/SquareAccentList"/>
    <dgm:cxn modelId="{97A377FC-E453-4748-8E11-5FEF9FBCD5B3}" type="presParOf" srcId="{DD315284-96CC-4250-8307-CE626B29AAF3}" destId="{EA3140B3-51F6-4C4B-A83D-BAF7ACCD6C44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8CC726-37AC-45B4-B618-6019A0AFA25A}">
      <dsp:nvSpPr>
        <dsp:cNvPr id="0" name=""/>
        <dsp:cNvSpPr/>
      </dsp:nvSpPr>
      <dsp:spPr>
        <a:xfrm>
          <a:off x="4674" y="847462"/>
          <a:ext cx="4009878" cy="4717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84E104-C41C-47A2-9905-DC009C1B709F}">
      <dsp:nvSpPr>
        <dsp:cNvPr id="0" name=""/>
        <dsp:cNvSpPr/>
      </dsp:nvSpPr>
      <dsp:spPr>
        <a:xfrm>
          <a:off x="4674" y="1024632"/>
          <a:ext cx="294580" cy="29458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0D8AE9-8C90-4BD7-BC39-F2E1A3AE4B54}">
      <dsp:nvSpPr>
        <dsp:cNvPr id="0" name=""/>
        <dsp:cNvSpPr/>
      </dsp:nvSpPr>
      <dsp:spPr>
        <a:xfrm>
          <a:off x="4674" y="0"/>
          <a:ext cx="4009878" cy="8474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Органические вещества</a:t>
          </a:r>
          <a:endParaRPr lang="ru-RU" sz="2900" kern="1200" dirty="0"/>
        </a:p>
      </dsp:txBody>
      <dsp:txXfrm>
        <a:off x="4674" y="0"/>
        <a:ext cx="4009878" cy="847462"/>
      </dsp:txXfrm>
    </dsp:sp>
    <dsp:sp modelId="{5C9B66A6-0723-4433-B902-E0F3A6DB6862}">
      <dsp:nvSpPr>
        <dsp:cNvPr id="0" name=""/>
        <dsp:cNvSpPr/>
      </dsp:nvSpPr>
      <dsp:spPr>
        <a:xfrm>
          <a:off x="4215046" y="847462"/>
          <a:ext cx="4009878" cy="4717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D4EA7E-886A-46C3-90BC-5A88869FEA2D}">
      <dsp:nvSpPr>
        <dsp:cNvPr id="0" name=""/>
        <dsp:cNvSpPr/>
      </dsp:nvSpPr>
      <dsp:spPr>
        <a:xfrm>
          <a:off x="4215046" y="1024632"/>
          <a:ext cx="294580" cy="29458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F926FC-41EB-4F0A-AABF-5559486B1642}">
      <dsp:nvSpPr>
        <dsp:cNvPr id="0" name=""/>
        <dsp:cNvSpPr/>
      </dsp:nvSpPr>
      <dsp:spPr>
        <a:xfrm>
          <a:off x="4215046" y="0"/>
          <a:ext cx="4009878" cy="8474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Неорганические вещества</a:t>
          </a:r>
          <a:endParaRPr lang="ru-RU" sz="2900" kern="1200" dirty="0"/>
        </a:p>
      </dsp:txBody>
      <dsp:txXfrm>
        <a:off x="4215046" y="0"/>
        <a:ext cx="4009878" cy="8474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60957-5F45-4955-9B42-CDA2618451AA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DEA0A-C287-4030-A803-5FAF16C40781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60957-5F45-4955-9B42-CDA2618451AA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DEA0A-C287-4030-A803-5FAF16C407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60957-5F45-4955-9B42-CDA2618451AA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DEA0A-C287-4030-A803-5FAF16C407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60957-5F45-4955-9B42-CDA2618451AA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DEA0A-C287-4030-A803-5FAF16C407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60957-5F45-4955-9B42-CDA2618451AA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DEA0A-C287-4030-A803-5FAF16C40781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60957-5F45-4955-9B42-CDA2618451AA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DEA0A-C287-4030-A803-5FAF16C407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60957-5F45-4955-9B42-CDA2618451AA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DEA0A-C287-4030-A803-5FAF16C40781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60957-5F45-4955-9B42-CDA2618451AA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DEA0A-C287-4030-A803-5FAF16C407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60957-5F45-4955-9B42-CDA2618451AA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DEA0A-C287-4030-A803-5FAF16C407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60957-5F45-4955-9B42-CDA2618451AA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DEA0A-C287-4030-A803-5FAF16C40781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60957-5F45-4955-9B42-CDA2618451AA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DEA0A-C287-4030-A803-5FAF16C407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4960957-5F45-4955-9B42-CDA2618451AA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93DEA0A-C287-4030-A803-5FAF16C40781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Строение атома углерода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Органическая химия 10 класс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6433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Модели молекул органических веществ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26" y="2132856"/>
            <a:ext cx="8260347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470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изучает органическая химия?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2971146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3568" y="3284984"/>
            <a:ext cx="279499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Молоко</a:t>
            </a:r>
          </a:p>
          <a:p>
            <a:pPr marL="342900" indent="-342900">
              <a:buAutoNum type="arabicPeriod"/>
            </a:pPr>
            <a:r>
              <a:rPr lang="ru-RU" dirty="0" smtClean="0"/>
              <a:t>Растительное масло</a:t>
            </a:r>
          </a:p>
          <a:p>
            <a:pPr marL="342900" indent="-342900">
              <a:buAutoNum type="arabicPeriod"/>
            </a:pPr>
            <a:r>
              <a:rPr lang="ru-RU" dirty="0" smtClean="0"/>
              <a:t>Сахар</a:t>
            </a:r>
          </a:p>
          <a:p>
            <a:pPr marL="342900" indent="-342900">
              <a:buAutoNum type="arabicPeriod"/>
            </a:pPr>
            <a:r>
              <a:rPr lang="ru-RU" dirty="0" smtClean="0"/>
              <a:t>Спирт</a:t>
            </a:r>
          </a:p>
          <a:p>
            <a:pPr marL="342900" indent="-342900">
              <a:buAutoNum type="arabicPeriod"/>
            </a:pPr>
            <a:r>
              <a:rPr lang="ru-RU" dirty="0" smtClean="0"/>
              <a:t>Уксусная кислота</a:t>
            </a:r>
          </a:p>
          <a:p>
            <a:pPr marL="342900" indent="-342900">
              <a:buAutoNum type="arabicPeriod"/>
            </a:pPr>
            <a:r>
              <a:rPr lang="ru-RU" dirty="0" smtClean="0"/>
              <a:t>Нефть</a:t>
            </a:r>
          </a:p>
          <a:p>
            <a:pPr marL="342900" indent="-342900">
              <a:buAutoNum type="arabicPeriod"/>
            </a:pPr>
            <a:r>
              <a:rPr lang="ru-RU" dirty="0" smtClean="0"/>
              <a:t>Природный газ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076056" y="3429000"/>
            <a:ext cx="240649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Соль</a:t>
            </a:r>
          </a:p>
          <a:p>
            <a:pPr marL="342900" indent="-342900">
              <a:buAutoNum type="arabicPeriod"/>
            </a:pPr>
            <a:r>
              <a:rPr lang="ru-RU" dirty="0" smtClean="0"/>
              <a:t>Металлы</a:t>
            </a:r>
          </a:p>
          <a:p>
            <a:pPr marL="342900" indent="-342900">
              <a:buAutoNum type="arabicPeriod"/>
            </a:pPr>
            <a:r>
              <a:rPr lang="ru-RU" dirty="0" smtClean="0"/>
              <a:t>Сера</a:t>
            </a:r>
          </a:p>
          <a:p>
            <a:pPr marL="342900" indent="-342900">
              <a:buAutoNum type="arabicPeriod"/>
            </a:pPr>
            <a:r>
              <a:rPr lang="ru-RU" dirty="0" smtClean="0"/>
              <a:t>Углекислый газ</a:t>
            </a:r>
          </a:p>
          <a:p>
            <a:pPr marL="342900" indent="-342900">
              <a:buAutoNum type="arabicPeriod"/>
            </a:pPr>
            <a:r>
              <a:rPr lang="ru-RU" dirty="0" smtClean="0"/>
              <a:t>Пищевая сода</a:t>
            </a:r>
          </a:p>
          <a:p>
            <a:pPr marL="342900" indent="-342900">
              <a:buAutoNum type="arabicPeriod"/>
            </a:pPr>
            <a:r>
              <a:rPr lang="ru-RU" dirty="0" smtClean="0"/>
              <a:t>Серная кислота</a:t>
            </a:r>
          </a:p>
          <a:p>
            <a:pPr marL="342900" indent="-342900">
              <a:buAutoNum type="arabicPeriod"/>
            </a:pPr>
            <a:r>
              <a:rPr lang="ru-RU" dirty="0" smtClean="0"/>
              <a:t>Угольная кислота</a:t>
            </a:r>
          </a:p>
        </p:txBody>
      </p:sp>
    </p:spTree>
    <p:extLst>
      <p:ext uri="{BB962C8B-B14F-4D97-AF65-F5344CB8AC3E}">
        <p14:creationId xmlns:p14="http://schemas.microsoft.com/office/powerpoint/2010/main" val="3620850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Сравнение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Органические вещества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Метан СН</a:t>
            </a:r>
            <a:r>
              <a:rPr lang="ru-RU" baseline="-25000" dirty="0" smtClean="0"/>
              <a:t>4</a:t>
            </a:r>
            <a:endParaRPr lang="en-US" baseline="-25000" dirty="0" smtClean="0"/>
          </a:p>
          <a:p>
            <a:r>
              <a:rPr lang="en-US" dirty="0" smtClean="0"/>
              <a:t>W=</a:t>
            </a:r>
            <a:r>
              <a:rPr lang="en-US" dirty="0" err="1" smtClean="0"/>
              <a:t>A</a:t>
            </a:r>
            <a:r>
              <a:rPr lang="en-US" baseline="-25000" dirty="0" err="1" smtClean="0"/>
              <a:t>r</a:t>
            </a:r>
            <a:r>
              <a:rPr lang="en-US" dirty="0" err="1" smtClean="0">
                <a:latin typeface="Times New Roman"/>
                <a:cs typeface="Times New Roman"/>
              </a:rPr>
              <a:t>·n</a:t>
            </a:r>
            <a:r>
              <a:rPr lang="en-US" dirty="0" smtClean="0">
                <a:latin typeface="Times New Roman"/>
                <a:cs typeface="Times New Roman"/>
              </a:rPr>
              <a:t>/M</a:t>
            </a:r>
            <a:r>
              <a:rPr lang="en-US" baseline="-25000" dirty="0" smtClean="0">
                <a:latin typeface="Times New Roman"/>
                <a:cs typeface="Times New Roman"/>
              </a:rPr>
              <a:t>r</a:t>
            </a:r>
            <a:r>
              <a:rPr lang="en-US" dirty="0" smtClean="0">
                <a:latin typeface="Times New Roman"/>
                <a:cs typeface="Times New Roman"/>
              </a:rPr>
              <a:t>·100%</a:t>
            </a:r>
          </a:p>
          <a:p>
            <a:r>
              <a:rPr lang="en-US" dirty="0" err="1" smtClean="0">
                <a:latin typeface="Times New Roman"/>
                <a:cs typeface="Times New Roman"/>
              </a:rPr>
              <a:t>M</a:t>
            </a:r>
            <a:r>
              <a:rPr lang="en-US" baseline="-25000" dirty="0" err="1" smtClean="0">
                <a:latin typeface="Times New Roman"/>
                <a:cs typeface="Times New Roman"/>
              </a:rPr>
              <a:t>r</a:t>
            </a:r>
            <a:r>
              <a:rPr lang="en-US" dirty="0" smtClean="0">
                <a:latin typeface="Times New Roman"/>
                <a:cs typeface="Times New Roman"/>
              </a:rPr>
              <a:t>(CH</a:t>
            </a:r>
            <a:r>
              <a:rPr lang="en-US" baseline="-25000" dirty="0" smtClean="0">
                <a:latin typeface="Times New Roman"/>
                <a:cs typeface="Times New Roman"/>
              </a:rPr>
              <a:t>4</a:t>
            </a:r>
            <a:r>
              <a:rPr lang="en-US" dirty="0" smtClean="0">
                <a:latin typeface="Times New Roman"/>
                <a:cs typeface="Times New Roman"/>
              </a:rPr>
              <a:t>)=12+1·4=16</a:t>
            </a:r>
          </a:p>
          <a:p>
            <a:r>
              <a:rPr lang="en-US" dirty="0" err="1" smtClean="0">
                <a:latin typeface="Times New Roman"/>
                <a:cs typeface="Times New Roman"/>
              </a:rPr>
              <a:t>A</a:t>
            </a:r>
            <a:r>
              <a:rPr lang="en-US" baseline="-25000" dirty="0" err="1" smtClean="0">
                <a:latin typeface="Times New Roman"/>
                <a:cs typeface="Times New Roman"/>
              </a:rPr>
              <a:t>r</a:t>
            </a:r>
            <a:r>
              <a:rPr lang="en-US" dirty="0" smtClean="0">
                <a:latin typeface="Times New Roman"/>
                <a:cs typeface="Times New Roman"/>
              </a:rPr>
              <a:t>(C)=12 , n=1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W(C)= 12·1/16·100%=75%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Неорганические вещества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Углекислый газ СО</a:t>
            </a:r>
            <a:r>
              <a:rPr lang="ru-RU" baseline="-25000" dirty="0" smtClean="0"/>
              <a:t>2</a:t>
            </a:r>
            <a:endParaRPr lang="en-US" baseline="-25000" dirty="0" smtClean="0"/>
          </a:p>
          <a:p>
            <a:r>
              <a:rPr lang="en-US" dirty="0" err="1" smtClean="0"/>
              <a:t>M</a:t>
            </a:r>
            <a:r>
              <a:rPr lang="en-US" baseline="-25000" dirty="0" err="1" smtClean="0"/>
              <a:t>r</a:t>
            </a:r>
            <a:r>
              <a:rPr lang="en-US" dirty="0" smtClean="0"/>
              <a:t>(CO</a:t>
            </a:r>
            <a:r>
              <a:rPr lang="en-US" baseline="-25000" dirty="0" smtClean="0"/>
              <a:t>2</a:t>
            </a:r>
            <a:r>
              <a:rPr lang="en-US" dirty="0" smtClean="0"/>
              <a:t>)=12+2</a:t>
            </a:r>
            <a:r>
              <a:rPr lang="en-US" dirty="0" smtClean="0">
                <a:latin typeface="Times New Roman"/>
                <a:cs typeface="Times New Roman"/>
              </a:rPr>
              <a:t>·16=44</a:t>
            </a:r>
          </a:p>
          <a:p>
            <a:r>
              <a:rPr lang="en-US" dirty="0" err="1" smtClean="0">
                <a:latin typeface="Times New Roman"/>
                <a:cs typeface="Times New Roman"/>
              </a:rPr>
              <a:t>A</a:t>
            </a:r>
            <a:r>
              <a:rPr lang="en-US" baseline="-25000" dirty="0" err="1" smtClean="0">
                <a:latin typeface="Times New Roman"/>
                <a:cs typeface="Times New Roman"/>
              </a:rPr>
              <a:t>r</a:t>
            </a:r>
            <a:r>
              <a:rPr lang="en-US" dirty="0" smtClean="0">
                <a:latin typeface="Times New Roman"/>
                <a:cs typeface="Times New Roman"/>
              </a:rPr>
              <a:t>(C)=12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W(C)=12·1/44·100%=27%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6525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Сравнение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Органические вещества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Уксусная кислота</a:t>
            </a:r>
          </a:p>
          <a:p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COOH</a:t>
            </a:r>
          </a:p>
          <a:p>
            <a:r>
              <a:rPr lang="en-US" dirty="0" err="1" smtClean="0"/>
              <a:t>M</a:t>
            </a:r>
            <a:r>
              <a:rPr lang="en-US" baseline="-25000" dirty="0" err="1" smtClean="0"/>
              <a:t>r</a:t>
            </a:r>
            <a:r>
              <a:rPr lang="en-US" dirty="0" smtClean="0"/>
              <a:t>(CH</a:t>
            </a:r>
            <a:r>
              <a:rPr lang="en-US" baseline="-25000" dirty="0" smtClean="0"/>
              <a:t>3</a:t>
            </a:r>
            <a:r>
              <a:rPr lang="en-US" dirty="0" smtClean="0"/>
              <a:t>COOH)= 12</a:t>
            </a:r>
            <a:r>
              <a:rPr lang="en-US" dirty="0" smtClean="0">
                <a:latin typeface="Times New Roman"/>
                <a:cs typeface="Times New Roman"/>
              </a:rPr>
              <a:t>·2</a:t>
            </a:r>
            <a:r>
              <a:rPr lang="en-US" dirty="0" smtClean="0"/>
              <a:t>+1</a:t>
            </a:r>
            <a:r>
              <a:rPr lang="en-US" dirty="0" smtClean="0">
                <a:latin typeface="Times New Roman"/>
                <a:cs typeface="Times New Roman"/>
              </a:rPr>
              <a:t>·4+2·16=60</a:t>
            </a:r>
          </a:p>
          <a:p>
            <a:r>
              <a:rPr lang="en-US" dirty="0" err="1" smtClean="0">
                <a:latin typeface="Times New Roman"/>
                <a:cs typeface="Times New Roman"/>
              </a:rPr>
              <a:t>A</a:t>
            </a:r>
            <a:r>
              <a:rPr lang="en-US" baseline="-25000" dirty="0" err="1" smtClean="0">
                <a:latin typeface="Times New Roman"/>
                <a:cs typeface="Times New Roman"/>
              </a:rPr>
              <a:t>r</a:t>
            </a:r>
            <a:r>
              <a:rPr lang="en-US" dirty="0" smtClean="0">
                <a:latin typeface="Times New Roman"/>
                <a:cs typeface="Times New Roman"/>
              </a:rPr>
              <a:t>(C)=12 , n=2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W(C)=12·2/60·100%=40%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Неорганические вещества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Угольная кислота</a:t>
            </a:r>
            <a:endParaRPr lang="en-US" dirty="0" smtClean="0"/>
          </a:p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CO</a:t>
            </a:r>
            <a:r>
              <a:rPr lang="en-US" baseline="-25000" dirty="0" smtClean="0"/>
              <a:t>3</a:t>
            </a:r>
            <a:endParaRPr lang="en-US" dirty="0" smtClean="0"/>
          </a:p>
          <a:p>
            <a:r>
              <a:rPr lang="en-US" dirty="0" err="1" smtClean="0"/>
              <a:t>M</a:t>
            </a:r>
            <a:r>
              <a:rPr lang="en-US" baseline="-25000" dirty="0" err="1" smtClean="0"/>
              <a:t>r</a:t>
            </a:r>
            <a:r>
              <a:rPr lang="en-US" dirty="0" smtClean="0"/>
              <a:t>(H</a:t>
            </a:r>
            <a:r>
              <a:rPr lang="en-US" baseline="-25000" dirty="0" smtClean="0"/>
              <a:t>2</a:t>
            </a:r>
            <a:r>
              <a:rPr lang="en-US" dirty="0" smtClean="0"/>
              <a:t>CO</a:t>
            </a:r>
            <a:r>
              <a:rPr lang="en-US" baseline="-25000" dirty="0" smtClean="0"/>
              <a:t>3</a:t>
            </a:r>
            <a:r>
              <a:rPr lang="en-US" dirty="0" smtClean="0"/>
              <a:t>)=1</a:t>
            </a:r>
            <a:r>
              <a:rPr lang="en-US" dirty="0" smtClean="0">
                <a:latin typeface="Times New Roman"/>
                <a:cs typeface="Times New Roman"/>
              </a:rPr>
              <a:t>·2+12+16·3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=62</a:t>
            </a:r>
          </a:p>
          <a:p>
            <a:r>
              <a:rPr lang="en-US" dirty="0" err="1">
                <a:latin typeface="Times New Roman"/>
                <a:cs typeface="Times New Roman"/>
              </a:rPr>
              <a:t>A</a:t>
            </a:r>
            <a:r>
              <a:rPr lang="en-US" baseline="-25000" dirty="0" err="1">
                <a:latin typeface="Times New Roman"/>
                <a:cs typeface="Times New Roman"/>
              </a:rPr>
              <a:t>r</a:t>
            </a:r>
            <a:r>
              <a:rPr lang="en-US" dirty="0">
                <a:latin typeface="Times New Roman"/>
                <a:cs typeface="Times New Roman"/>
              </a:rPr>
              <a:t>(C)=12 , </a:t>
            </a:r>
            <a:r>
              <a:rPr lang="en-US" dirty="0" smtClean="0">
                <a:latin typeface="Times New Roman"/>
                <a:cs typeface="Times New Roman"/>
              </a:rPr>
              <a:t>n=1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W(C)=12·1/62·100%=19%</a:t>
            </a:r>
            <a:endParaRPr lang="en-US" dirty="0">
              <a:latin typeface="Times New Roman"/>
              <a:cs typeface="Times New Roman"/>
            </a:endParaRPr>
          </a:p>
          <a:p>
            <a:endParaRPr lang="en-US" dirty="0" smtClean="0">
              <a:latin typeface="Times New Roman"/>
              <a:cs typeface="Times New Roman"/>
            </a:endParaRPr>
          </a:p>
          <a:p>
            <a:endParaRPr lang="en-US" dirty="0" smtClean="0">
              <a:latin typeface="Times New Roman"/>
              <a:cs typeface="Times New Roman"/>
            </a:endParaRPr>
          </a:p>
          <a:p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3946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Органические вещества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/>
              <a:t>Метан </a:t>
            </a:r>
            <a:r>
              <a:rPr lang="ru-RU" dirty="0" smtClean="0"/>
              <a:t>СН</a:t>
            </a:r>
            <a:r>
              <a:rPr lang="ru-RU" baseline="-25000" dirty="0" smtClean="0"/>
              <a:t>4</a:t>
            </a:r>
          </a:p>
          <a:p>
            <a:endParaRPr lang="en-US" baseline="-25000" dirty="0"/>
          </a:p>
          <a:p>
            <a:r>
              <a:rPr lang="en-US" dirty="0">
                <a:latin typeface="Times New Roman"/>
                <a:cs typeface="Times New Roman"/>
              </a:rPr>
              <a:t>W(C</a:t>
            </a:r>
            <a:r>
              <a:rPr lang="en-US" dirty="0" smtClean="0">
                <a:latin typeface="Times New Roman"/>
                <a:cs typeface="Times New Roman"/>
              </a:rPr>
              <a:t>)=</a:t>
            </a:r>
            <a:r>
              <a:rPr lang="ru-RU" dirty="0" smtClean="0">
                <a:latin typeface="Times New Roman"/>
                <a:cs typeface="Times New Roman"/>
              </a:rPr>
              <a:t>75%</a:t>
            </a:r>
          </a:p>
          <a:p>
            <a:r>
              <a:rPr lang="ru-RU" dirty="0"/>
              <a:t>Уксусная кислота</a:t>
            </a:r>
          </a:p>
          <a:p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COOH</a:t>
            </a:r>
            <a:endParaRPr lang="ru-RU" dirty="0" smtClean="0"/>
          </a:p>
          <a:p>
            <a:r>
              <a:rPr lang="ru-RU" dirty="0" smtClean="0"/>
              <a:t>   </a:t>
            </a:r>
            <a:r>
              <a:rPr lang="en-US" dirty="0" smtClean="0">
                <a:latin typeface="Times New Roman"/>
                <a:cs typeface="Times New Roman"/>
              </a:rPr>
              <a:t>W(C)=40</a:t>
            </a:r>
            <a:r>
              <a:rPr lang="en-US" dirty="0">
                <a:latin typeface="Times New Roman"/>
                <a:cs typeface="Times New Roman"/>
              </a:rPr>
              <a:t>%</a:t>
            </a:r>
            <a:endParaRPr lang="ru-RU" dirty="0"/>
          </a:p>
          <a:p>
            <a:endParaRPr lang="ru-RU" dirty="0" smtClean="0">
              <a:latin typeface="Times New Roman"/>
              <a:cs typeface="Times New Roman"/>
            </a:endParaRP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Неорганические вещества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Углекислый газ СО</a:t>
            </a:r>
            <a:r>
              <a:rPr lang="ru-RU" baseline="-25000" dirty="0" smtClean="0"/>
              <a:t>2</a:t>
            </a:r>
          </a:p>
          <a:p>
            <a:endParaRPr lang="ru-RU" baseline="-25000" dirty="0" smtClean="0"/>
          </a:p>
          <a:p>
            <a:r>
              <a:rPr lang="en-US" dirty="0">
                <a:latin typeface="Times New Roman"/>
                <a:cs typeface="Times New Roman"/>
              </a:rPr>
              <a:t>W(C</a:t>
            </a:r>
            <a:r>
              <a:rPr lang="en-US" dirty="0" smtClean="0">
                <a:latin typeface="Times New Roman"/>
                <a:cs typeface="Times New Roman"/>
              </a:rPr>
              <a:t>)=27%</a:t>
            </a:r>
            <a:endParaRPr lang="ru-RU" dirty="0" smtClean="0">
              <a:latin typeface="Times New Roman"/>
              <a:cs typeface="Times New Roman"/>
            </a:endParaRPr>
          </a:p>
          <a:p>
            <a:r>
              <a:rPr lang="ru-RU" dirty="0" smtClean="0"/>
              <a:t>  Угольная </a:t>
            </a:r>
            <a:r>
              <a:rPr lang="ru-RU" dirty="0"/>
              <a:t>кислота</a:t>
            </a:r>
            <a:endParaRPr lang="en-US" dirty="0"/>
          </a:p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CO</a:t>
            </a:r>
            <a:r>
              <a:rPr lang="en-US" baseline="-25000" dirty="0" smtClean="0"/>
              <a:t>3</a:t>
            </a:r>
            <a:endParaRPr lang="ru-RU" baseline="-25000" dirty="0" smtClean="0"/>
          </a:p>
          <a:p>
            <a:r>
              <a:rPr lang="en-US" dirty="0">
                <a:latin typeface="Times New Roman"/>
                <a:cs typeface="Times New Roman"/>
              </a:rPr>
              <a:t>W(C</a:t>
            </a:r>
            <a:r>
              <a:rPr lang="en-US" dirty="0" smtClean="0">
                <a:latin typeface="Times New Roman"/>
                <a:cs typeface="Times New Roman"/>
              </a:rPr>
              <a:t>)=19</a:t>
            </a:r>
            <a:r>
              <a:rPr lang="en-US" dirty="0">
                <a:latin typeface="Times New Roman"/>
                <a:cs typeface="Times New Roman"/>
              </a:rPr>
              <a:t>%</a:t>
            </a:r>
          </a:p>
          <a:p>
            <a:endParaRPr lang="en-US" dirty="0"/>
          </a:p>
          <a:p>
            <a:endParaRPr lang="en-US" baseline="-25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5420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Органические вещества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115616" y="2204864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r>
              <a:rPr lang="tt-RU" dirty="0" smtClean="0"/>
              <a:t>С</a:t>
            </a:r>
            <a:r>
              <a:rPr lang="en-US" dirty="0" smtClean="0"/>
              <a:t>-C-C-C-</a:t>
            </a:r>
            <a:endParaRPr lang="ru-RU" dirty="0"/>
          </a:p>
        </p:txBody>
      </p:sp>
      <p:cxnSp>
        <p:nvCxnSpPr>
          <p:cNvPr id="5" name="Прямая соединительная линия 4"/>
          <p:cNvCxnSpPr>
            <a:stCxn id="3" idx="2"/>
            <a:endCxn id="3" idx="2"/>
          </p:cNvCxnSpPr>
          <p:nvPr/>
        </p:nvCxnSpPr>
        <p:spPr>
          <a:xfrm>
            <a:off x="1733734" y="299695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403648" y="2574196"/>
            <a:ext cx="0" cy="1393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3" idx="2"/>
            <a:endCxn id="3" idx="2"/>
          </p:cNvCxnSpPr>
          <p:nvPr/>
        </p:nvCxnSpPr>
        <p:spPr>
          <a:xfrm>
            <a:off x="1733734" y="257419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622128" y="2574196"/>
            <a:ext cx="0" cy="1393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857870" y="2557735"/>
            <a:ext cx="0" cy="1393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123728" y="2065494"/>
            <a:ext cx="0" cy="1393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849987" y="2078625"/>
            <a:ext cx="0" cy="1393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619672" y="2065494"/>
            <a:ext cx="0" cy="1393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403648" y="2065494"/>
            <a:ext cx="0" cy="1393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2143939" y="2539795"/>
            <a:ext cx="0" cy="1393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917999" y="2213102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1227959" y="1696162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1446439" y="1696162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1682181" y="1696162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</a:t>
            </a: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1948039" y="1696162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299417" y="2213102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2000474" y="2717550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</a:t>
            </a: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1682181" y="2717550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</a:t>
            </a:r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1438330" y="2739290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</a:t>
            </a:r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1160004" y="2721534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3131840" y="2135179"/>
            <a:ext cx="772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4</a:t>
            </a:r>
            <a:r>
              <a:rPr lang="en-US" dirty="0" smtClean="0"/>
              <a:t>H</a:t>
            </a:r>
            <a:r>
              <a:rPr lang="en-US" baseline="-25000" dirty="0" smtClean="0"/>
              <a:t>10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4499992" y="2135179"/>
            <a:ext cx="807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Бутан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1857870" y="4077072"/>
            <a:ext cx="64895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chemeClr val="tx2"/>
                </a:solidFill>
              </a:rPr>
              <a:t>Неорганические вещества</a:t>
            </a:r>
            <a:endParaRPr lang="ru-RU" sz="4000" dirty="0">
              <a:solidFill>
                <a:schemeClr val="tx2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210387" y="5517232"/>
            <a:ext cx="615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1458161" y="5517232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O=C=O</a:t>
            </a:r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>
            <a:off x="4499992" y="5517232"/>
            <a:ext cx="1812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Углекислый газ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1610400" y="5986154"/>
            <a:ext cx="13364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H-O</a:t>
            </a:r>
          </a:p>
          <a:p>
            <a:r>
              <a:rPr lang="en-US" dirty="0" smtClean="0"/>
              <a:t>H-O</a:t>
            </a:r>
            <a:endParaRPr lang="ru-RU" dirty="0"/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 flipV="1">
            <a:off x="2168682" y="6286886"/>
            <a:ext cx="175689" cy="15461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2158772" y="6164061"/>
            <a:ext cx="175689" cy="1228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2351852" y="6072165"/>
            <a:ext cx="665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C=O</a:t>
            </a:r>
            <a:endParaRPr lang="ru-RU" dirty="0"/>
          </a:p>
        </p:txBody>
      </p:sp>
      <p:sp>
        <p:nvSpPr>
          <p:cNvPr id="56" name="TextBox 55"/>
          <p:cNvSpPr txBox="1"/>
          <p:nvPr/>
        </p:nvSpPr>
        <p:spPr>
          <a:xfrm>
            <a:off x="3242936" y="6102220"/>
            <a:ext cx="867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CO</a:t>
            </a:r>
            <a:r>
              <a:rPr lang="en-US" baseline="-25000" dirty="0" smtClean="0"/>
              <a:t>3</a:t>
            </a:r>
            <a:endParaRPr lang="ru-RU" dirty="0"/>
          </a:p>
        </p:txBody>
      </p:sp>
      <p:sp>
        <p:nvSpPr>
          <p:cNvPr id="58" name="TextBox 57"/>
          <p:cNvSpPr txBox="1"/>
          <p:nvPr/>
        </p:nvSpPr>
        <p:spPr>
          <a:xfrm>
            <a:off x="4517749" y="6072165"/>
            <a:ext cx="2060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Угольная кислота</a:t>
            </a:r>
            <a:endParaRPr lang="ru-RU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1278624" y="3429000"/>
            <a:ext cx="11592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-</a:t>
            </a:r>
            <a:r>
              <a:rPr lang="tt-RU" dirty="0" smtClean="0"/>
              <a:t>С</a:t>
            </a:r>
            <a:r>
              <a:rPr lang="en-US" dirty="0" smtClean="0"/>
              <a:t>-C-C-C</a:t>
            </a:r>
            <a:endParaRPr lang="ru-RU" dirty="0"/>
          </a:p>
        </p:txBody>
      </p:sp>
      <p:sp>
        <p:nvSpPr>
          <p:cNvPr id="60" name="TextBox 59"/>
          <p:cNvSpPr txBox="1"/>
          <p:nvPr/>
        </p:nvSpPr>
        <p:spPr>
          <a:xfrm rot="19940548">
            <a:off x="2277125" y="3244334"/>
            <a:ext cx="498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=O</a:t>
            </a:r>
            <a:endParaRPr lang="ru-RU" dirty="0"/>
          </a:p>
        </p:txBody>
      </p:sp>
      <p:sp>
        <p:nvSpPr>
          <p:cNvPr id="61" name="TextBox 60"/>
          <p:cNvSpPr txBox="1"/>
          <p:nvPr/>
        </p:nvSpPr>
        <p:spPr>
          <a:xfrm rot="976134">
            <a:off x="2328381" y="3542715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-OH</a:t>
            </a:r>
            <a:endParaRPr lang="ru-RU" dirty="0"/>
          </a:p>
        </p:txBody>
      </p:sp>
      <p:sp>
        <p:nvSpPr>
          <p:cNvPr id="64" name="Прямоугольник 63"/>
          <p:cNvSpPr/>
          <p:nvPr/>
        </p:nvSpPr>
        <p:spPr>
          <a:xfrm rot="5400000">
            <a:off x="1426246" y="3607246"/>
            <a:ext cx="2616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-</a:t>
            </a:r>
            <a:endParaRPr lang="ru-RU" dirty="0"/>
          </a:p>
        </p:txBody>
      </p:sp>
      <p:sp>
        <p:nvSpPr>
          <p:cNvPr id="65" name="Прямоугольник 64"/>
          <p:cNvSpPr/>
          <p:nvPr/>
        </p:nvSpPr>
        <p:spPr>
          <a:xfrm rot="5400000">
            <a:off x="1895957" y="3190473"/>
            <a:ext cx="2616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-</a:t>
            </a:r>
            <a:endParaRPr lang="ru-RU" dirty="0"/>
          </a:p>
        </p:txBody>
      </p:sp>
      <p:sp>
        <p:nvSpPr>
          <p:cNvPr id="66" name="Прямоугольник 65"/>
          <p:cNvSpPr/>
          <p:nvPr/>
        </p:nvSpPr>
        <p:spPr>
          <a:xfrm rot="5400000">
            <a:off x="1685003" y="3190473"/>
            <a:ext cx="2616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-</a:t>
            </a:r>
            <a:endParaRPr lang="ru-RU" dirty="0"/>
          </a:p>
        </p:txBody>
      </p:sp>
      <p:sp>
        <p:nvSpPr>
          <p:cNvPr id="67" name="Прямоугольник 66"/>
          <p:cNvSpPr/>
          <p:nvPr/>
        </p:nvSpPr>
        <p:spPr>
          <a:xfrm rot="5400000">
            <a:off x="1426246" y="3184690"/>
            <a:ext cx="2616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-</a:t>
            </a:r>
            <a:endParaRPr lang="ru-RU" dirty="0"/>
          </a:p>
        </p:txBody>
      </p:sp>
      <p:sp>
        <p:nvSpPr>
          <p:cNvPr id="68" name="Прямоугольник 67"/>
          <p:cNvSpPr/>
          <p:nvPr/>
        </p:nvSpPr>
        <p:spPr>
          <a:xfrm rot="5400000">
            <a:off x="1664261" y="3613666"/>
            <a:ext cx="2616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-</a:t>
            </a:r>
            <a:endParaRPr lang="ru-RU" dirty="0"/>
          </a:p>
        </p:txBody>
      </p:sp>
      <p:sp>
        <p:nvSpPr>
          <p:cNvPr id="69" name="Прямоугольник 68"/>
          <p:cNvSpPr/>
          <p:nvPr/>
        </p:nvSpPr>
        <p:spPr>
          <a:xfrm rot="5400000">
            <a:off x="1911731" y="3605840"/>
            <a:ext cx="2616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-</a:t>
            </a:r>
            <a:endParaRPr lang="ru-RU" dirty="0"/>
          </a:p>
        </p:txBody>
      </p:sp>
      <p:sp>
        <p:nvSpPr>
          <p:cNvPr id="71" name="Прямоугольник 70"/>
          <p:cNvSpPr/>
          <p:nvPr/>
        </p:nvSpPr>
        <p:spPr>
          <a:xfrm>
            <a:off x="1857870" y="2995153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</a:t>
            </a:r>
            <a:endParaRPr lang="ru-RU" dirty="0"/>
          </a:p>
        </p:txBody>
      </p:sp>
      <p:sp>
        <p:nvSpPr>
          <p:cNvPr id="72" name="Прямоугольник 71"/>
          <p:cNvSpPr/>
          <p:nvPr/>
        </p:nvSpPr>
        <p:spPr>
          <a:xfrm>
            <a:off x="1616821" y="3005807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</a:t>
            </a:r>
            <a:endParaRPr lang="ru-RU" dirty="0"/>
          </a:p>
        </p:txBody>
      </p:sp>
      <p:sp>
        <p:nvSpPr>
          <p:cNvPr id="73" name="Прямоугольник 72"/>
          <p:cNvSpPr/>
          <p:nvPr/>
        </p:nvSpPr>
        <p:spPr>
          <a:xfrm>
            <a:off x="1341720" y="2995131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</a:t>
            </a:r>
            <a:endParaRPr lang="ru-RU" dirty="0"/>
          </a:p>
        </p:txBody>
      </p:sp>
      <p:sp>
        <p:nvSpPr>
          <p:cNvPr id="74" name="Прямоугольник 73"/>
          <p:cNvSpPr/>
          <p:nvPr/>
        </p:nvSpPr>
        <p:spPr>
          <a:xfrm>
            <a:off x="1027034" y="3464964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</a:t>
            </a:r>
            <a:endParaRPr lang="ru-RU" dirty="0"/>
          </a:p>
        </p:txBody>
      </p:sp>
      <p:sp>
        <p:nvSpPr>
          <p:cNvPr id="75" name="Прямоугольник 74"/>
          <p:cNvSpPr/>
          <p:nvPr/>
        </p:nvSpPr>
        <p:spPr>
          <a:xfrm>
            <a:off x="1378412" y="3834296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</a:t>
            </a:r>
            <a:endParaRPr lang="ru-RU" dirty="0"/>
          </a:p>
        </p:txBody>
      </p:sp>
      <p:sp>
        <p:nvSpPr>
          <p:cNvPr id="76" name="Прямоугольник 75"/>
          <p:cNvSpPr/>
          <p:nvPr/>
        </p:nvSpPr>
        <p:spPr>
          <a:xfrm>
            <a:off x="1631142" y="3834296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</a:t>
            </a:r>
            <a:endParaRPr lang="ru-RU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1882647" y="3834296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</a:t>
            </a:r>
            <a:endParaRPr lang="ru-RU" dirty="0"/>
          </a:p>
        </p:txBody>
      </p:sp>
      <p:sp>
        <p:nvSpPr>
          <p:cNvPr id="78" name="TextBox 77"/>
          <p:cNvSpPr txBox="1"/>
          <p:nvPr/>
        </p:nvSpPr>
        <p:spPr>
          <a:xfrm>
            <a:off x="3052915" y="3433817"/>
            <a:ext cx="1380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3</a:t>
            </a:r>
            <a:r>
              <a:rPr lang="en-US" dirty="0" smtClean="0"/>
              <a:t>H</a:t>
            </a:r>
            <a:r>
              <a:rPr lang="en-US" baseline="-25000" dirty="0" smtClean="0"/>
              <a:t>7</a:t>
            </a:r>
            <a:r>
              <a:rPr lang="en-US" dirty="0" smtClean="0"/>
              <a:t>COOH</a:t>
            </a:r>
            <a:endParaRPr lang="ru-RU" dirty="0"/>
          </a:p>
        </p:txBody>
      </p:sp>
      <p:sp>
        <p:nvSpPr>
          <p:cNvPr id="79" name="TextBox 78"/>
          <p:cNvSpPr txBox="1"/>
          <p:nvPr/>
        </p:nvSpPr>
        <p:spPr>
          <a:xfrm>
            <a:off x="4644008" y="3421174"/>
            <a:ext cx="2210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Бутановая кислота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8602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Выводы: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Атом Углерода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2276872"/>
            <a:ext cx="3960440" cy="40324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58152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Строение атома углерода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В невозбужденном состоянии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В возбужденном состоянии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ru-RU" baseline="-30000" dirty="0" smtClean="0"/>
              <a:t>6</a:t>
            </a:r>
            <a:r>
              <a:rPr lang="ru-RU" dirty="0" smtClean="0"/>
              <a:t>С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3600" dirty="0" smtClean="0"/>
              <a:t>1S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2S</a:t>
            </a:r>
            <a:r>
              <a:rPr lang="en-US" sz="3600" baseline="30000" dirty="0" smtClean="0"/>
              <a:t>1</a:t>
            </a:r>
            <a:r>
              <a:rPr lang="en-US" sz="3600" dirty="0" smtClean="0"/>
              <a:t>2P</a:t>
            </a:r>
            <a:r>
              <a:rPr lang="en-US" sz="3600" baseline="30000" dirty="0"/>
              <a:t>3</a:t>
            </a:r>
            <a:endParaRPr lang="ru-RU" sz="3600" dirty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55576" y="2780928"/>
            <a:ext cx="20882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aseline="-30000" dirty="0"/>
              <a:t>6</a:t>
            </a:r>
            <a:r>
              <a:rPr lang="ru-RU" sz="3600" dirty="0" smtClean="0"/>
              <a:t>С    )   )</a:t>
            </a:r>
          </a:p>
          <a:p>
            <a:r>
              <a:rPr lang="ru-RU" sz="3600" dirty="0"/>
              <a:t> </a:t>
            </a:r>
            <a:r>
              <a:rPr lang="ru-RU" sz="3600" dirty="0" smtClean="0"/>
              <a:t>      2   4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971600" y="4869160"/>
            <a:ext cx="14590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aseline="-30000" dirty="0" smtClean="0"/>
              <a:t>6</a:t>
            </a:r>
            <a:r>
              <a:rPr lang="ru-RU" sz="3600" dirty="0" smtClean="0"/>
              <a:t>С      </a:t>
            </a:r>
            <a:endParaRPr lang="ru-RU" sz="3600" baseline="-30000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701126" y="5515491"/>
            <a:ext cx="49460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195735" y="5203050"/>
            <a:ext cx="49460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690344" y="4869160"/>
            <a:ext cx="49460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357311" y="4869160"/>
            <a:ext cx="49460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948471" y="4869160"/>
            <a:ext cx="49460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436095" y="3789040"/>
            <a:ext cx="49460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1814031" y="5299467"/>
            <a:ext cx="0" cy="432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2051720" y="5299467"/>
            <a:ext cx="0" cy="45894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2339752" y="4951142"/>
            <a:ext cx="0" cy="432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2555776" y="4951142"/>
            <a:ext cx="0" cy="44391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2937648" y="4631107"/>
            <a:ext cx="0" cy="432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3604615" y="4603398"/>
            <a:ext cx="0" cy="432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505109" y="5949280"/>
            <a:ext cx="23920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1S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2S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2P</a:t>
            </a:r>
            <a:r>
              <a:rPr lang="en-US" sz="3600" baseline="30000" dirty="0" smtClean="0"/>
              <a:t>2</a:t>
            </a:r>
            <a:endParaRPr lang="ru-RU" sz="3600" dirty="0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5838837" y="3381092"/>
            <a:ext cx="49460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6333446" y="2924944"/>
            <a:ext cx="49460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7092279" y="2924944"/>
            <a:ext cx="49460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7812359" y="2924944"/>
            <a:ext cx="49460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V="1">
            <a:off x="5580112" y="3549209"/>
            <a:ext cx="0" cy="432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V="1">
            <a:off x="5974701" y="3165068"/>
            <a:ext cx="0" cy="432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6178840" y="3168531"/>
            <a:ext cx="0" cy="42512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V="1">
            <a:off x="8059663" y="2733020"/>
            <a:ext cx="0" cy="432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V="1">
            <a:off x="7339583" y="2695648"/>
            <a:ext cx="0" cy="432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V="1">
            <a:off x="6580750" y="2695648"/>
            <a:ext cx="0" cy="432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5838837" y="3597116"/>
            <a:ext cx="0" cy="39956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Выгнутая вниз стрелка 38"/>
          <p:cNvSpPr/>
          <p:nvPr/>
        </p:nvSpPr>
        <p:spPr>
          <a:xfrm rot="20844221">
            <a:off x="6178805" y="3372724"/>
            <a:ext cx="2141533" cy="708984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838837" y="52030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>
            <a:off x="4644008" y="1772816"/>
            <a:ext cx="0" cy="4822795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575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1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80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2000"/>
                            </p:stCondLst>
                            <p:childTnLst>
                              <p:par>
                                <p:cTn id="1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Гибридизация атомных </a:t>
            </a:r>
            <a:r>
              <a:rPr lang="ru-RU" dirty="0" err="1" smtClean="0"/>
              <a:t>орбиталей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07871" y="2492896"/>
            <a:ext cx="6896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aseline="-30000" dirty="0"/>
              <a:t>6</a:t>
            </a:r>
            <a:r>
              <a:rPr lang="ru-RU" sz="3600" dirty="0"/>
              <a:t>С</a:t>
            </a:r>
            <a:endParaRPr lang="en-US" sz="36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335801" y="2996952"/>
            <a:ext cx="50405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409292" y="1922203"/>
            <a:ext cx="50405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419872" y="1917298"/>
            <a:ext cx="50405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762645" y="2487534"/>
            <a:ext cx="50405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427984" y="1899004"/>
            <a:ext cx="50405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1475656" y="2754141"/>
            <a:ext cx="0" cy="432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1762645" y="2816061"/>
            <a:ext cx="0" cy="38682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2014673" y="2258578"/>
            <a:ext cx="0" cy="432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2676422" y="1706179"/>
            <a:ext cx="0" cy="432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3671900" y="1660633"/>
            <a:ext cx="0" cy="432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4695114" y="1646778"/>
            <a:ext cx="0" cy="432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335801" y="3356992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1S</a:t>
            </a:r>
            <a:r>
              <a:rPr lang="en-US" baseline="30000" dirty="0" smtClean="0"/>
              <a:t>2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1890050" y="2690626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2S</a:t>
            </a:r>
            <a:r>
              <a:rPr lang="en-US" baseline="30000" dirty="0" smtClean="0"/>
              <a:t>1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2346971" y="2138227"/>
            <a:ext cx="628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2P</a:t>
            </a:r>
            <a:r>
              <a:rPr lang="en-US" baseline="-30000" dirty="0"/>
              <a:t>x</a:t>
            </a:r>
            <a:r>
              <a:rPr lang="en-US" baseline="30000" dirty="0" smtClean="0"/>
              <a:t>1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3295230" y="2112572"/>
            <a:ext cx="628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2P</a:t>
            </a:r>
            <a:r>
              <a:rPr lang="en-US" baseline="-30000" dirty="0" smtClean="0"/>
              <a:t>y</a:t>
            </a:r>
            <a:r>
              <a:rPr lang="en-US" baseline="30000" dirty="0" smtClean="0"/>
              <a:t>1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4303342" y="2112572"/>
            <a:ext cx="628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2P</a:t>
            </a:r>
            <a:r>
              <a:rPr lang="en-US" baseline="-30000" dirty="0" smtClean="0"/>
              <a:t>z</a:t>
            </a:r>
            <a:r>
              <a:rPr lang="en-US" baseline="30000" dirty="0" smtClean="0"/>
              <a:t>1</a:t>
            </a:r>
            <a:endParaRPr lang="ru-RU" dirty="0"/>
          </a:p>
        </p:txBody>
      </p:sp>
      <p:pic>
        <p:nvPicPr>
          <p:cNvPr id="30" name="Рисунок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3139228"/>
            <a:ext cx="5665455" cy="3452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611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175</TotalTime>
  <Words>238</Words>
  <Application>Microsoft Office PowerPoint</Application>
  <PresentationFormat>Экран (4:3)</PresentationFormat>
  <Paragraphs>126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Ясность</vt:lpstr>
      <vt:lpstr>Строение атома углерода</vt:lpstr>
      <vt:lpstr>Что изучает органическая химия?</vt:lpstr>
      <vt:lpstr>Сравнение</vt:lpstr>
      <vt:lpstr>Сравнение</vt:lpstr>
      <vt:lpstr>Выводы</vt:lpstr>
      <vt:lpstr>Органические вещества</vt:lpstr>
      <vt:lpstr>Выводы:</vt:lpstr>
      <vt:lpstr>Строение атома углерода</vt:lpstr>
      <vt:lpstr>Гибридизация атомных орбиталей</vt:lpstr>
      <vt:lpstr>Модели молекул органических веществ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Строение атома углерода</dc:title>
  <dc:creator>Компьютер_8</dc:creator>
  <cp:lastModifiedBy>Тамара</cp:lastModifiedBy>
  <cp:revision>21</cp:revision>
  <dcterms:created xsi:type="dcterms:W3CDTF">2015-08-28T05:54:03Z</dcterms:created>
  <dcterms:modified xsi:type="dcterms:W3CDTF">2016-01-11T05:58:25Z</dcterms:modified>
</cp:coreProperties>
</file>